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262" r:id="rId15"/>
    <p:sldId id="263" r:id="rId16"/>
    <p:sldId id="297" r:id="rId17"/>
    <p:sldId id="301" r:id="rId18"/>
    <p:sldId id="302" r:id="rId19"/>
    <p:sldId id="303" r:id="rId20"/>
    <p:sldId id="307" r:id="rId21"/>
    <p:sldId id="300" r:id="rId22"/>
    <p:sldId id="306" r:id="rId23"/>
    <p:sldId id="288" r:id="rId24"/>
    <p:sldId id="289" r:id="rId25"/>
    <p:sldId id="304" r:id="rId26"/>
    <p:sldId id="305" r:id="rId27"/>
    <p:sldId id="269" r:id="rId28"/>
    <p:sldId id="299" r:id="rId29"/>
    <p:sldId id="270"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16/05/2020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5.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connect.collins.co.uk/school/Portal.aspx"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5 Week 6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47500" lnSpcReduction="20000"/>
          </a:bodyPr>
          <a:lstStyle/>
          <a:p>
            <a:pPr marL="0" indent="0" algn="ctr">
              <a:buNone/>
            </a:pPr>
            <a:r>
              <a:rPr lang="en-GB" sz="4500" dirty="0" smtClean="0"/>
              <a:t>Good Morning Year 4,</a:t>
            </a:r>
          </a:p>
          <a:p>
            <a:pPr marL="0" indent="0" algn="ctr">
              <a:buNone/>
            </a:pPr>
            <a:endParaRPr lang="en-GB" sz="4500" dirty="0"/>
          </a:p>
          <a:p>
            <a:pPr marL="0" indent="0">
              <a:buNone/>
            </a:pPr>
            <a:r>
              <a:rPr lang="en-GB" sz="4500" dirty="0" smtClean="0"/>
              <a:t>I hope you all enjoy the bank holiday weekend last weekend and had some VE celebrations. </a:t>
            </a:r>
          </a:p>
          <a:p>
            <a:pPr marL="0" indent="0">
              <a:buNone/>
            </a:pPr>
            <a:r>
              <a:rPr lang="en-GB" sz="4500" dirty="0" smtClean="0"/>
              <a:t>Well Done in completing another week in Term 5. I hope you have enjoyed another week of Home Learning and have been finding a variety of ways to keep busy and active.</a:t>
            </a:r>
          </a:p>
          <a:p>
            <a:pPr marL="0" indent="0">
              <a:buNone/>
            </a:pPr>
            <a:r>
              <a:rPr lang="en-GB" sz="4500" dirty="0" smtClean="0"/>
              <a:t>This week we have moved our focus in Maths to Measurement, </a:t>
            </a:r>
            <a:r>
              <a:rPr lang="en-GB" sz="4500" smtClean="0"/>
              <a:t>specifically Money </a:t>
            </a:r>
            <a:r>
              <a:rPr lang="en-GB" sz="4500" dirty="0" smtClean="0"/>
              <a:t>from Decimals. Good Luck and keep up the great work. Remember to take it all in small steps.</a:t>
            </a:r>
          </a:p>
          <a:p>
            <a:pPr marL="0" indent="0">
              <a:buNone/>
            </a:pPr>
            <a:r>
              <a:rPr lang="en-GB" sz="4500" dirty="0" smtClean="0"/>
              <a:t>We our continuing to study ‘The King of Fishes’ story in preparation for our write next week. Alongside this instead of R.E we have a research topic.</a:t>
            </a:r>
          </a:p>
          <a:p>
            <a:pPr marL="0" indent="0">
              <a:buNone/>
            </a:pPr>
            <a:r>
              <a:rPr lang="en-GB" sz="4500" dirty="0" smtClean="0"/>
              <a:t>Good Luck and remember HAVE FUN!</a:t>
            </a:r>
          </a:p>
          <a:p>
            <a:pPr marL="0" indent="0" algn="ctr">
              <a:buNone/>
            </a:pPr>
            <a:endParaRPr lang="en-GB" sz="4500" dirty="0"/>
          </a:p>
          <a:p>
            <a:pPr marL="0" indent="0" algn="ctr">
              <a:buNone/>
            </a:pPr>
            <a:r>
              <a:rPr lang="en-GB" sz="4500" dirty="0" smtClean="0"/>
              <a:t>Best Wishes, </a:t>
            </a:r>
          </a:p>
          <a:p>
            <a:pPr marL="0" indent="0" algn="ctr">
              <a:buNone/>
            </a:pPr>
            <a:r>
              <a:rPr lang="en-GB" sz="4500" dirty="0" smtClean="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951623" y="5942872"/>
            <a:ext cx="936498"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CONGRADULATIONS, well done for completing the topic on decimals. Our next topic within maths is going to be measurement, specifically money. If you follow that link from the previous slide, it’ll open up a PDF that shows me all the information for that topic. </a:t>
            </a:r>
          </a:p>
        </p:txBody>
      </p:sp>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My tip would be to focus on the small steps and to try not too rush. Take your time!</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746" t="23648" r="23453" b="39880"/>
          <a:stretch/>
        </p:blipFill>
        <p:spPr bwMode="auto">
          <a:xfrm>
            <a:off x="828692" y="2652941"/>
            <a:ext cx="7415716" cy="1836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5-Point Star 9"/>
          <p:cNvSpPr/>
          <p:nvPr/>
        </p:nvSpPr>
        <p:spPr>
          <a:xfrm>
            <a:off x="1043608" y="3211003"/>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1043608" y="278092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5-Point Star 12"/>
          <p:cNvSpPr/>
          <p:nvPr/>
        </p:nvSpPr>
        <p:spPr>
          <a:xfrm>
            <a:off x="1043608" y="3645024"/>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5-Point Star 13"/>
          <p:cNvSpPr/>
          <p:nvPr/>
        </p:nvSpPr>
        <p:spPr>
          <a:xfrm>
            <a:off x="1043608" y="4005064"/>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2435349"/>
            <a:ext cx="4320480" cy="2634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3893102"/>
            <a:ext cx="4433119" cy="2723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Summer Term-Week 2, Lesson 3-4 and then move onto Summer Term-Week 3, Lessons 1-2 throughout the week. Each Lesson has linked a PowerPoint video to explain how to do that specific maths activity. It also contains an activity with the answers which you can complete and check after. </a:t>
            </a:r>
            <a:endParaRPr lang="en-GB" sz="2000" dirty="0">
              <a:solidFill>
                <a:prstClr val="black"/>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613679"/>
            <a:ext cx="4813920" cy="3542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5-Point Star 6"/>
          <p:cNvSpPr/>
          <p:nvPr/>
        </p:nvSpPr>
        <p:spPr>
          <a:xfrm>
            <a:off x="2051720" y="386104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2051720" y="350100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17718681-A12E-49D6-9925-DD7C68176D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 xmlns:a16="http://schemas.microsoft.com/office/drawing/2014/main" id="{FBD77573-9EF2-4C35-8285-A1CF6FBB0E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 xmlns:a16="http://schemas.microsoft.com/office/drawing/2014/main" id="{6ABE10F1-38A3-5C41-9BE9-C9F4F9E00338}"/>
              </a:ext>
            </a:extLst>
          </p:cNvPr>
          <p:cNvSpPr>
            <a:spLocks noGrp="1"/>
          </p:cNvSpPr>
          <p:nvPr>
            <p:ph type="title"/>
          </p:nvPr>
        </p:nvSpPr>
        <p:spPr>
          <a:xfrm>
            <a:off x="-1" y="2526"/>
            <a:ext cx="3347865" cy="3210450"/>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br>
              <a:rPr lang="en-GB" sz="3700" dirty="0" smtClean="0">
                <a:solidFill>
                  <a:srgbClr val="FFFFFF"/>
                </a:solidFill>
              </a:rPr>
            </a:br>
            <a:r>
              <a:rPr lang="en-GB" sz="2000" dirty="0" smtClean="0">
                <a:solidFill>
                  <a:srgbClr val="FFFFFF"/>
                </a:solidFill>
              </a:rPr>
              <a:t>Re-read the story from last week and then complete the tasks</a:t>
            </a:r>
            <a:endParaRPr lang="en-GB" sz="3700" dirty="0">
              <a:solidFill>
                <a:srgbClr val="FFFFFF"/>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7130" y="2492896"/>
            <a:ext cx="6768752" cy="407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88" y="44624"/>
            <a:ext cx="7308520"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9424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937"/>
            <a:ext cx="6835806" cy="3842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4628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9988" y="1472034"/>
            <a:ext cx="3657484" cy="4525963"/>
          </a:xfrm>
        </p:spPr>
        <p:txBody>
          <a:bodyPr>
            <a:normAutofit/>
          </a:bodyPr>
          <a:lstStyle/>
          <a:p>
            <a:r>
              <a:rPr lang="en-GB" sz="2400" dirty="0"/>
              <a:t>The King of the Fishes is a wishing tale</a:t>
            </a:r>
            <a:r>
              <a:rPr lang="en-GB" sz="2400" dirty="0" smtClean="0"/>
              <a:t>. </a:t>
            </a:r>
          </a:p>
          <a:p>
            <a:r>
              <a:rPr lang="en-GB" sz="2400" dirty="0" smtClean="0"/>
              <a:t>Let’s </a:t>
            </a:r>
            <a:r>
              <a:rPr lang="en-GB" sz="2400" dirty="0"/>
              <a:t>look at the underlying pattern of the story by putting each section of the plot into a separate box</a:t>
            </a:r>
            <a:r>
              <a:rPr lang="en-GB" sz="2400" dirty="0" smtClean="0"/>
              <a:t>. (As seen in the bigger box, to the right)</a:t>
            </a:r>
          </a:p>
          <a:p>
            <a:r>
              <a:rPr lang="en-GB" sz="2400" dirty="0" smtClean="0"/>
              <a:t>Then complete the task on the next slide.</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263" y="260648"/>
            <a:ext cx="370522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3881"/>
          <a:stretch/>
        </p:blipFill>
        <p:spPr bwMode="auto">
          <a:xfrm>
            <a:off x="4932040" y="2469776"/>
            <a:ext cx="3564601" cy="421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0" y="15006"/>
            <a:ext cx="4716016" cy="1938992"/>
          </a:xfrm>
          <a:prstGeom prst="rect">
            <a:avLst/>
          </a:prstGeom>
        </p:spPr>
        <p:txBody>
          <a:bodyPr wrap="square">
            <a:spAutoFit/>
          </a:bodyPr>
          <a:lstStyle/>
          <a:p>
            <a:r>
              <a:rPr lang="en-GB" sz="4000" dirty="0"/>
              <a:t>English </a:t>
            </a:r>
            <a:br>
              <a:rPr lang="en-GB" sz="4000" dirty="0"/>
            </a:br>
            <a:r>
              <a:rPr lang="en-GB" sz="4000" dirty="0" smtClean="0"/>
              <a:t>Task:</a:t>
            </a:r>
            <a:r>
              <a:rPr lang="en-GB" sz="4000" dirty="0">
                <a:solidFill>
                  <a:srgbClr val="FFFFFF"/>
                </a:solidFill>
              </a:rPr>
              <a:t/>
            </a:r>
            <a:br>
              <a:rPr lang="en-GB" sz="4000" dirty="0">
                <a:solidFill>
                  <a:srgbClr val="FFFFFF"/>
                </a:solidFill>
              </a:rPr>
            </a:br>
            <a:endParaRPr lang="en-GB" sz="4000" dirty="0"/>
          </a:p>
        </p:txBody>
      </p:sp>
    </p:spTree>
    <p:extLst>
      <p:ext uri="{BB962C8B-B14F-4D97-AF65-F5344CB8AC3E}">
        <p14:creationId xmlns:p14="http://schemas.microsoft.com/office/powerpoint/2010/main" val="37345593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341784"/>
            <a:ext cx="3816424" cy="1143000"/>
          </a:xfrm>
        </p:spPr>
        <p:txBody>
          <a:bodyPr>
            <a:normAutofit fontScale="90000"/>
          </a:bodyPr>
          <a:lstStyle/>
          <a:p>
            <a:r>
              <a:rPr lang="en-GB" dirty="0" smtClean="0"/>
              <a:t>Plan your Story</a:t>
            </a:r>
            <a:br>
              <a:rPr lang="en-GB" dirty="0" smtClean="0"/>
            </a:br>
            <a:endParaRPr lang="en-GB" dirty="0"/>
          </a:p>
        </p:txBody>
      </p:sp>
      <p:sp>
        <p:nvSpPr>
          <p:cNvPr id="3" name="Content Placeholder 2"/>
          <p:cNvSpPr>
            <a:spLocks noGrp="1"/>
          </p:cNvSpPr>
          <p:nvPr>
            <p:ph idx="1"/>
          </p:nvPr>
        </p:nvSpPr>
        <p:spPr>
          <a:xfrm>
            <a:off x="457200" y="1600200"/>
            <a:ext cx="3466728" cy="4525963"/>
          </a:xfrm>
        </p:spPr>
        <p:txBody>
          <a:bodyPr/>
          <a:lstStyle/>
          <a:p>
            <a:r>
              <a:rPr lang="en-GB" sz="2800" dirty="0"/>
              <a:t>Looking at the box to the right, can you now complete your own new story </a:t>
            </a:r>
            <a:r>
              <a:rPr lang="en-GB" sz="2800" dirty="0" smtClean="0"/>
              <a:t>plan, in preparation for writing your story next week.</a:t>
            </a:r>
            <a:endParaRPr lang="en-GB" sz="2800" dirty="0"/>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40476"/>
            <a:ext cx="4752528" cy="6817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2534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15416"/>
            <a:ext cx="3682752" cy="1143000"/>
          </a:xfrm>
        </p:spPr>
        <p:txBody>
          <a:bodyPr/>
          <a:lstStyle/>
          <a:p>
            <a:r>
              <a:rPr lang="en-GB" dirty="0" smtClean="0"/>
              <a:t>English Task 2</a:t>
            </a:r>
            <a:endParaRPr lang="en-GB" dirty="0"/>
          </a:p>
        </p:txBody>
      </p:sp>
      <p:sp>
        <p:nvSpPr>
          <p:cNvPr id="3" name="Content Placeholder 2"/>
          <p:cNvSpPr>
            <a:spLocks noGrp="1"/>
          </p:cNvSpPr>
          <p:nvPr>
            <p:ph idx="1"/>
          </p:nvPr>
        </p:nvSpPr>
        <p:spPr>
          <a:xfrm>
            <a:off x="395536" y="487213"/>
            <a:ext cx="8229600" cy="4525963"/>
          </a:xfrm>
        </p:spPr>
        <p:txBody>
          <a:bodyPr/>
          <a:lstStyle/>
          <a:p>
            <a:r>
              <a:rPr lang="en-GB" dirty="0"/>
              <a:t>In your story, your main character will need to rescue a King or a Queen of a species. </a:t>
            </a:r>
          </a:p>
          <a:p>
            <a:r>
              <a:rPr lang="en-GB" dirty="0" smtClean="0"/>
              <a:t>Here’s </a:t>
            </a:r>
            <a:r>
              <a:rPr lang="en-GB" dirty="0"/>
              <a:t>a chance to get creative. Pick an animal and draw or describe what the King or Queen of its kind would look like. You could use paper and coloured pens or pencils. You could make a model or use a </a:t>
            </a:r>
            <a:r>
              <a:rPr lang="en-GB" dirty="0" smtClean="0"/>
              <a:t>computer. Here are two examples</a:t>
            </a:r>
            <a:endParaRPr lang="en-GB"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4679" y="4077072"/>
            <a:ext cx="1820876" cy="2748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4693324"/>
            <a:ext cx="2790825"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140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p:txBody>
          <a:bodyPr/>
          <a:lstStyle/>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6866" y="5085184"/>
            <a:ext cx="5624204"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8283"/>
          <a:stretch/>
        </p:blipFill>
        <p:spPr bwMode="auto">
          <a:xfrm>
            <a:off x="532237" y="1621161"/>
            <a:ext cx="5950434" cy="303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8031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5DF0A98B-63F0-47BD-9203-AD26B8E336C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 xmlns:a16="http://schemas.microsoft.com/office/drawing/2014/main" id="{AD3D6B5C-B8B4-4071-9480-DEE5EC781C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98501" y="1327051"/>
            <a:ext cx="4559757"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C0998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 xmlns:a16="http://schemas.microsoft.com/office/drawing/2014/main" id="{E90C0AA3-4358-DC4E-B369-92A18F3D4AFC}"/>
              </a:ext>
            </a:extLst>
          </p:cNvPr>
          <p:cNvSpPr>
            <a:spLocks noGrp="1"/>
          </p:cNvSpPr>
          <p:nvPr>
            <p:ph type="title"/>
          </p:nvPr>
        </p:nvSpPr>
        <p:spPr>
          <a:xfrm>
            <a:off x="5332743" y="2242457"/>
            <a:ext cx="2798887" cy="2373086"/>
          </a:xfrm>
        </p:spPr>
        <p:txBody>
          <a:bodyPr>
            <a:normAutofit/>
          </a:bodyPr>
          <a:lstStyle/>
          <a:p>
            <a:r>
              <a:rPr lang="en-GB" dirty="0"/>
              <a:t>Spelling list…</a:t>
            </a:r>
          </a:p>
        </p:txBody>
      </p:sp>
      <p:sp>
        <p:nvSpPr>
          <p:cNvPr id="3" name="Content Placeholder 2">
            <a:extLst>
              <a:ext uri="{FF2B5EF4-FFF2-40B4-BE49-F238E27FC236}">
                <a16:creationId xmlns="" xmlns:a16="http://schemas.microsoft.com/office/drawing/2014/main" id="{398F0A27-3863-1942-9870-A2E92EC02196}"/>
              </a:ext>
            </a:extLst>
          </p:cNvPr>
          <p:cNvSpPr>
            <a:spLocks noGrp="1"/>
          </p:cNvSpPr>
          <p:nvPr>
            <p:ph idx="1"/>
          </p:nvPr>
        </p:nvSpPr>
        <p:spPr>
          <a:xfrm>
            <a:off x="628650" y="713313"/>
            <a:ext cx="3463036" cy="5431376"/>
          </a:xfrm>
        </p:spPr>
        <p:txBody>
          <a:bodyPr anchor="ctr">
            <a:noAutofit/>
          </a:bodyPr>
          <a:lstStyle/>
          <a:p>
            <a:pPr>
              <a:lnSpc>
                <a:spcPct val="90000"/>
              </a:lnSpc>
            </a:pPr>
            <a:r>
              <a:rPr lang="en-GB" sz="2400" dirty="0" smtClean="0"/>
              <a:t>You </a:t>
            </a:r>
            <a:r>
              <a:rPr lang="en-GB" sz="2400" dirty="0"/>
              <a:t>can practice and learn these spellings in whichever way suits you best (just like </a:t>
            </a:r>
            <a:r>
              <a:rPr lang="en-GB" sz="2400" dirty="0" smtClean="0"/>
              <a:t>your homework</a:t>
            </a:r>
            <a:r>
              <a:rPr lang="en-GB" sz="2400" dirty="0"/>
              <a:t>, e.g. look, cover, write, </a:t>
            </a:r>
            <a:r>
              <a:rPr lang="en-GB" sz="2400" dirty="0" smtClean="0"/>
              <a:t>check):</a:t>
            </a:r>
          </a:p>
          <a:p>
            <a:pPr lvl="1">
              <a:lnSpc>
                <a:spcPct val="90000"/>
              </a:lnSpc>
            </a:pPr>
            <a:r>
              <a:rPr lang="en-GB" sz="2400" dirty="0" smtClean="0"/>
              <a:t>Remember</a:t>
            </a:r>
          </a:p>
          <a:p>
            <a:pPr lvl="1">
              <a:lnSpc>
                <a:spcPct val="90000"/>
              </a:lnSpc>
            </a:pPr>
            <a:r>
              <a:rPr lang="en-GB" sz="2400" dirty="0" smtClean="0"/>
              <a:t>Different</a:t>
            </a:r>
          </a:p>
          <a:p>
            <a:pPr lvl="1">
              <a:lnSpc>
                <a:spcPct val="90000"/>
              </a:lnSpc>
            </a:pPr>
            <a:r>
              <a:rPr lang="en-GB" sz="2400" dirty="0" smtClean="0"/>
              <a:t>Difficult</a:t>
            </a:r>
          </a:p>
          <a:p>
            <a:pPr lvl="1">
              <a:lnSpc>
                <a:spcPct val="90000"/>
              </a:lnSpc>
            </a:pPr>
            <a:r>
              <a:rPr lang="en-GB" sz="2400" dirty="0" smtClean="0"/>
              <a:t>Knew</a:t>
            </a:r>
          </a:p>
          <a:p>
            <a:pPr lvl="1">
              <a:lnSpc>
                <a:spcPct val="90000"/>
              </a:lnSpc>
            </a:pPr>
            <a:r>
              <a:rPr lang="en-GB" sz="2400" dirty="0" smtClean="0"/>
              <a:t>Group</a:t>
            </a:r>
          </a:p>
          <a:p>
            <a:pPr lvl="1">
              <a:lnSpc>
                <a:spcPct val="90000"/>
              </a:lnSpc>
            </a:pPr>
            <a:r>
              <a:rPr lang="en-GB" sz="2400" dirty="0" smtClean="0"/>
              <a:t>Earth</a:t>
            </a:r>
          </a:p>
          <a:p>
            <a:pPr lvl="1">
              <a:lnSpc>
                <a:spcPct val="90000"/>
              </a:lnSpc>
            </a:pPr>
            <a:r>
              <a:rPr lang="en-GB" sz="2400" dirty="0" smtClean="0"/>
              <a:t>Thought</a:t>
            </a:r>
          </a:p>
          <a:p>
            <a:pPr lvl="1">
              <a:lnSpc>
                <a:spcPct val="90000"/>
              </a:lnSpc>
            </a:pPr>
            <a:r>
              <a:rPr lang="en-GB" sz="2400" dirty="0" smtClean="0"/>
              <a:t>Decide</a:t>
            </a:r>
          </a:p>
          <a:p>
            <a:pPr lvl="1">
              <a:lnSpc>
                <a:spcPct val="90000"/>
              </a:lnSpc>
            </a:pPr>
            <a:r>
              <a:rPr lang="en-GB" sz="2400" dirty="0" smtClean="0"/>
              <a:t>Quarter</a:t>
            </a:r>
          </a:p>
          <a:p>
            <a:pPr lvl="1">
              <a:lnSpc>
                <a:spcPct val="90000"/>
              </a:lnSpc>
            </a:pPr>
            <a:r>
              <a:rPr lang="en-GB" sz="2400" dirty="0" smtClean="0"/>
              <a:t>Perhaps</a:t>
            </a:r>
          </a:p>
        </p:txBody>
      </p:sp>
    </p:spTree>
    <p:extLst>
      <p:ext uri="{BB962C8B-B14F-4D97-AF65-F5344CB8AC3E}">
        <p14:creationId xmlns:p14="http://schemas.microsoft.com/office/powerpoint/2010/main" val="31856392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389EC3-639C-224B-9EB0-9B3B7974AC56}"/>
              </a:ext>
            </a:extLst>
          </p:cNvPr>
          <p:cNvSpPr>
            <a:spLocks noGrp="1"/>
          </p:cNvSpPr>
          <p:nvPr>
            <p:ph type="title"/>
          </p:nvPr>
        </p:nvSpPr>
        <p:spPr/>
        <p:txBody>
          <a:bodyPr>
            <a:normAutofit fontScale="90000"/>
          </a:bodyPr>
          <a:lstStyle/>
          <a:p>
            <a:r>
              <a:rPr lang="en-GB" dirty="0" smtClean="0"/>
              <a:t>Task 3: Applying </a:t>
            </a:r>
            <a:r>
              <a:rPr lang="en-GB" dirty="0"/>
              <a:t>the spellings and optional additional spelling tasks…</a:t>
            </a:r>
          </a:p>
        </p:txBody>
      </p:sp>
      <p:sp>
        <p:nvSpPr>
          <p:cNvPr id="3" name="Content Placeholder 2">
            <a:extLst>
              <a:ext uri="{FF2B5EF4-FFF2-40B4-BE49-F238E27FC236}">
                <a16:creationId xmlns="" xmlns:a16="http://schemas.microsoft.com/office/drawing/2014/main" id="{10D872EB-4169-D245-87A3-F8A1E625BF85}"/>
              </a:ext>
            </a:extLst>
          </p:cNvPr>
          <p:cNvSpPr>
            <a:spLocks noGrp="1"/>
          </p:cNvSpPr>
          <p:nvPr>
            <p:ph idx="1"/>
          </p:nvPr>
        </p:nvSpPr>
        <p:spPr/>
        <p:txBody>
          <a:bodyPr>
            <a:normAutofit fontScale="92500" lnSpcReduction="20000"/>
          </a:bodyPr>
          <a:lstStyle/>
          <a:p>
            <a:pPr marL="0" indent="0">
              <a:buNone/>
            </a:pPr>
            <a:r>
              <a:rPr lang="en-GB" dirty="0" smtClean="0"/>
              <a:t>Choose one of the options from below to revise the spellings.</a:t>
            </a:r>
          </a:p>
          <a:p>
            <a:r>
              <a:rPr lang="en-GB" dirty="0" smtClean="0"/>
              <a:t>Write </a:t>
            </a:r>
            <a:r>
              <a:rPr lang="en-GB" dirty="0"/>
              <a:t>a definition for each of the words. </a:t>
            </a:r>
          </a:p>
          <a:p>
            <a:r>
              <a:rPr lang="en-GB" dirty="0"/>
              <a:t>Write sentences including each of the words.</a:t>
            </a:r>
          </a:p>
          <a:p>
            <a:r>
              <a:rPr lang="en-GB" dirty="0"/>
              <a:t>Write a small passage trying to include as many of the words as you can. </a:t>
            </a:r>
          </a:p>
          <a:p>
            <a:r>
              <a:rPr lang="en-GB" dirty="0" smtClean="0"/>
              <a:t>Dictation </a:t>
            </a:r>
            <a:r>
              <a:rPr lang="en-GB" dirty="0"/>
              <a:t>– can an adult in your house tell you a sentence with the word in and you have to write the sentence and check your spellings are correct? </a:t>
            </a:r>
            <a:endParaRPr lang="en-GB" dirty="0" smtClean="0"/>
          </a:p>
        </p:txBody>
      </p:sp>
    </p:spTree>
    <p:extLst>
      <p:ext uri="{BB962C8B-B14F-4D97-AF65-F5344CB8AC3E}">
        <p14:creationId xmlns:p14="http://schemas.microsoft.com/office/powerpoint/2010/main" val="22140864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t>Research Topic- The Mayan’s</a:t>
            </a:r>
            <a:endParaRPr lang="en-GB" sz="3600" b="1" dirty="0"/>
          </a:p>
        </p:txBody>
      </p:sp>
      <p:sp>
        <p:nvSpPr>
          <p:cNvPr id="3" name="Content Placeholder 2"/>
          <p:cNvSpPr>
            <a:spLocks noGrp="1"/>
          </p:cNvSpPr>
          <p:nvPr>
            <p:ph idx="1"/>
          </p:nvPr>
        </p:nvSpPr>
        <p:spPr>
          <a:xfrm>
            <a:off x="457200" y="1124744"/>
            <a:ext cx="8229600" cy="5400600"/>
          </a:xfrm>
        </p:spPr>
        <p:txBody>
          <a:bodyPr>
            <a:normAutofit fontScale="55000" lnSpcReduction="20000"/>
          </a:bodyPr>
          <a:lstStyle/>
          <a:p>
            <a:pPr marL="0" indent="0">
              <a:buNone/>
            </a:pPr>
            <a:r>
              <a:rPr lang="en-GB" i="1" dirty="0" smtClean="0"/>
              <a:t>Read the information below and complete research on the Mayan’s. Then complete the table on the next slide.</a:t>
            </a:r>
          </a:p>
          <a:p>
            <a:pPr marL="0" indent="0">
              <a:buNone/>
            </a:pPr>
            <a:endParaRPr lang="en-GB" dirty="0" smtClean="0"/>
          </a:p>
          <a:p>
            <a:pPr marL="0" indent="0">
              <a:buNone/>
            </a:pPr>
            <a:r>
              <a:rPr lang="en-GB" b="1" dirty="0" smtClean="0"/>
              <a:t>The Mayan Religion</a:t>
            </a:r>
            <a:endParaRPr lang="en-GB" b="1" dirty="0"/>
          </a:p>
          <a:p>
            <a:pPr marL="0" indent="0">
              <a:buNone/>
            </a:pPr>
            <a:r>
              <a:rPr lang="en-GB" dirty="0" smtClean="0"/>
              <a:t>Gods </a:t>
            </a:r>
            <a:r>
              <a:rPr lang="en-GB" dirty="0"/>
              <a:t>lived everywhere, but especially in the heavens. The Maya believed in a heaven, an earth, and an </a:t>
            </a:r>
            <a:r>
              <a:rPr lang="en-GB" dirty="0" smtClean="0"/>
              <a:t>underworld. Earth </a:t>
            </a:r>
            <a:r>
              <a:rPr lang="en-GB" dirty="0"/>
              <a:t>was for the living.</a:t>
            </a:r>
          </a:p>
          <a:p>
            <a:pPr marL="0" indent="0">
              <a:buNone/>
            </a:pPr>
            <a:endParaRPr lang="en-GB" dirty="0" smtClean="0"/>
          </a:p>
          <a:p>
            <a:pPr marL="0" indent="0">
              <a:buNone/>
            </a:pPr>
            <a:r>
              <a:rPr lang="en-GB" dirty="0" smtClean="0"/>
              <a:t>Heaven </a:t>
            </a:r>
            <a:r>
              <a:rPr lang="en-GB" dirty="0"/>
              <a:t>was the home of the gods. A piece of the heavens was reserved for the Maya afterlife. They believed their ancestors lived in this little piece of heaven, but kept a watchful eye on their relatives still alive on earth. The poor buried their dead under the floor of the house, to make it easier for their ancestors to know what was going on. Nobles were buried in tombs, but they too believed that their ancestors watched over them.</a:t>
            </a:r>
          </a:p>
          <a:p>
            <a:pPr marL="0" indent="0">
              <a:buNone/>
            </a:pPr>
            <a:endParaRPr lang="en-GB" dirty="0" smtClean="0"/>
          </a:p>
          <a:p>
            <a:pPr marL="0" indent="0">
              <a:buNone/>
            </a:pPr>
            <a:r>
              <a:rPr lang="en-GB" dirty="0" smtClean="0"/>
              <a:t>The </a:t>
            </a:r>
            <a:r>
              <a:rPr lang="en-GB" dirty="0"/>
              <a:t>Maya also believed in an underworld. This was the Place of Awe. The Maya underworld was not a good place. It was a place where demons lived. If the Maya people did not worship in the right way, the demons would be released and able to leave the underworld and attack the Maya people. This was a huge fear. The Maya held many religious ceremonies to make sure the demons and other evil creatures who lived in the underworld stayed in the underworld. Priests wore masks and costumes at these religious ceremonies to scare the demons. They wanted to appear stronger and more fierce than the demons, so the demons would stay away</a:t>
            </a:r>
            <a:r>
              <a:rPr lang="en-GB" dirty="0" smtClean="0"/>
              <a:t>.</a:t>
            </a:r>
            <a:endParaRPr lang="en-GB" dirty="0"/>
          </a:p>
        </p:txBody>
      </p:sp>
    </p:spTree>
    <p:extLst>
      <p:ext uri="{BB962C8B-B14F-4D97-AF65-F5344CB8AC3E}">
        <p14:creationId xmlns:p14="http://schemas.microsoft.com/office/powerpoint/2010/main" val="32224576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5094"/>
            <a:ext cx="4817043" cy="681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46509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6729</TotalTime>
  <Words>1612</Words>
  <Application>Microsoft Office PowerPoint</Application>
  <PresentationFormat>On-screen Show (4:3)</PresentationFormat>
  <Paragraphs>119</Paragraphs>
  <Slides>29</Slides>
  <Notes>1</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TT Rockstars</vt:lpstr>
      <vt:lpstr>Accessing Twinkl</vt:lpstr>
      <vt:lpstr>English  Task: Re-read the story from last week and then complete the tasks</vt:lpstr>
      <vt:lpstr>PowerPoint Presentation</vt:lpstr>
      <vt:lpstr>PowerPoint Presentation</vt:lpstr>
      <vt:lpstr>PowerPoint Presentation</vt:lpstr>
      <vt:lpstr>Plan your Story </vt:lpstr>
      <vt:lpstr>English Task 2</vt:lpstr>
      <vt:lpstr>English Task:</vt:lpstr>
      <vt:lpstr>Spelling list…</vt:lpstr>
      <vt:lpstr>Task 3: Applying the spellings and optional additional spelling tasks…</vt:lpstr>
      <vt:lpstr>Research Topic- The Mayan’s</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76</cp:revision>
  <dcterms:created xsi:type="dcterms:W3CDTF">2020-03-18T10:41:37Z</dcterms:created>
  <dcterms:modified xsi:type="dcterms:W3CDTF">2020-05-16T19:00:56Z</dcterms:modified>
</cp:coreProperties>
</file>