
<file path=[Content_Types].xml><?xml version="1.0" encoding="utf-8"?>
<Types xmlns="http://schemas.openxmlformats.org/package/2006/content-types">
  <Default Extension="png" ContentType="image/png"/>
  <Default Extension="rels" ContentType="application/vnd.openxmlformats-package.relationships+xml"/>
  <Default Extension="xml" ContentType="application/xml"/>
  <Default Extension="wdp" ContentType="image/vnd.ms-photo"/>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34"/>
  </p:notesMasterIdLst>
  <p:sldIdLst>
    <p:sldId id="256" r:id="rId2"/>
    <p:sldId id="276" r:id="rId3"/>
    <p:sldId id="306" r:id="rId4"/>
    <p:sldId id="396" r:id="rId5"/>
    <p:sldId id="413" r:id="rId6"/>
    <p:sldId id="411" r:id="rId7"/>
    <p:sldId id="412" r:id="rId8"/>
    <p:sldId id="399" r:id="rId9"/>
    <p:sldId id="414" r:id="rId10"/>
    <p:sldId id="264" r:id="rId11"/>
    <p:sldId id="404" r:id="rId12"/>
    <p:sldId id="405" r:id="rId13"/>
    <p:sldId id="401" r:id="rId14"/>
    <p:sldId id="400" r:id="rId15"/>
    <p:sldId id="364" r:id="rId16"/>
    <p:sldId id="406" r:id="rId17"/>
    <p:sldId id="361" r:id="rId18"/>
    <p:sldId id="394" r:id="rId19"/>
    <p:sldId id="407" r:id="rId20"/>
    <p:sldId id="408" r:id="rId21"/>
    <p:sldId id="367" r:id="rId22"/>
    <p:sldId id="403" r:id="rId23"/>
    <p:sldId id="410" r:id="rId24"/>
    <p:sldId id="373" r:id="rId25"/>
    <p:sldId id="374" r:id="rId26"/>
    <p:sldId id="375" r:id="rId27"/>
    <p:sldId id="376" r:id="rId28"/>
    <p:sldId id="377" r:id="rId29"/>
    <p:sldId id="378" r:id="rId30"/>
    <p:sldId id="379" r:id="rId31"/>
    <p:sldId id="380" r:id="rId32"/>
    <p:sldId id="381" r:id="rId33"/>
  </p:sldIdLst>
  <p:sldSz cx="9144000" cy="6858000" type="screen4x3"/>
  <p:notesSz cx="7102475" cy="9037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814AC"/>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2" autoAdjust="0"/>
    <p:restoredTop sz="94667" autoAdjust="0"/>
  </p:normalViewPr>
  <p:slideViewPr>
    <p:cSldViewPr>
      <p:cViewPr varScale="1">
        <p:scale>
          <a:sx n="81" d="100"/>
          <a:sy n="81" d="100"/>
        </p:scale>
        <p:origin x="-648" y="-96"/>
      </p:cViewPr>
      <p:guideLst>
        <p:guide orient="horz" pos="2160"/>
        <p:guide pos="2880"/>
      </p:guideLst>
    </p:cSldViewPr>
  </p:slideViewPr>
  <p:outlineViewPr>
    <p:cViewPr>
      <p:scale>
        <a:sx n="33" d="100"/>
        <a:sy n="33" d="100"/>
      </p:scale>
      <p:origin x="53" y="5698"/>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viewProps" Target="view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8163" cy="45243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4022725" y="0"/>
            <a:ext cx="3078163" cy="452438"/>
          </a:xfrm>
          <a:prstGeom prst="rect">
            <a:avLst/>
          </a:prstGeom>
        </p:spPr>
        <p:txBody>
          <a:bodyPr vert="horz" lIns="91440" tIns="45720" rIns="91440" bIns="45720" rtlCol="0"/>
          <a:lstStyle>
            <a:lvl1pPr algn="r">
              <a:defRPr sz="1200"/>
            </a:lvl1pPr>
          </a:lstStyle>
          <a:p>
            <a:fld id="{6F189707-98D0-4F85-97FC-5F389D3A8612}" type="datetimeFigureOut">
              <a:rPr lang="en-GB" smtClean="0"/>
              <a:t>10/07/2020</a:t>
            </a:fld>
            <a:endParaRPr lang="en-GB"/>
          </a:p>
        </p:txBody>
      </p:sp>
      <p:sp>
        <p:nvSpPr>
          <p:cNvPr id="4" name="Slide Image Placeholder 3"/>
          <p:cNvSpPr>
            <a:spLocks noGrp="1" noRot="1" noChangeAspect="1"/>
          </p:cNvSpPr>
          <p:nvPr>
            <p:ph type="sldImg" idx="2"/>
          </p:nvPr>
        </p:nvSpPr>
        <p:spPr>
          <a:xfrm>
            <a:off x="1292225" y="677863"/>
            <a:ext cx="4518025" cy="3389312"/>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709613" y="4292600"/>
            <a:ext cx="5683250" cy="4067175"/>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8583613"/>
            <a:ext cx="3078163" cy="45243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4022725" y="8583613"/>
            <a:ext cx="3078163" cy="452437"/>
          </a:xfrm>
          <a:prstGeom prst="rect">
            <a:avLst/>
          </a:prstGeom>
        </p:spPr>
        <p:txBody>
          <a:bodyPr vert="horz" lIns="91440" tIns="45720" rIns="91440" bIns="45720" rtlCol="0" anchor="b"/>
          <a:lstStyle>
            <a:lvl1pPr algn="r">
              <a:defRPr sz="1200"/>
            </a:lvl1pPr>
          </a:lstStyle>
          <a:p>
            <a:fld id="{22CF908F-0A82-4BE4-AA49-EC53310A96BA}" type="slidenum">
              <a:rPr lang="en-GB" smtClean="0"/>
              <a:t>‹#›</a:t>
            </a:fld>
            <a:endParaRPr lang="en-GB"/>
          </a:p>
        </p:txBody>
      </p:sp>
    </p:spTree>
    <p:extLst>
      <p:ext uri="{BB962C8B-B14F-4D97-AF65-F5344CB8AC3E}">
        <p14:creationId xmlns:p14="http://schemas.microsoft.com/office/powerpoint/2010/main" val="30422826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10"/>
          </p:nvPr>
        </p:nvSpPr>
        <p:spPr/>
        <p:txBody>
          <a:bodyPr/>
          <a:lstStyle/>
          <a:p>
            <a:fld id="{22CF908F-0A82-4BE4-AA49-EC53310A96BA}" type="slidenum">
              <a:rPr lang="en-GB" smtClean="0"/>
              <a:t>9</a:t>
            </a:fld>
            <a:endParaRPr lang="en-GB"/>
          </a:p>
        </p:txBody>
      </p:sp>
    </p:spTree>
    <p:extLst>
      <p:ext uri="{BB962C8B-B14F-4D97-AF65-F5344CB8AC3E}">
        <p14:creationId xmlns:p14="http://schemas.microsoft.com/office/powerpoint/2010/main" val="3267760703"/>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GB"/>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10/07/2020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78891531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10/07/2020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8426800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GB"/>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92009722-BDC1-4B4D-B9B0-B8898E6DC494}" type="datetimeFigureOut">
              <a:rPr lang="en-GB" smtClean="0"/>
              <a:t>10/07/2020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277127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92009722-BDC1-4B4D-B9B0-B8898E6DC494}" type="datetimeFigureOut">
              <a:rPr lang="en-GB" smtClean="0"/>
              <a:t>10/07/2020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135885302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92009722-BDC1-4B4D-B9B0-B8898E6DC494}" type="datetimeFigureOut">
              <a:rPr lang="en-GB" smtClean="0"/>
              <a:t>10/07/2020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38547638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92009722-BDC1-4B4D-B9B0-B8898E6DC494}" type="datetimeFigureOut">
              <a:rPr lang="en-GB" smtClean="0"/>
              <a:t>10/07/2020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77140865"/>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2009722-BDC1-4B4D-B9B0-B8898E6DC494}" type="datetimeFigureOut">
              <a:rPr lang="en-GB" smtClean="0"/>
              <a:t>10/07/2020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4125170902"/>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GB"/>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10/07/2020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11379622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GB"/>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92009722-BDC1-4B4D-B9B0-B8898E6DC494}" type="datetimeFigureOut">
              <a:rPr lang="en-GB" smtClean="0"/>
              <a:t>10/07/2020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5088273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10/07/2020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24481003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92009722-BDC1-4B4D-B9B0-B8898E6DC494}" type="datetimeFigureOut">
              <a:rPr lang="en-GB" smtClean="0"/>
              <a:t>10/07/2020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0706032-224F-45C0-867B-61C342728F6A}" type="slidenum">
              <a:rPr lang="en-GB" smtClean="0"/>
              <a:t>‹#›</a:t>
            </a:fld>
            <a:endParaRPr lang="en-GB"/>
          </a:p>
        </p:txBody>
      </p:sp>
    </p:spTree>
    <p:extLst>
      <p:ext uri="{BB962C8B-B14F-4D97-AF65-F5344CB8AC3E}">
        <p14:creationId xmlns:p14="http://schemas.microsoft.com/office/powerpoint/2010/main" val="344298257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rgbClr val="5E9EFF"/>
            </a:gs>
            <a:gs pos="39999">
              <a:srgbClr val="85C2FF"/>
            </a:gs>
            <a:gs pos="70000">
              <a:srgbClr val="C4D6EB"/>
            </a:gs>
            <a:gs pos="100000">
              <a:srgbClr val="FFEBFA"/>
            </a:gs>
          </a:gsLst>
          <a:lin ang="5400000" scaled="0"/>
          <a:tileRect/>
        </a:gra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2009722-BDC1-4B4D-B9B0-B8898E6DC494}" type="datetimeFigureOut">
              <a:rPr lang="en-GB" smtClean="0"/>
              <a:t>10/07/2020</a:t>
            </a:fld>
            <a:endParaRPr lang="en-GB"/>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0706032-224F-45C0-867B-61C342728F6A}" type="slidenum">
              <a:rPr lang="en-GB" smtClean="0"/>
              <a:t>‹#›</a:t>
            </a:fld>
            <a:endParaRPr lang="en-GB"/>
          </a:p>
        </p:txBody>
      </p:sp>
    </p:spTree>
    <p:extLst>
      <p:ext uri="{BB962C8B-B14F-4D97-AF65-F5344CB8AC3E}">
        <p14:creationId xmlns:p14="http://schemas.microsoft.com/office/powerpoint/2010/main" val="9678637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2.xml"/><Relationship Id="rId4" Type="http://schemas.openxmlformats.org/officeDocument/2006/relationships/image" Target="../media/image13.png"/></Relationships>
</file>

<file path=ppt/slides/_rels/slide12.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Layout" Target="../slideLayouts/slideLayout2.xml"/><Relationship Id="rId4" Type="http://schemas.openxmlformats.org/officeDocument/2006/relationships/image" Target="../media/image22.png"/></Relationships>
</file>

<file path=ppt/slides/_rels/slide17.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hyperlink" Target="https://www.youtube.com/watch?v=VADQiEg1040" TargetMode="External"/><Relationship Id="rId2" Type="http://schemas.openxmlformats.org/officeDocument/2006/relationships/image" Target="../media/image29.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 Id="rId9" Type="http://schemas.openxmlformats.org/officeDocument/2006/relationships/image" Target="../media/image37.png"/></Relationships>
</file>

<file path=ppt/slides/_rels/slide23.xml.rels><?xml version="1.0" encoding="UTF-8" standalone="yes"?>
<Relationships xmlns="http://schemas.openxmlformats.org/package/2006/relationships"><Relationship Id="rId8" Type="http://schemas.openxmlformats.org/officeDocument/2006/relationships/image" Target="../media/image36.png"/><Relationship Id="rId3" Type="http://schemas.openxmlformats.org/officeDocument/2006/relationships/image" Target="../media/image31.png"/><Relationship Id="rId7" Type="http://schemas.openxmlformats.org/officeDocument/2006/relationships/image" Target="../media/image35.png"/><Relationship Id="rId2" Type="http://schemas.openxmlformats.org/officeDocument/2006/relationships/image" Target="../media/image30.png"/><Relationship Id="rId1" Type="http://schemas.openxmlformats.org/officeDocument/2006/relationships/slideLayout" Target="../slideLayouts/slideLayout2.xml"/><Relationship Id="rId6" Type="http://schemas.openxmlformats.org/officeDocument/2006/relationships/image" Target="../media/image34.png"/><Relationship Id="rId5" Type="http://schemas.openxmlformats.org/officeDocument/2006/relationships/image" Target="../media/image33.png"/><Relationship Id="rId4" Type="http://schemas.openxmlformats.org/officeDocument/2006/relationships/image" Target="../media/image32.png"/></Relationships>
</file>

<file path=ppt/slides/_rels/slide24.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hyperlink" Target="http://www.oxfordowl.co.uk/" TargetMode="Externa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hyperlink" Target="http://www.phonicsplay.co.uk/" TargetMode="Externa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41.png"/><Relationship Id="rId2" Type="http://schemas.openxmlformats.org/officeDocument/2006/relationships/hyperlink" Target="https://www.youtube.com/channel/UCAxW1XT0iEJo0TYlRfn6rYQ" TargetMode="Externa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hyperlink" Target="http://www.mymaths.co.uk/" TargetMode="External"/><Relationship Id="rId1" Type="http://schemas.openxmlformats.org/officeDocument/2006/relationships/slideLayout" Target="../slideLayouts/slideLayout2.xml"/><Relationship Id="rId4" Type="http://schemas.openxmlformats.org/officeDocument/2006/relationships/image" Target="../media/image43.png"/></Relationships>
</file>

<file path=ppt/slides/_rels/slide29.xml.rels><?xml version="1.0" encoding="UTF-8" standalone="yes"?>
<Relationships xmlns="http://schemas.openxmlformats.org/package/2006/relationships"><Relationship Id="rId2" Type="http://schemas.openxmlformats.org/officeDocument/2006/relationships/image" Target="../media/image44.pn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hyperlink" Target="https://whiterosemaths.com/homelearning/" TargetMode="External"/><Relationship Id="rId2" Type="http://schemas.openxmlformats.org/officeDocument/2006/relationships/image" Target="../media/image45.pn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hyperlink" Target="http://www.twinkl.co.uk/offer" TargetMode="External"/><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hyperlink" Target="https://classroomsecrets.co.uk/free-home-learning-packs/"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11560" y="548680"/>
            <a:ext cx="7772400" cy="1470025"/>
          </a:xfrm>
        </p:spPr>
        <p:txBody>
          <a:bodyPr>
            <a:normAutofit/>
          </a:bodyPr>
          <a:lstStyle/>
          <a:p>
            <a:r>
              <a:rPr lang="en-GB" sz="7200" dirty="0" smtClean="0"/>
              <a:t>Home Learning </a:t>
            </a:r>
            <a:endParaRPr lang="en-GB" sz="7200" dirty="0"/>
          </a:p>
        </p:txBody>
      </p:sp>
      <p:sp>
        <p:nvSpPr>
          <p:cNvPr id="3" name="Subtitle 2"/>
          <p:cNvSpPr>
            <a:spLocks noGrp="1"/>
          </p:cNvSpPr>
          <p:nvPr>
            <p:ph type="subTitle" idx="1"/>
          </p:nvPr>
        </p:nvSpPr>
        <p:spPr>
          <a:xfrm>
            <a:off x="1371599" y="4725144"/>
            <a:ext cx="6400800" cy="1752600"/>
          </a:xfrm>
        </p:spPr>
        <p:txBody>
          <a:bodyPr>
            <a:normAutofit fontScale="85000" lnSpcReduction="20000"/>
          </a:bodyPr>
          <a:lstStyle/>
          <a:p>
            <a:r>
              <a:rPr lang="en-GB" sz="6600" dirty="0" smtClean="0"/>
              <a:t>Year 1</a:t>
            </a:r>
          </a:p>
          <a:p>
            <a:r>
              <a:rPr lang="en-US" sz="6600" dirty="0" smtClean="0"/>
              <a:t>Term 6 Week </a:t>
            </a:r>
            <a:r>
              <a:rPr lang="en-US" sz="6600" dirty="0"/>
              <a:t>7</a:t>
            </a:r>
            <a:endParaRPr lang="en-GB" sz="6600" dirty="0"/>
          </a:p>
        </p:txBody>
      </p:sp>
      <p:pic>
        <p:nvPicPr>
          <p:cNvPr id="4" name="Picture 3"/>
          <p:cNvPicPr/>
          <p:nvPr/>
        </p:nvPicPr>
        <p:blipFill>
          <a:blip r:embed="rId2" cstate="print">
            <a:extLst>
              <a:ext uri="{BEBA8EAE-BF5A-486C-A8C5-ECC9F3942E4B}">
                <a14:imgProps xmlns:a14="http://schemas.microsoft.com/office/drawing/2010/main">
                  <a14:imgLayer r:embed="rId3">
                    <a14:imgEffect>
                      <a14:backgroundRemoval t="1087" b="98370" l="0" r="100000"/>
                    </a14:imgEffect>
                  </a14:imgLayer>
                </a14:imgProps>
              </a:ext>
              <a:ext uri="{28A0092B-C50C-407E-A947-70E740481C1C}">
                <a14:useLocalDpi xmlns:a14="http://schemas.microsoft.com/office/drawing/2010/main" val="0"/>
              </a:ext>
            </a:extLst>
          </a:blip>
          <a:stretch>
            <a:fillRect/>
          </a:stretch>
        </p:blipFill>
        <p:spPr>
          <a:xfrm>
            <a:off x="3275856" y="2060848"/>
            <a:ext cx="2448272" cy="2376264"/>
          </a:xfrm>
          <a:prstGeom prst="rect">
            <a:avLst/>
          </a:prstGeom>
        </p:spPr>
      </p:pic>
    </p:spTree>
    <p:extLst>
      <p:ext uri="{BB962C8B-B14F-4D97-AF65-F5344CB8AC3E}">
        <p14:creationId xmlns:p14="http://schemas.microsoft.com/office/powerpoint/2010/main" val="27659269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51"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l="14409" t="4957" r="14576" b="7008"/>
          <a:stretch/>
        </p:blipFill>
        <p:spPr bwMode="auto">
          <a:xfrm>
            <a:off x="-16623" y="0"/>
            <a:ext cx="9160623"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249634" y="0"/>
            <a:ext cx="9515400" cy="1143000"/>
          </a:xfrm>
        </p:spPr>
        <p:txBody>
          <a:bodyPr>
            <a:normAutofit/>
          </a:bodyPr>
          <a:lstStyle/>
          <a:p>
            <a:r>
              <a:rPr lang="en-US" dirty="0" smtClean="0"/>
              <a:t>Hello Year 1!</a:t>
            </a:r>
            <a:endParaRPr lang="en-GB" dirty="0"/>
          </a:p>
        </p:txBody>
      </p:sp>
      <p:sp>
        <p:nvSpPr>
          <p:cNvPr id="3" name="Content Placeholder 2"/>
          <p:cNvSpPr>
            <a:spLocks noGrp="1"/>
          </p:cNvSpPr>
          <p:nvPr>
            <p:ph idx="1"/>
          </p:nvPr>
        </p:nvSpPr>
        <p:spPr>
          <a:xfrm>
            <a:off x="1863388" y="980728"/>
            <a:ext cx="5400600" cy="2448272"/>
          </a:xfrm>
        </p:spPr>
        <p:txBody>
          <a:bodyPr>
            <a:noAutofit/>
          </a:bodyPr>
          <a:lstStyle/>
          <a:p>
            <a:pPr marL="0" indent="0" algn="ctr">
              <a:buNone/>
            </a:pPr>
            <a:r>
              <a:rPr lang="en-US" sz="1750" dirty="0" smtClean="0"/>
              <a:t>The last week of term is finally here! Time to start thinking about everything you have enjoyed in Year 1 and all the new things you are looking forward to in Year 2. </a:t>
            </a:r>
            <a:r>
              <a:rPr lang="en-US" sz="1750" dirty="0"/>
              <a:t/>
            </a:r>
            <a:br>
              <a:rPr lang="en-US" sz="1750" dirty="0"/>
            </a:br>
            <a:r>
              <a:rPr lang="en-US" sz="1750" dirty="0" smtClean="0"/>
              <a:t>I </a:t>
            </a:r>
            <a:r>
              <a:rPr lang="en-US" sz="1750" dirty="0" smtClean="0"/>
              <a:t>will be very sad not to be your teacher any more but you are all too grown up for Year 1 now and I know how excited </a:t>
            </a:r>
            <a:r>
              <a:rPr lang="en-US" sz="1750" dirty="0" err="1" smtClean="0"/>
              <a:t>Mrs</a:t>
            </a:r>
            <a:r>
              <a:rPr lang="en-US" sz="1750" dirty="0" smtClean="0"/>
              <a:t> Clark and </a:t>
            </a:r>
            <a:r>
              <a:rPr lang="en-US" sz="1750" dirty="0" err="1" smtClean="0"/>
              <a:t>Mrs</a:t>
            </a:r>
            <a:r>
              <a:rPr lang="en-US" sz="1750" dirty="0" smtClean="0"/>
              <a:t> </a:t>
            </a:r>
            <a:r>
              <a:rPr lang="en-US" sz="1750" dirty="0" err="1" smtClean="0"/>
              <a:t>Unsworth</a:t>
            </a:r>
            <a:r>
              <a:rPr lang="en-US" sz="1750" dirty="0" smtClean="0"/>
              <a:t> are about having such a wonderful class next year!</a:t>
            </a:r>
            <a:br>
              <a:rPr lang="en-US" sz="1750" dirty="0" smtClean="0"/>
            </a:br>
            <a:r>
              <a:rPr lang="en-US" sz="1750" dirty="0" smtClean="0"/>
              <a:t/>
            </a:r>
            <a:br>
              <a:rPr lang="en-US" sz="1750" dirty="0" smtClean="0"/>
            </a:br>
            <a:r>
              <a:rPr lang="en-US" sz="1750" dirty="0" smtClean="0"/>
              <a:t>Your </a:t>
            </a:r>
            <a:r>
              <a:rPr lang="en-US" sz="1750" dirty="0" err="1" smtClean="0"/>
              <a:t>Maths</a:t>
            </a:r>
            <a:r>
              <a:rPr lang="en-US" sz="1750" dirty="0" smtClean="0"/>
              <a:t> this week is more work about Time. You have various tasks for English and a final piece of Topic work about Hot and Cold Places. </a:t>
            </a:r>
          </a:p>
          <a:p>
            <a:pPr marL="0" indent="0" algn="ctr">
              <a:buNone/>
            </a:pPr>
            <a:endParaRPr lang="en-US" sz="1750" dirty="0"/>
          </a:p>
          <a:p>
            <a:pPr marL="0" indent="0" algn="ctr">
              <a:buNone/>
            </a:pPr>
            <a:r>
              <a:rPr lang="en-US" sz="1750" dirty="0" smtClean="0"/>
              <a:t>If you still have school reading books at home please try to return them to school or else make sure you keep them safe until you can bring them back in September. </a:t>
            </a:r>
            <a:r>
              <a:rPr lang="en-US" sz="1600" dirty="0" smtClean="0"/>
              <a:t/>
            </a:r>
            <a:br>
              <a:rPr lang="en-US" sz="1600" dirty="0" smtClean="0"/>
            </a:br>
            <a:r>
              <a:rPr lang="en-US" sz="1600" dirty="0" smtClean="0"/>
              <a:t/>
            </a:r>
            <a:br>
              <a:rPr lang="en-US" sz="1600" dirty="0" smtClean="0"/>
            </a:br>
            <a:endParaRPr lang="en-US" sz="1600" dirty="0"/>
          </a:p>
          <a:p>
            <a:pPr marL="0" indent="0">
              <a:buNone/>
            </a:pPr>
            <a:endParaRPr lang="en-US" sz="2000" dirty="0" smtClean="0"/>
          </a:p>
          <a:p>
            <a:pPr marL="0" indent="0">
              <a:buNone/>
            </a:pPr>
            <a:endParaRPr lang="en-US" sz="2000" dirty="0"/>
          </a:p>
          <a:p>
            <a:pPr marL="0" indent="0">
              <a:buNone/>
            </a:pPr>
            <a:endParaRPr lang="en-US" sz="2000" dirty="0" smtClean="0"/>
          </a:p>
        </p:txBody>
      </p:sp>
      <p:sp>
        <p:nvSpPr>
          <p:cNvPr id="5" name="TextBox 4"/>
          <p:cNvSpPr txBox="1"/>
          <p:nvPr/>
        </p:nvSpPr>
        <p:spPr>
          <a:xfrm>
            <a:off x="3563888" y="5657671"/>
            <a:ext cx="2320404" cy="1200329"/>
          </a:xfrm>
          <a:prstGeom prst="rect">
            <a:avLst/>
          </a:prstGeom>
          <a:noFill/>
        </p:spPr>
        <p:txBody>
          <a:bodyPr wrap="square" rtlCol="0">
            <a:spAutoFit/>
          </a:bodyPr>
          <a:lstStyle/>
          <a:p>
            <a:pPr algn="ctr"/>
            <a:r>
              <a:rPr lang="en-US" sz="2400" dirty="0" smtClean="0">
                <a:solidFill>
                  <a:schemeClr val="bg1"/>
                </a:solidFill>
              </a:rPr>
              <a:t>Love </a:t>
            </a:r>
            <a:r>
              <a:rPr lang="en-US" sz="2400" dirty="0">
                <a:solidFill>
                  <a:schemeClr val="bg1"/>
                </a:solidFill>
              </a:rPr>
              <a:t>from </a:t>
            </a:r>
            <a:r>
              <a:rPr lang="en-US" sz="2400" dirty="0" smtClean="0">
                <a:solidFill>
                  <a:schemeClr val="bg1"/>
                </a:solidFill>
              </a:rPr>
              <a:t/>
            </a:r>
            <a:br>
              <a:rPr lang="en-US" sz="2400" dirty="0" smtClean="0">
                <a:solidFill>
                  <a:schemeClr val="bg1"/>
                </a:solidFill>
              </a:rPr>
            </a:br>
            <a:r>
              <a:rPr lang="en-US" sz="2400" dirty="0" err="1" smtClean="0">
                <a:solidFill>
                  <a:schemeClr val="bg1"/>
                </a:solidFill>
              </a:rPr>
              <a:t>Mrs</a:t>
            </a:r>
            <a:r>
              <a:rPr lang="en-US" sz="2400" dirty="0" smtClean="0">
                <a:solidFill>
                  <a:schemeClr val="bg1"/>
                </a:solidFill>
              </a:rPr>
              <a:t> </a:t>
            </a:r>
            <a:r>
              <a:rPr lang="en-US" sz="2400" dirty="0">
                <a:solidFill>
                  <a:schemeClr val="bg1"/>
                </a:solidFill>
              </a:rPr>
              <a:t>Child</a:t>
            </a:r>
          </a:p>
          <a:p>
            <a:pPr algn="ctr"/>
            <a:r>
              <a:rPr lang="en-US" sz="2400" dirty="0"/>
              <a:t>xxx</a:t>
            </a:r>
          </a:p>
        </p:txBody>
      </p:sp>
    </p:spTree>
    <p:extLst>
      <p:ext uri="{BB962C8B-B14F-4D97-AF65-F5344CB8AC3E}">
        <p14:creationId xmlns:p14="http://schemas.microsoft.com/office/powerpoint/2010/main" val="468231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0"/>
            <a:ext cx="9144000" cy="770376"/>
          </a:xfrm>
        </p:spPr>
        <p:txBody>
          <a:bodyPr>
            <a:normAutofit/>
          </a:bodyPr>
          <a:lstStyle/>
          <a:p>
            <a:r>
              <a:rPr lang="en-GB" u="sng" dirty="0" smtClean="0"/>
              <a:t>English Learning 1</a:t>
            </a:r>
            <a:endParaRPr lang="en-GB" u="sng" dirty="0"/>
          </a:p>
        </p:txBody>
      </p:sp>
      <p:pic>
        <p:nvPicPr>
          <p:cNvPr id="1331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99592" y="1639266"/>
            <a:ext cx="7344816" cy="51234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Rectangle 2"/>
          <p:cNvSpPr/>
          <p:nvPr/>
        </p:nvSpPr>
        <p:spPr>
          <a:xfrm>
            <a:off x="3995936" y="5949280"/>
            <a:ext cx="1224136" cy="504056"/>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0" y="715936"/>
            <a:ext cx="9144000" cy="923330"/>
          </a:xfrm>
          <a:prstGeom prst="rect">
            <a:avLst/>
          </a:prstGeom>
          <a:noFill/>
        </p:spPr>
        <p:txBody>
          <a:bodyPr wrap="square" rtlCol="0">
            <a:spAutoFit/>
          </a:bodyPr>
          <a:lstStyle/>
          <a:p>
            <a:pPr algn="ctr"/>
            <a:r>
              <a:rPr lang="en-GB" dirty="0" smtClean="0"/>
              <a:t>By the end of Year 1, children should be able to read and write all of these 45 words. </a:t>
            </a:r>
          </a:p>
          <a:p>
            <a:pPr algn="ctr"/>
            <a:r>
              <a:rPr lang="en-GB" dirty="0" smtClean="0"/>
              <a:t>Spend some time practising reading and spelling them. </a:t>
            </a:r>
          </a:p>
          <a:p>
            <a:pPr algn="ctr"/>
            <a:r>
              <a:rPr lang="en-GB" dirty="0" smtClean="0"/>
              <a:t>Some helpful activities are attached on the Home Learning page of the website.</a:t>
            </a:r>
            <a:endParaRPr lang="en-GB" dirty="0"/>
          </a:p>
        </p:txBody>
      </p:sp>
    </p:spTree>
    <p:extLst>
      <p:ext uri="{BB962C8B-B14F-4D97-AF65-F5344CB8AC3E}">
        <p14:creationId xmlns:p14="http://schemas.microsoft.com/office/powerpoint/2010/main" val="37443923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3415" y="0"/>
            <a:ext cx="9132079" cy="6858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itle 1"/>
          <p:cNvSpPr>
            <a:spLocks noGrp="1"/>
          </p:cNvSpPr>
          <p:nvPr>
            <p:ph type="title"/>
          </p:nvPr>
        </p:nvSpPr>
        <p:spPr>
          <a:xfrm>
            <a:off x="0" y="0"/>
            <a:ext cx="9144000" cy="770376"/>
          </a:xfrm>
        </p:spPr>
        <p:txBody>
          <a:bodyPr>
            <a:normAutofit/>
          </a:bodyPr>
          <a:lstStyle/>
          <a:p>
            <a:r>
              <a:rPr lang="en-GB" u="sng" dirty="0" smtClean="0"/>
              <a:t>English Learning </a:t>
            </a:r>
            <a:r>
              <a:rPr lang="en-GB" u="sng" dirty="0"/>
              <a:t>2</a:t>
            </a:r>
          </a:p>
        </p:txBody>
      </p:sp>
      <p:sp>
        <p:nvSpPr>
          <p:cNvPr id="5" name="TextBox 4"/>
          <p:cNvSpPr txBox="1"/>
          <p:nvPr/>
        </p:nvSpPr>
        <p:spPr>
          <a:xfrm>
            <a:off x="179512" y="1589584"/>
            <a:ext cx="5256584" cy="4524315"/>
          </a:xfrm>
          <a:prstGeom prst="rect">
            <a:avLst/>
          </a:prstGeom>
          <a:noFill/>
        </p:spPr>
        <p:txBody>
          <a:bodyPr wrap="square" rtlCol="0">
            <a:spAutoFit/>
          </a:bodyPr>
          <a:lstStyle/>
          <a:p>
            <a:pPr algn="ctr"/>
            <a:r>
              <a:rPr lang="en-GB" sz="2400" dirty="0" smtClean="0"/>
              <a:t>It’s time to start thinking about leaving Year 1 and moving to Year 2. </a:t>
            </a:r>
            <a:r>
              <a:rPr lang="en-GB" sz="2400" dirty="0" smtClean="0"/>
              <a:t/>
            </a:r>
            <a:br>
              <a:rPr lang="en-GB" sz="2400" dirty="0" smtClean="0"/>
            </a:br>
            <a:r>
              <a:rPr lang="en-GB" sz="2400" dirty="0" smtClean="0"/>
              <a:t>Complete </a:t>
            </a:r>
            <a:r>
              <a:rPr lang="en-GB" sz="2400" dirty="0" smtClean="0"/>
              <a:t>the following sheets to help Mrs Clark and Mrs </a:t>
            </a:r>
            <a:r>
              <a:rPr lang="en-GB" sz="2400" dirty="0" err="1" smtClean="0"/>
              <a:t>Unsworth</a:t>
            </a:r>
            <a:r>
              <a:rPr lang="en-GB" sz="2400" dirty="0" smtClean="0"/>
              <a:t> find out more about </a:t>
            </a:r>
            <a:r>
              <a:rPr lang="en-GB" sz="2400" dirty="0" smtClean="0"/>
              <a:t>you, what you are good at </a:t>
            </a:r>
            <a:r>
              <a:rPr lang="en-GB" sz="2400" dirty="0" smtClean="0"/>
              <a:t>and what you like to do. </a:t>
            </a:r>
          </a:p>
          <a:p>
            <a:pPr algn="ctr"/>
            <a:r>
              <a:rPr lang="en-GB" sz="2400" dirty="0" smtClean="0"/>
              <a:t>(If you don’t want to print the sheets you could always make your own booklet or poster to tell your new teachers all about yourself. Use the sentence starters as a guideline.)</a:t>
            </a:r>
            <a:endParaRPr lang="en-GB" sz="2400" dirty="0"/>
          </a:p>
          <a:p>
            <a:pPr algn="ctr"/>
            <a:r>
              <a:rPr lang="en-GB" sz="2400" dirty="0" smtClean="0"/>
              <a:t> </a:t>
            </a:r>
            <a:endParaRPr lang="en-GB" sz="2400" dirty="0"/>
          </a:p>
        </p:txBody>
      </p:sp>
    </p:spTree>
    <p:extLst>
      <p:ext uri="{BB962C8B-B14F-4D97-AF65-F5344CB8AC3E}">
        <p14:creationId xmlns:p14="http://schemas.microsoft.com/office/powerpoint/2010/main" val="519034764"/>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638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rot="16200000">
            <a:off x="1132147" y="-1132147"/>
            <a:ext cx="6879706" cy="91440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730574255"/>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433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6321" y="0"/>
            <a:ext cx="9117680" cy="6813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952015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3" name="Content Placeholder 2"/>
          <p:cNvSpPr>
            <a:spLocks noGrp="1"/>
          </p:cNvSpPr>
          <p:nvPr>
            <p:ph idx="1"/>
          </p:nvPr>
        </p:nvSpPr>
        <p:spPr/>
        <p:txBody>
          <a:bodyPr/>
          <a:lstStyle/>
          <a:p>
            <a:endParaRPr lang="en-GB"/>
          </a:p>
        </p:txBody>
      </p:sp>
      <p:pic>
        <p:nvPicPr>
          <p:cNvPr id="15362"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0"/>
            <a:ext cx="9106330" cy="6813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4644008" y="116632"/>
            <a:ext cx="4392488" cy="2585323"/>
          </a:xfrm>
          <a:prstGeom prst="rect">
            <a:avLst/>
          </a:prstGeom>
          <a:solidFill>
            <a:schemeClr val="bg1"/>
          </a:solidFill>
          <a:ln>
            <a:solidFill>
              <a:schemeClr val="tx1"/>
            </a:solidFill>
          </a:ln>
        </p:spPr>
        <p:txBody>
          <a:bodyPr wrap="square" rtlCol="0">
            <a:spAutoFit/>
          </a:bodyPr>
          <a:lstStyle/>
          <a:p>
            <a:r>
              <a:rPr lang="en-GB" dirty="0" smtClean="0"/>
              <a:t>A question for my new teachers…</a:t>
            </a:r>
          </a:p>
          <a:p>
            <a:endParaRPr lang="en-GB" dirty="0"/>
          </a:p>
          <a:p>
            <a:r>
              <a:rPr lang="en-GB" dirty="0" smtClean="0"/>
              <a:t>____________________________________</a:t>
            </a:r>
          </a:p>
          <a:p>
            <a:endParaRPr lang="en-GB" dirty="0"/>
          </a:p>
          <a:p>
            <a:r>
              <a:rPr lang="en-GB" dirty="0" smtClean="0"/>
              <a:t>____________________________________</a:t>
            </a:r>
          </a:p>
          <a:p>
            <a:endParaRPr lang="en-GB" dirty="0"/>
          </a:p>
          <a:p>
            <a:r>
              <a:rPr lang="en-GB" dirty="0" smtClean="0"/>
              <a:t>____________________________________</a:t>
            </a:r>
          </a:p>
          <a:p>
            <a:endParaRPr lang="en-GB" dirty="0"/>
          </a:p>
          <a:p>
            <a:r>
              <a:rPr lang="en-GB" dirty="0" smtClean="0"/>
              <a:t>____________________________________</a:t>
            </a:r>
          </a:p>
        </p:txBody>
      </p:sp>
    </p:spTree>
    <p:extLst>
      <p:ext uri="{BB962C8B-B14F-4D97-AF65-F5344CB8AC3E}">
        <p14:creationId xmlns:p14="http://schemas.microsoft.com/office/powerpoint/2010/main" val="336917179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2" name="Picture 4" descr="C:\Users\MrsChild\AppData\Local\Microsoft\Windows\INetCache\IE\I0INYVGL\Film_strip.svg[1].pn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3567" y="764704"/>
            <a:ext cx="7776865" cy="6093296"/>
          </a:xfrm>
          <a:prstGeom prst="rect">
            <a:avLst/>
          </a:prstGeom>
          <a:noFill/>
          <a:extLst>
            <a:ext uri="{909E8E84-426E-40DD-AFC4-6F175D3DCCD1}">
              <a14:hiddenFill xmlns:a14="http://schemas.microsoft.com/office/drawing/2010/main">
                <a:solidFill>
                  <a:srgbClr val="FFFFFF"/>
                </a:solidFill>
              </a14:hiddenFill>
            </a:ext>
          </a:extLst>
        </p:spPr>
      </p:pic>
      <p:sp>
        <p:nvSpPr>
          <p:cNvPr id="2" name="Title 1"/>
          <p:cNvSpPr>
            <a:spLocks noGrp="1"/>
          </p:cNvSpPr>
          <p:nvPr>
            <p:ph type="title"/>
          </p:nvPr>
        </p:nvSpPr>
        <p:spPr>
          <a:xfrm>
            <a:off x="0" y="0"/>
            <a:ext cx="9144000" cy="770376"/>
          </a:xfrm>
        </p:spPr>
        <p:txBody>
          <a:bodyPr>
            <a:normAutofit/>
          </a:bodyPr>
          <a:lstStyle/>
          <a:p>
            <a:r>
              <a:rPr lang="en-GB" u="sng" dirty="0" smtClean="0"/>
              <a:t>English Learning </a:t>
            </a:r>
            <a:r>
              <a:rPr lang="en-GB" u="sng" dirty="0"/>
              <a:t>3</a:t>
            </a:r>
          </a:p>
        </p:txBody>
      </p:sp>
      <p:sp>
        <p:nvSpPr>
          <p:cNvPr id="5" name="TextBox 4"/>
          <p:cNvSpPr txBox="1"/>
          <p:nvPr/>
        </p:nvSpPr>
        <p:spPr>
          <a:xfrm>
            <a:off x="899592" y="1700808"/>
            <a:ext cx="7344816" cy="4524315"/>
          </a:xfrm>
          <a:prstGeom prst="rect">
            <a:avLst/>
          </a:prstGeom>
          <a:noFill/>
        </p:spPr>
        <p:txBody>
          <a:bodyPr wrap="square" rtlCol="0">
            <a:spAutoFit/>
          </a:bodyPr>
          <a:lstStyle/>
          <a:p>
            <a:pPr algn="ctr"/>
            <a:r>
              <a:rPr lang="en-GB" sz="2400" dirty="0" smtClean="0"/>
              <a:t>On the last day of term we often get to watch a film. It can be hard to pick a film that everyone will like. </a:t>
            </a:r>
            <a:br>
              <a:rPr lang="en-GB" sz="2400" dirty="0" smtClean="0"/>
            </a:br>
            <a:r>
              <a:rPr lang="en-GB" sz="2400" dirty="0" smtClean="0"/>
              <a:t>What was the last film you watched? Was it good? </a:t>
            </a:r>
            <a:br>
              <a:rPr lang="en-GB" sz="2400" dirty="0" smtClean="0"/>
            </a:br>
            <a:r>
              <a:rPr lang="en-GB" sz="2400" dirty="0" smtClean="0"/>
              <a:t>Would you recommend it to the class?</a:t>
            </a:r>
          </a:p>
          <a:p>
            <a:pPr algn="ctr"/>
            <a:endParaRPr lang="en-GB" sz="2400" dirty="0"/>
          </a:p>
          <a:p>
            <a:pPr algn="ctr"/>
            <a:r>
              <a:rPr lang="en-GB" sz="2400" dirty="0" smtClean="0"/>
              <a:t>Complete the Film </a:t>
            </a:r>
            <a:r>
              <a:rPr lang="en-GB" sz="2400" dirty="0"/>
              <a:t>R</a:t>
            </a:r>
            <a:r>
              <a:rPr lang="en-GB" sz="2400" dirty="0" smtClean="0"/>
              <a:t>eview sheet on the next slide.</a:t>
            </a:r>
          </a:p>
          <a:p>
            <a:pPr algn="ctr"/>
            <a:endParaRPr lang="en-GB" sz="2400" dirty="0"/>
          </a:p>
          <a:p>
            <a:pPr algn="ctr"/>
            <a:r>
              <a:rPr lang="en-GB" sz="2400" dirty="0" smtClean="0"/>
              <a:t>We also do lots of cleaning and tidying in the classroom on the last day of term. </a:t>
            </a:r>
          </a:p>
          <a:p>
            <a:pPr algn="ctr"/>
            <a:r>
              <a:rPr lang="en-GB" sz="2400" dirty="0" smtClean="0"/>
              <a:t>Ask your grown ups if there is any cleaning or tidying you can help with today. </a:t>
            </a:r>
            <a:endParaRPr lang="en-GB" sz="2400" dirty="0"/>
          </a:p>
          <a:p>
            <a:pPr algn="ctr"/>
            <a:endParaRPr lang="en-GB" sz="2400" dirty="0"/>
          </a:p>
        </p:txBody>
      </p:sp>
    </p:spTree>
    <p:extLst>
      <p:ext uri="{BB962C8B-B14F-4D97-AF65-F5344CB8AC3E}">
        <p14:creationId xmlns:p14="http://schemas.microsoft.com/office/powerpoint/2010/main" val="3273886546"/>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endParaRPr lang="en-GB"/>
          </a:p>
        </p:txBody>
      </p:sp>
      <p:pic>
        <p:nvPicPr>
          <p:cNvPr id="1843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0" y="0"/>
            <a:ext cx="5236948" cy="6813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5236948" y="0"/>
            <a:ext cx="3907052" cy="6924973"/>
          </a:xfrm>
          <a:prstGeom prst="rect">
            <a:avLst/>
          </a:prstGeom>
          <a:solidFill>
            <a:schemeClr val="bg1"/>
          </a:solidFill>
        </p:spPr>
        <p:txBody>
          <a:bodyPr wrap="square" rtlCol="0">
            <a:spAutoFit/>
          </a:bodyPr>
          <a:lstStyle/>
          <a:p>
            <a:r>
              <a:rPr lang="en-GB" dirty="0" smtClean="0"/>
              <a:t>I would recommend this film to Year 1 because</a:t>
            </a:r>
          </a:p>
          <a:p>
            <a:r>
              <a:rPr lang="en-GB" sz="2400" dirty="0" smtClean="0"/>
              <a:t>________________________________________________________________________________________________________________________________________________</a:t>
            </a:r>
          </a:p>
          <a:p>
            <a:endParaRPr lang="en-GB" dirty="0"/>
          </a:p>
          <a:p>
            <a:endParaRPr lang="en-GB" dirty="0" smtClean="0"/>
          </a:p>
          <a:p>
            <a:r>
              <a:rPr lang="en-GB" dirty="0" smtClean="0"/>
              <a:t>Some children in Year 1 might not like this film because</a:t>
            </a:r>
          </a:p>
          <a:p>
            <a:r>
              <a:rPr lang="en-GB" sz="2400" dirty="0" smtClean="0"/>
              <a:t>________________________________________________________________________________________________________________________________________________</a:t>
            </a:r>
          </a:p>
          <a:p>
            <a:endParaRPr lang="en-GB" sz="2400" dirty="0" smtClean="0"/>
          </a:p>
          <a:p>
            <a:endParaRPr lang="en-GB" sz="2400" dirty="0"/>
          </a:p>
        </p:txBody>
      </p:sp>
    </p:spTree>
    <p:extLst>
      <p:ext uri="{BB962C8B-B14F-4D97-AF65-F5344CB8AC3E}">
        <p14:creationId xmlns:p14="http://schemas.microsoft.com/office/powerpoint/2010/main" val="18985875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4"/>
          <p:cNvPicPr>
            <a:picLocks noChangeAspect="1" noChangeArrowheads="1"/>
          </p:cNvPicPr>
          <p:nvPr/>
        </p:nvPicPr>
        <p:blipFill rotWithShape="1">
          <a:blip r:embed="rId2" cstate="print">
            <a:extLst>
              <a:ext uri="{28A0092B-C50C-407E-A947-70E740481C1C}">
                <a14:useLocalDpi xmlns:a14="http://schemas.microsoft.com/office/drawing/2010/main" val="0"/>
              </a:ext>
            </a:extLst>
          </a:blip>
          <a:srcRect b="21625"/>
          <a:stretch/>
        </p:blipFill>
        <p:spPr bwMode="auto">
          <a:xfrm>
            <a:off x="2587441" y="2881767"/>
            <a:ext cx="3960440" cy="371287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 name="Title 1"/>
          <p:cNvSpPr>
            <a:spLocks noGrp="1"/>
          </p:cNvSpPr>
          <p:nvPr>
            <p:ph type="title"/>
          </p:nvPr>
        </p:nvSpPr>
        <p:spPr>
          <a:xfrm>
            <a:off x="0" y="-99392"/>
            <a:ext cx="9144000" cy="1143000"/>
          </a:xfrm>
        </p:spPr>
        <p:txBody>
          <a:bodyPr/>
          <a:lstStyle/>
          <a:p>
            <a:r>
              <a:rPr lang="en-GB" dirty="0" smtClean="0"/>
              <a:t>Maths Learning 1</a:t>
            </a:r>
            <a:endParaRPr lang="en-GB" dirty="0"/>
          </a:p>
        </p:txBody>
      </p:sp>
      <p:sp>
        <p:nvSpPr>
          <p:cNvPr id="7" name="TextBox 6"/>
          <p:cNvSpPr txBox="1"/>
          <p:nvPr/>
        </p:nvSpPr>
        <p:spPr>
          <a:xfrm>
            <a:off x="11528" y="687079"/>
            <a:ext cx="9144000" cy="3970318"/>
          </a:xfrm>
          <a:prstGeom prst="rect">
            <a:avLst/>
          </a:prstGeom>
          <a:noFill/>
        </p:spPr>
        <p:txBody>
          <a:bodyPr wrap="square" rtlCol="0">
            <a:spAutoFit/>
          </a:bodyPr>
          <a:lstStyle/>
          <a:p>
            <a:pPr algn="ctr"/>
            <a:r>
              <a:rPr lang="en-GB" sz="2800" dirty="0" smtClean="0"/>
              <a:t>Time to the half hour</a:t>
            </a:r>
          </a:p>
          <a:p>
            <a:pPr algn="ctr"/>
            <a:endParaRPr lang="en-GB" sz="2800" dirty="0"/>
          </a:p>
          <a:p>
            <a:pPr algn="ctr"/>
            <a:r>
              <a:rPr lang="en-GB" sz="2800" dirty="0" smtClean="0"/>
              <a:t>Last week you learned to tell O’clock times.</a:t>
            </a:r>
            <a:endParaRPr lang="en-GB" sz="2800" dirty="0"/>
          </a:p>
          <a:p>
            <a:pPr algn="ctr"/>
            <a:endParaRPr lang="en-GB" sz="28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p:txBody>
      </p:sp>
      <p:sp>
        <p:nvSpPr>
          <p:cNvPr id="6" name="Oval Callout 5"/>
          <p:cNvSpPr/>
          <p:nvPr/>
        </p:nvSpPr>
        <p:spPr>
          <a:xfrm>
            <a:off x="6690900" y="5199778"/>
            <a:ext cx="2213502" cy="1266657"/>
          </a:xfrm>
          <a:prstGeom prst="wedgeEllipseCallout">
            <a:avLst>
              <a:gd name="adj1" fmla="val -78202"/>
              <a:gd name="adj2" fmla="val 27126"/>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bg1"/>
                </a:solidFill>
                <a:latin typeface="Comic Sans MS" panose="030F0702030302020204" pitchFamily="66" charset="0"/>
              </a:rPr>
              <a:t>Which is the hour hand?</a:t>
            </a:r>
            <a:endParaRPr lang="en-GB" sz="2000" dirty="0">
              <a:solidFill>
                <a:schemeClr val="bg1"/>
              </a:solidFill>
              <a:latin typeface="Comic Sans MS" panose="030F0702030302020204" pitchFamily="66" charset="0"/>
            </a:endParaRPr>
          </a:p>
        </p:txBody>
      </p:sp>
      <p:sp>
        <p:nvSpPr>
          <p:cNvPr id="13" name="Oval Callout 12"/>
          <p:cNvSpPr/>
          <p:nvPr/>
        </p:nvSpPr>
        <p:spPr>
          <a:xfrm>
            <a:off x="139169" y="2672916"/>
            <a:ext cx="2304256" cy="2808312"/>
          </a:xfrm>
          <a:prstGeom prst="wedgeEllipseCallout">
            <a:avLst>
              <a:gd name="adj1" fmla="val 78008"/>
              <a:gd name="adj2" fmla="val -3610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bg1"/>
                </a:solidFill>
                <a:latin typeface="Comic Sans MS" panose="030F0702030302020204" pitchFamily="66" charset="0"/>
              </a:rPr>
              <a:t>What time is this clock showing?</a:t>
            </a:r>
          </a:p>
          <a:p>
            <a:pPr algn="ctr"/>
            <a:r>
              <a:rPr lang="en-GB" sz="2000" dirty="0" smtClean="0">
                <a:solidFill>
                  <a:schemeClr val="bg1"/>
                </a:solidFill>
                <a:latin typeface="Comic Sans MS" panose="030F0702030302020204" pitchFamily="66" charset="0"/>
              </a:rPr>
              <a:t>How do you know?</a:t>
            </a:r>
            <a:endParaRPr lang="en-GB" sz="2000" dirty="0">
              <a:solidFill>
                <a:schemeClr val="bg1"/>
              </a:solidFill>
              <a:latin typeface="Comic Sans MS" panose="030F0702030302020204" pitchFamily="66" charset="0"/>
            </a:endParaRPr>
          </a:p>
        </p:txBody>
      </p:sp>
      <p:sp>
        <p:nvSpPr>
          <p:cNvPr id="11" name="Oval Callout 10"/>
          <p:cNvSpPr/>
          <p:nvPr/>
        </p:nvSpPr>
        <p:spPr>
          <a:xfrm>
            <a:off x="6563653" y="2312876"/>
            <a:ext cx="2467996" cy="2205306"/>
          </a:xfrm>
          <a:prstGeom prst="wedgeEllipseCallout">
            <a:avLst>
              <a:gd name="adj1" fmla="val -83975"/>
              <a:gd name="adj2" fmla="val -13300"/>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000" dirty="0" smtClean="0">
                <a:solidFill>
                  <a:schemeClr val="bg1"/>
                </a:solidFill>
                <a:latin typeface="Comic Sans MS" panose="030F0702030302020204" pitchFamily="66" charset="0"/>
              </a:rPr>
              <a:t>Which is the minute hand?</a:t>
            </a:r>
            <a:endParaRPr lang="en-GB" sz="2000" dirty="0">
              <a:solidFill>
                <a:schemeClr val="bg1"/>
              </a:solidFill>
              <a:latin typeface="Comic Sans MS" panose="030F0702030302020204" pitchFamily="66" charset="0"/>
            </a:endParaRPr>
          </a:p>
        </p:txBody>
      </p:sp>
    </p:spTree>
    <p:extLst>
      <p:ext uri="{BB962C8B-B14F-4D97-AF65-F5344CB8AC3E}">
        <p14:creationId xmlns:p14="http://schemas.microsoft.com/office/powerpoint/2010/main" val="1576941841"/>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143000"/>
          </a:xfrm>
        </p:spPr>
        <p:txBody>
          <a:bodyPr/>
          <a:lstStyle/>
          <a:p>
            <a:r>
              <a:rPr lang="en-GB" dirty="0" smtClean="0"/>
              <a:t>Maths Learning 1</a:t>
            </a:r>
            <a:endParaRPr lang="en-GB" dirty="0"/>
          </a:p>
        </p:txBody>
      </p:sp>
      <p:sp>
        <p:nvSpPr>
          <p:cNvPr id="7" name="TextBox 6"/>
          <p:cNvSpPr txBox="1"/>
          <p:nvPr/>
        </p:nvSpPr>
        <p:spPr>
          <a:xfrm>
            <a:off x="36512" y="687079"/>
            <a:ext cx="9144000" cy="4401205"/>
          </a:xfrm>
          <a:prstGeom prst="rect">
            <a:avLst/>
          </a:prstGeom>
          <a:noFill/>
        </p:spPr>
        <p:txBody>
          <a:bodyPr wrap="square" rtlCol="0">
            <a:spAutoFit/>
          </a:bodyPr>
          <a:lstStyle/>
          <a:p>
            <a:pPr algn="ctr"/>
            <a:r>
              <a:rPr lang="en-GB" sz="2800" dirty="0" smtClean="0"/>
              <a:t>Time to the half hour</a:t>
            </a:r>
          </a:p>
          <a:p>
            <a:pPr algn="ctr"/>
            <a:endParaRPr lang="en-GB" sz="2800" dirty="0"/>
          </a:p>
          <a:p>
            <a:pPr algn="ctr"/>
            <a:r>
              <a:rPr lang="en-GB" sz="2800" dirty="0" smtClean="0"/>
              <a:t>Look at these three clocks. </a:t>
            </a:r>
            <a:br>
              <a:rPr lang="en-GB" sz="2800" dirty="0" smtClean="0"/>
            </a:br>
            <a:r>
              <a:rPr lang="en-GB" sz="2800" dirty="0" smtClean="0"/>
              <a:t>What is the same and what is different about each one? </a:t>
            </a:r>
            <a:endParaRPr lang="en-GB" sz="2800" dirty="0"/>
          </a:p>
          <a:p>
            <a:pPr algn="ctr"/>
            <a:endParaRPr lang="en-GB" sz="28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p:txBody>
      </p:sp>
      <p:pic>
        <p:nvPicPr>
          <p:cNvPr id="102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10588" t="3452" r="8040"/>
          <a:stretch/>
        </p:blipFill>
        <p:spPr bwMode="auto">
          <a:xfrm>
            <a:off x="6228184" y="2861384"/>
            <a:ext cx="2441448" cy="245538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7"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23528" y="2887681"/>
            <a:ext cx="2495550" cy="24479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28" name="Picture 4"/>
          <p:cNvPicPr>
            <a:picLocks noChangeAspect="1" noChangeArrowheads="1"/>
          </p:cNvPicPr>
          <p:nvPr/>
        </p:nvPicPr>
        <p:blipFill rotWithShape="1">
          <a:blip r:embed="rId4">
            <a:extLst>
              <a:ext uri="{28A0092B-C50C-407E-A947-70E740481C1C}">
                <a14:useLocalDpi xmlns:a14="http://schemas.microsoft.com/office/drawing/2010/main" val="0"/>
              </a:ext>
            </a:extLst>
          </a:blip>
          <a:srcRect r="4593" b="15211"/>
          <a:stretch/>
        </p:blipFill>
        <p:spPr bwMode="auto">
          <a:xfrm>
            <a:off x="3210712" y="2864832"/>
            <a:ext cx="2554585" cy="247077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3" name="Rectangle 2"/>
          <p:cNvSpPr/>
          <p:nvPr/>
        </p:nvSpPr>
        <p:spPr>
          <a:xfrm>
            <a:off x="5154928" y="5112471"/>
            <a:ext cx="610369" cy="22313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323528" y="5733256"/>
            <a:ext cx="8424936" cy="954107"/>
          </a:xfrm>
          <a:prstGeom prst="rect">
            <a:avLst/>
          </a:prstGeom>
          <a:noFill/>
        </p:spPr>
        <p:txBody>
          <a:bodyPr wrap="square" rtlCol="0">
            <a:spAutoFit/>
          </a:bodyPr>
          <a:lstStyle/>
          <a:p>
            <a:pPr algn="ctr"/>
            <a:r>
              <a:rPr lang="en-GB" sz="2800" dirty="0" smtClean="0"/>
              <a:t>(If you made yourself a model clock last week, use it now to practice these times.)</a:t>
            </a:r>
            <a:endParaRPr lang="en-GB" sz="2800" dirty="0"/>
          </a:p>
        </p:txBody>
      </p:sp>
    </p:spTree>
    <p:extLst>
      <p:ext uri="{BB962C8B-B14F-4D97-AF65-F5344CB8AC3E}">
        <p14:creationId xmlns:p14="http://schemas.microsoft.com/office/powerpoint/2010/main" val="348751122"/>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692696"/>
            <a:ext cx="8229600" cy="1143000"/>
          </a:xfrm>
        </p:spPr>
        <p:txBody>
          <a:bodyPr>
            <a:noAutofit/>
          </a:bodyPr>
          <a:lstStyle/>
          <a:p>
            <a:r>
              <a:rPr lang="en-GB" sz="3200" dirty="0" smtClean="0"/>
              <a:t>This clock is showing </a:t>
            </a:r>
            <a:r>
              <a:rPr lang="en-GB" sz="3200" u="sng" dirty="0" smtClean="0"/>
              <a:t>half past 3</a:t>
            </a:r>
            <a:r>
              <a:rPr lang="en-GB" sz="3200" dirty="0" smtClean="0"/>
              <a:t>. </a:t>
            </a:r>
            <a:br>
              <a:rPr lang="en-GB" sz="3200" dirty="0" smtClean="0"/>
            </a:br>
            <a:r>
              <a:rPr lang="en-GB" sz="3200" dirty="0" smtClean="0"/>
              <a:t>The </a:t>
            </a:r>
            <a:r>
              <a:rPr lang="en-GB" sz="3200" b="1" dirty="0" smtClean="0">
                <a:solidFill>
                  <a:srgbClr val="0070C0"/>
                </a:solidFill>
              </a:rPr>
              <a:t>minute hand </a:t>
            </a:r>
            <a:r>
              <a:rPr lang="en-GB" sz="3200" dirty="0" smtClean="0"/>
              <a:t>has moved half way around the clock face and is pointing at the 6. </a:t>
            </a:r>
            <a:br>
              <a:rPr lang="en-GB" sz="3200" dirty="0" smtClean="0"/>
            </a:br>
            <a:r>
              <a:rPr lang="en-GB" sz="3200" dirty="0" smtClean="0"/>
              <a:t>The </a:t>
            </a:r>
            <a:r>
              <a:rPr lang="en-GB" sz="3200" b="1" dirty="0" smtClean="0">
                <a:solidFill>
                  <a:srgbClr val="FF0000"/>
                </a:solidFill>
              </a:rPr>
              <a:t>hour </a:t>
            </a:r>
            <a:r>
              <a:rPr lang="en-GB" sz="3200" b="1" dirty="0" smtClean="0">
                <a:solidFill>
                  <a:srgbClr val="FF0000"/>
                </a:solidFill>
              </a:rPr>
              <a:t>hand </a:t>
            </a:r>
            <a:r>
              <a:rPr lang="en-GB" sz="3200" dirty="0" smtClean="0"/>
              <a:t>is half way between 3 and 4. </a:t>
            </a:r>
            <a:endParaRPr lang="en-GB" sz="3200" dirty="0"/>
          </a:p>
        </p:txBody>
      </p:sp>
      <p:pic>
        <p:nvPicPr>
          <p:cNvPr id="2050"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2123728" y="2636912"/>
            <a:ext cx="4091631" cy="39361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4" name="Curved Left Arrow 3"/>
          <p:cNvSpPr/>
          <p:nvPr/>
        </p:nvSpPr>
        <p:spPr>
          <a:xfrm>
            <a:off x="5796136" y="2924944"/>
            <a:ext cx="1152128" cy="3384376"/>
          </a:xfrm>
          <a:prstGeom prst="curvedLef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6" name="TextBox 5"/>
          <p:cNvSpPr txBox="1"/>
          <p:nvPr/>
        </p:nvSpPr>
        <p:spPr>
          <a:xfrm>
            <a:off x="7020272" y="3645024"/>
            <a:ext cx="1152128" cy="2031325"/>
          </a:xfrm>
          <a:prstGeom prst="rect">
            <a:avLst/>
          </a:prstGeom>
          <a:noFill/>
        </p:spPr>
        <p:txBody>
          <a:bodyPr wrap="square" rtlCol="0">
            <a:spAutoFit/>
          </a:bodyPr>
          <a:lstStyle/>
          <a:p>
            <a:r>
              <a:rPr lang="en-GB" dirty="0" smtClean="0"/>
              <a:t>The hands always move in this direction. It is called </a:t>
            </a:r>
            <a:r>
              <a:rPr lang="en-GB" b="1" u="sng" dirty="0" smtClean="0"/>
              <a:t>clockwise.</a:t>
            </a:r>
            <a:endParaRPr lang="en-GB" b="1" u="sng" dirty="0"/>
          </a:p>
        </p:txBody>
      </p:sp>
    </p:spTree>
    <p:extLst>
      <p:ext uri="{BB962C8B-B14F-4D97-AF65-F5344CB8AC3E}">
        <p14:creationId xmlns:p14="http://schemas.microsoft.com/office/powerpoint/2010/main" val="14651817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4"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848" y="620688"/>
            <a:ext cx="4410495" cy="62042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4572000" y="620687"/>
            <a:ext cx="4464496" cy="620363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TextBox 3"/>
          <p:cNvSpPr txBox="1"/>
          <p:nvPr/>
        </p:nvSpPr>
        <p:spPr>
          <a:xfrm>
            <a:off x="6848" y="116632"/>
            <a:ext cx="4410495" cy="400110"/>
          </a:xfrm>
          <a:prstGeom prst="rect">
            <a:avLst/>
          </a:prstGeom>
          <a:solidFill>
            <a:schemeClr val="bg1"/>
          </a:solidFill>
        </p:spPr>
        <p:txBody>
          <a:bodyPr wrap="square" rtlCol="0">
            <a:spAutoFit/>
          </a:bodyPr>
          <a:lstStyle/>
          <a:p>
            <a:r>
              <a:rPr lang="en-GB" sz="2000" dirty="0" smtClean="0"/>
              <a:t>What time do these clocks show?</a:t>
            </a:r>
            <a:endParaRPr lang="en-GB" sz="2000" dirty="0"/>
          </a:p>
        </p:txBody>
      </p:sp>
      <p:sp>
        <p:nvSpPr>
          <p:cNvPr id="13" name="TextBox 12"/>
          <p:cNvSpPr txBox="1"/>
          <p:nvPr/>
        </p:nvSpPr>
        <p:spPr>
          <a:xfrm>
            <a:off x="4569743" y="129632"/>
            <a:ext cx="4466753" cy="400110"/>
          </a:xfrm>
          <a:prstGeom prst="rect">
            <a:avLst/>
          </a:prstGeom>
          <a:solidFill>
            <a:schemeClr val="bg1"/>
          </a:solidFill>
        </p:spPr>
        <p:txBody>
          <a:bodyPr wrap="square" rtlCol="0">
            <a:spAutoFit/>
          </a:bodyPr>
          <a:lstStyle/>
          <a:p>
            <a:r>
              <a:rPr lang="en-GB" sz="2000" dirty="0" smtClean="0"/>
              <a:t>Can you show these times?</a:t>
            </a:r>
            <a:endParaRPr lang="en-GB" sz="2000" dirty="0"/>
          </a:p>
        </p:txBody>
      </p:sp>
    </p:spTree>
    <p:extLst>
      <p:ext uri="{BB962C8B-B14F-4D97-AF65-F5344CB8AC3E}">
        <p14:creationId xmlns:p14="http://schemas.microsoft.com/office/powerpoint/2010/main" val="145428890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099" name="Picture 3"/>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0" y="0"/>
            <a:ext cx="5276741" cy="68133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2"/>
          <p:cNvPicPr>
            <a:picLocks noChangeAspect="1" noChangeArrowheads="1"/>
          </p:cNvPicPr>
          <p:nvPr/>
        </p:nvPicPr>
        <p:blipFill rotWithShape="1">
          <a:blip r:embed="rId3">
            <a:extLst>
              <a:ext uri="{28A0092B-C50C-407E-A947-70E740481C1C}">
                <a14:useLocalDpi xmlns:a14="http://schemas.microsoft.com/office/drawing/2010/main" val="0"/>
              </a:ext>
            </a:extLst>
          </a:blip>
          <a:srcRect l="60809" b="8921"/>
          <a:stretch/>
        </p:blipFill>
        <p:spPr bwMode="auto">
          <a:xfrm>
            <a:off x="5580112" y="1268760"/>
            <a:ext cx="3292033" cy="396044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1740935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8398" y="8975"/>
            <a:ext cx="9144000" cy="1143000"/>
          </a:xfrm>
        </p:spPr>
        <p:txBody>
          <a:bodyPr>
            <a:normAutofit fontScale="90000"/>
          </a:bodyPr>
          <a:lstStyle/>
          <a:p>
            <a:r>
              <a:rPr lang="en-GB" sz="4900" dirty="0" smtClean="0"/>
              <a:t>Maths Learning 2</a:t>
            </a:r>
            <a:br>
              <a:rPr lang="en-GB" sz="4900" dirty="0" smtClean="0"/>
            </a:br>
            <a:r>
              <a:rPr lang="en-GB" sz="3100" dirty="0" smtClean="0"/>
              <a:t>Writing Time</a:t>
            </a:r>
            <a:endParaRPr lang="en-GB" dirty="0"/>
          </a:p>
        </p:txBody>
      </p:sp>
      <p:sp>
        <p:nvSpPr>
          <p:cNvPr id="5" name="TextBox 4"/>
          <p:cNvSpPr txBox="1"/>
          <p:nvPr/>
        </p:nvSpPr>
        <p:spPr>
          <a:xfrm>
            <a:off x="323528" y="4653136"/>
            <a:ext cx="4536504" cy="1938992"/>
          </a:xfrm>
          <a:prstGeom prst="rect">
            <a:avLst/>
          </a:prstGeom>
          <a:noFill/>
        </p:spPr>
        <p:txBody>
          <a:bodyPr wrap="square" rtlCol="0">
            <a:spAutoFit/>
          </a:bodyPr>
          <a:lstStyle/>
          <a:p>
            <a:r>
              <a:rPr lang="en-GB" sz="2000" dirty="0" smtClean="0"/>
              <a:t>Watch the second hand moving on a clock. It takes 60 seconds for it to go all the way round. 60 seconds is called a minute. Practise counting seconds. Can you count for a minute with your eyes shut?</a:t>
            </a:r>
            <a:endParaRPr lang="en-GB" sz="2000" dirty="0"/>
          </a:p>
        </p:txBody>
      </p:sp>
      <p:pic>
        <p:nvPicPr>
          <p:cNvPr id="5123" name="Picture 3"/>
          <p:cNvPicPr>
            <a:picLocks noChangeAspect="1" noChangeArrowheads="1"/>
          </p:cNvPicPr>
          <p:nvPr/>
        </p:nvPicPr>
        <p:blipFill rotWithShape="1">
          <a:blip r:embed="rId2">
            <a:extLst>
              <a:ext uri="{28A0092B-C50C-407E-A947-70E740481C1C}">
                <a14:useLocalDpi xmlns:a14="http://schemas.microsoft.com/office/drawing/2010/main" val="0"/>
              </a:ext>
            </a:extLst>
          </a:blip>
          <a:srcRect t="1106"/>
          <a:stretch/>
        </p:blipFill>
        <p:spPr bwMode="auto">
          <a:xfrm>
            <a:off x="4896526" y="1212007"/>
            <a:ext cx="4256594" cy="56459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Cloud Callout 2"/>
          <p:cNvSpPr/>
          <p:nvPr/>
        </p:nvSpPr>
        <p:spPr>
          <a:xfrm>
            <a:off x="323528" y="1268760"/>
            <a:ext cx="4176464" cy="3168352"/>
          </a:xfrm>
          <a:prstGeom prst="cloudCallout">
            <a:avLst>
              <a:gd name="adj1" fmla="val -46230"/>
              <a:gd name="adj2" fmla="val -7972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dirty="0">
                <a:latin typeface="Comic Sans MS" panose="030F0702030302020204" pitchFamily="66" charset="0"/>
              </a:rPr>
              <a:t>Which is longest – </a:t>
            </a:r>
            <a:br>
              <a:rPr lang="en-GB" sz="2800" dirty="0">
                <a:latin typeface="Comic Sans MS" panose="030F0702030302020204" pitchFamily="66" charset="0"/>
              </a:rPr>
            </a:br>
            <a:r>
              <a:rPr lang="en-GB" sz="2800" dirty="0">
                <a:latin typeface="Comic Sans MS" panose="030F0702030302020204" pitchFamily="66" charset="0"/>
              </a:rPr>
              <a:t>a </a:t>
            </a:r>
            <a:r>
              <a:rPr lang="en-GB" sz="2800" b="1" dirty="0">
                <a:latin typeface="Comic Sans MS" panose="030F0702030302020204" pitchFamily="66" charset="0"/>
              </a:rPr>
              <a:t>minute</a:t>
            </a:r>
            <a:r>
              <a:rPr lang="en-GB" sz="2800" dirty="0">
                <a:latin typeface="Comic Sans MS" panose="030F0702030302020204" pitchFamily="66" charset="0"/>
              </a:rPr>
              <a:t>, </a:t>
            </a:r>
            <a:br>
              <a:rPr lang="en-GB" sz="2800" dirty="0">
                <a:latin typeface="Comic Sans MS" panose="030F0702030302020204" pitchFamily="66" charset="0"/>
              </a:rPr>
            </a:br>
            <a:r>
              <a:rPr lang="en-GB" sz="2800" dirty="0">
                <a:latin typeface="Comic Sans MS" panose="030F0702030302020204" pitchFamily="66" charset="0"/>
              </a:rPr>
              <a:t>a </a:t>
            </a:r>
            <a:r>
              <a:rPr lang="en-GB" sz="2800" b="1" dirty="0">
                <a:latin typeface="Comic Sans MS" panose="030F0702030302020204" pitchFamily="66" charset="0"/>
              </a:rPr>
              <a:t>second</a:t>
            </a:r>
            <a:r>
              <a:rPr lang="en-GB" sz="2800" dirty="0">
                <a:latin typeface="Comic Sans MS" panose="030F0702030302020204" pitchFamily="66" charset="0"/>
              </a:rPr>
              <a:t> or </a:t>
            </a:r>
            <a:br>
              <a:rPr lang="en-GB" sz="2800" dirty="0">
                <a:latin typeface="Comic Sans MS" panose="030F0702030302020204" pitchFamily="66" charset="0"/>
              </a:rPr>
            </a:br>
            <a:r>
              <a:rPr lang="en-GB" sz="2800" dirty="0">
                <a:latin typeface="Comic Sans MS" panose="030F0702030302020204" pitchFamily="66" charset="0"/>
              </a:rPr>
              <a:t>an </a:t>
            </a:r>
            <a:r>
              <a:rPr lang="en-GB" sz="2800" b="1" dirty="0">
                <a:latin typeface="Comic Sans MS" panose="030F0702030302020204" pitchFamily="66" charset="0"/>
              </a:rPr>
              <a:t>hour</a:t>
            </a:r>
            <a:r>
              <a:rPr lang="en-GB" sz="2800" dirty="0">
                <a:latin typeface="Comic Sans MS" panose="030F0702030302020204" pitchFamily="66" charset="0"/>
              </a:rPr>
              <a:t>?</a:t>
            </a:r>
            <a:endParaRPr lang="en-GB" sz="4000" b="1" dirty="0">
              <a:latin typeface="Comic Sans MS" panose="030F0702030302020204" pitchFamily="66" charset="0"/>
            </a:endParaRPr>
          </a:p>
        </p:txBody>
      </p:sp>
    </p:spTree>
    <p:extLst>
      <p:ext uri="{BB962C8B-B14F-4D97-AF65-F5344CB8AC3E}">
        <p14:creationId xmlns:p14="http://schemas.microsoft.com/office/powerpoint/2010/main" val="282237360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2"/>
          <p:cNvPicPr>
            <a:picLocks noGrp="1" noChangeAspect="1" noChangeArrowheads="1"/>
          </p:cNvPicPr>
          <p:nvPr>
            <p:ph idx="1"/>
          </p:nvPr>
        </p:nvPicPr>
        <p:blipFill>
          <a:blip r:embed="rId2" cstate="print">
            <a:extLst>
              <a:ext uri="{28A0092B-C50C-407E-A947-70E740481C1C}">
                <a14:useLocalDpi xmlns:a14="http://schemas.microsoft.com/office/drawing/2010/main" val="0"/>
              </a:ext>
            </a:extLst>
          </a:blip>
          <a:srcRect/>
          <a:stretch>
            <a:fillRect/>
          </a:stretch>
        </p:blipFill>
        <p:spPr bwMode="auto">
          <a:xfrm>
            <a:off x="5361224" y="5229200"/>
            <a:ext cx="3600400" cy="143224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5496" y="22872"/>
            <a:ext cx="5178413" cy="683512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147"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286352" y="135362"/>
            <a:ext cx="3750144" cy="278503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7" name="Cloud Callout 6"/>
          <p:cNvSpPr/>
          <p:nvPr/>
        </p:nvSpPr>
        <p:spPr>
          <a:xfrm>
            <a:off x="5364088" y="3448466"/>
            <a:ext cx="3456384" cy="1780734"/>
          </a:xfrm>
          <a:prstGeom prst="cloudCallout">
            <a:avLst>
              <a:gd name="adj1" fmla="val 50862"/>
              <a:gd name="adj2" fmla="val 62001"/>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400" dirty="0" smtClean="0">
                <a:latin typeface="Comic Sans MS" panose="030F0702030302020204" pitchFamily="66" charset="0"/>
              </a:rPr>
              <a:t>If you need further help </a:t>
            </a:r>
            <a:r>
              <a:rPr lang="en-GB" sz="1400" dirty="0" err="1" smtClean="0">
                <a:latin typeface="Comic Sans MS" panose="030F0702030302020204" pitchFamily="66" charset="0"/>
              </a:rPr>
              <a:t>understading</a:t>
            </a:r>
            <a:r>
              <a:rPr lang="en-GB" sz="1400" dirty="0" smtClean="0">
                <a:latin typeface="Comic Sans MS" panose="030F0702030302020204" pitchFamily="66" charset="0"/>
              </a:rPr>
              <a:t> measures of time, watch the BBC Round the Clock series.</a:t>
            </a:r>
            <a:endParaRPr lang="en-GB" sz="2000" b="1" dirty="0">
              <a:latin typeface="Comic Sans MS" panose="030F0702030302020204" pitchFamily="66" charset="0"/>
            </a:endParaRPr>
          </a:p>
        </p:txBody>
      </p:sp>
    </p:spTree>
    <p:extLst>
      <p:ext uri="{BB962C8B-B14F-4D97-AF65-F5344CB8AC3E}">
        <p14:creationId xmlns:p14="http://schemas.microsoft.com/office/powerpoint/2010/main" val="299348003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0" y="-99392"/>
            <a:ext cx="9144000" cy="1143000"/>
          </a:xfrm>
        </p:spPr>
        <p:txBody>
          <a:bodyPr/>
          <a:lstStyle/>
          <a:p>
            <a:r>
              <a:rPr lang="en-GB" dirty="0" smtClean="0"/>
              <a:t>Maths Learning 3</a:t>
            </a:r>
            <a:endParaRPr lang="en-GB" dirty="0"/>
          </a:p>
        </p:txBody>
      </p:sp>
      <p:sp>
        <p:nvSpPr>
          <p:cNvPr id="7" name="TextBox 6"/>
          <p:cNvSpPr txBox="1"/>
          <p:nvPr/>
        </p:nvSpPr>
        <p:spPr>
          <a:xfrm>
            <a:off x="0" y="764704"/>
            <a:ext cx="9144000" cy="2677656"/>
          </a:xfrm>
          <a:prstGeom prst="rect">
            <a:avLst/>
          </a:prstGeom>
          <a:noFill/>
        </p:spPr>
        <p:txBody>
          <a:bodyPr wrap="square" rtlCol="0">
            <a:spAutoFit/>
          </a:bodyPr>
          <a:lstStyle/>
          <a:p>
            <a:pPr algn="ctr"/>
            <a:r>
              <a:rPr lang="en-GB" sz="2800" dirty="0" smtClean="0"/>
              <a:t>Comparing Time</a:t>
            </a:r>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a:p>
            <a:pPr algn="ctr"/>
            <a:endParaRPr lang="en-GB" sz="2000" dirty="0" smtClean="0"/>
          </a:p>
        </p:txBody>
      </p:sp>
      <p:sp>
        <p:nvSpPr>
          <p:cNvPr id="5" name="TextBox 4"/>
          <p:cNvSpPr txBox="1"/>
          <p:nvPr/>
        </p:nvSpPr>
        <p:spPr>
          <a:xfrm>
            <a:off x="53752" y="1457201"/>
            <a:ext cx="9036496" cy="2585323"/>
          </a:xfrm>
          <a:prstGeom prst="rect">
            <a:avLst/>
          </a:prstGeom>
          <a:noFill/>
        </p:spPr>
        <p:txBody>
          <a:bodyPr wrap="square" rtlCol="0">
            <a:spAutoFit/>
          </a:bodyPr>
          <a:lstStyle/>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a:p>
          <a:p>
            <a:endParaRPr lang="en-GB" dirty="0" smtClean="0"/>
          </a:p>
        </p:txBody>
      </p:sp>
      <p:sp>
        <p:nvSpPr>
          <p:cNvPr id="8" name="TextBox 7"/>
          <p:cNvSpPr txBox="1"/>
          <p:nvPr/>
        </p:nvSpPr>
        <p:spPr>
          <a:xfrm>
            <a:off x="124704" y="836712"/>
            <a:ext cx="2561456" cy="4154984"/>
          </a:xfrm>
          <a:prstGeom prst="rect">
            <a:avLst/>
          </a:prstGeom>
          <a:solidFill>
            <a:schemeClr val="bg1"/>
          </a:solidFill>
        </p:spPr>
        <p:txBody>
          <a:bodyPr wrap="square" rtlCol="0">
            <a:spAutoFit/>
          </a:bodyPr>
          <a:lstStyle/>
          <a:p>
            <a:pPr algn="ctr"/>
            <a:r>
              <a:rPr lang="en-GB" dirty="0" smtClean="0">
                <a:latin typeface="Comic Sans MS" panose="030F0702030302020204" pitchFamily="66" charset="0"/>
              </a:rPr>
              <a:t>We need to know and be able to use the following words:</a:t>
            </a:r>
          </a:p>
          <a:p>
            <a:pPr algn="ctr"/>
            <a:r>
              <a:rPr lang="en-GB" dirty="0" smtClean="0">
                <a:latin typeface="Comic Sans MS" panose="030F0702030302020204" pitchFamily="66" charset="0"/>
              </a:rPr>
              <a:t/>
            </a:r>
            <a:br>
              <a:rPr lang="en-GB" dirty="0" smtClean="0">
                <a:latin typeface="Comic Sans MS" panose="030F0702030302020204" pitchFamily="66" charset="0"/>
              </a:rPr>
            </a:br>
            <a:r>
              <a:rPr lang="en-GB" sz="2400" b="1" dirty="0" smtClean="0">
                <a:latin typeface="Comic Sans MS" panose="030F0702030302020204" pitchFamily="66" charset="0"/>
              </a:rPr>
              <a:t>Longer </a:t>
            </a:r>
          </a:p>
          <a:p>
            <a:pPr algn="ctr"/>
            <a:r>
              <a:rPr lang="en-GB" sz="2400" b="1" dirty="0" smtClean="0">
                <a:latin typeface="Comic Sans MS" panose="030F0702030302020204" pitchFamily="66" charset="0"/>
              </a:rPr>
              <a:t>Shorter</a:t>
            </a:r>
          </a:p>
          <a:p>
            <a:pPr algn="ctr"/>
            <a:endParaRPr lang="en-GB" sz="2400" b="1" dirty="0">
              <a:latin typeface="Comic Sans MS" panose="030F0702030302020204" pitchFamily="66" charset="0"/>
            </a:endParaRPr>
          </a:p>
          <a:p>
            <a:pPr algn="ctr"/>
            <a:r>
              <a:rPr lang="en-GB" sz="2400" b="1" dirty="0" smtClean="0">
                <a:latin typeface="Comic Sans MS" panose="030F0702030302020204" pitchFamily="66" charset="0"/>
              </a:rPr>
              <a:t>Slower</a:t>
            </a:r>
          </a:p>
          <a:p>
            <a:pPr algn="ctr"/>
            <a:r>
              <a:rPr lang="en-GB" sz="2400" b="1" dirty="0" smtClean="0">
                <a:latin typeface="Comic Sans MS" panose="030F0702030302020204" pitchFamily="66" charset="0"/>
              </a:rPr>
              <a:t>Faster</a:t>
            </a:r>
          </a:p>
          <a:p>
            <a:pPr algn="ctr"/>
            <a:endParaRPr lang="en-GB" sz="2400" b="1" dirty="0" smtClean="0">
              <a:latin typeface="Comic Sans MS" panose="030F0702030302020204" pitchFamily="66" charset="0"/>
            </a:endParaRPr>
          </a:p>
          <a:p>
            <a:pPr algn="ctr"/>
            <a:r>
              <a:rPr lang="en-GB" sz="2400" b="1" dirty="0" smtClean="0">
                <a:latin typeface="Comic Sans MS" panose="030F0702030302020204" pitchFamily="66" charset="0"/>
              </a:rPr>
              <a:t>Earlier </a:t>
            </a:r>
          </a:p>
          <a:p>
            <a:pPr algn="ctr"/>
            <a:r>
              <a:rPr lang="en-GB" sz="2400" b="1" dirty="0" smtClean="0">
                <a:latin typeface="Comic Sans MS" panose="030F0702030302020204" pitchFamily="66" charset="0"/>
              </a:rPr>
              <a:t>Later</a:t>
            </a:r>
            <a:endParaRPr lang="en-GB" sz="2400" b="1" dirty="0">
              <a:latin typeface="Comic Sans MS" panose="030F0702030302020204" pitchFamily="66" charset="0"/>
            </a:endParaRPr>
          </a:p>
        </p:txBody>
      </p:sp>
      <p:sp>
        <p:nvSpPr>
          <p:cNvPr id="9" name="Cloud Callout 8"/>
          <p:cNvSpPr/>
          <p:nvPr/>
        </p:nvSpPr>
        <p:spPr>
          <a:xfrm>
            <a:off x="4211960" y="1258022"/>
            <a:ext cx="3456384" cy="1780734"/>
          </a:xfrm>
          <a:prstGeom prst="cloudCallout">
            <a:avLst>
              <a:gd name="adj1" fmla="val -84590"/>
              <a:gd name="adj2" fmla="val 2605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smtClean="0">
              <a:latin typeface="Comic Sans MS" panose="030F0702030302020204" pitchFamily="66" charset="0"/>
            </a:endParaRPr>
          </a:p>
          <a:p>
            <a:pPr algn="ctr"/>
            <a:endParaRPr lang="en-GB" sz="1600" dirty="0">
              <a:latin typeface="Comic Sans MS" panose="030F0702030302020204" pitchFamily="66" charset="0"/>
            </a:endParaRPr>
          </a:p>
          <a:p>
            <a:pPr algn="ctr"/>
            <a:r>
              <a:rPr lang="en-GB" sz="1600" dirty="0" smtClean="0">
                <a:latin typeface="Comic Sans MS" panose="030F0702030302020204" pitchFamily="66" charset="0"/>
              </a:rPr>
              <a:t>If I finish first in a race, am I </a:t>
            </a:r>
            <a:r>
              <a:rPr lang="en-GB" sz="1600" b="1" dirty="0" smtClean="0">
                <a:latin typeface="Comic Sans MS" panose="030F0702030302020204" pitchFamily="66" charset="0"/>
              </a:rPr>
              <a:t>slower</a:t>
            </a:r>
            <a:r>
              <a:rPr lang="en-GB" sz="1600" dirty="0" smtClean="0">
                <a:latin typeface="Comic Sans MS" panose="030F0702030302020204" pitchFamily="66" charset="0"/>
              </a:rPr>
              <a:t> or </a:t>
            </a:r>
            <a:r>
              <a:rPr lang="en-GB" sz="1600" b="1" dirty="0" smtClean="0">
                <a:latin typeface="Comic Sans MS" panose="030F0702030302020204" pitchFamily="66" charset="0"/>
              </a:rPr>
              <a:t>faster</a:t>
            </a:r>
            <a:r>
              <a:rPr lang="en-GB" sz="1600" dirty="0" smtClean="0">
                <a:latin typeface="Comic Sans MS" panose="030F0702030302020204" pitchFamily="66" charset="0"/>
              </a:rPr>
              <a:t> than everyone else?</a:t>
            </a:r>
          </a:p>
          <a:p>
            <a:pPr algn="ctr"/>
            <a:endParaRPr lang="en-GB" sz="1400" b="1" dirty="0">
              <a:latin typeface="Comic Sans MS" panose="030F0702030302020204" pitchFamily="66" charset="0"/>
            </a:endParaRPr>
          </a:p>
          <a:p>
            <a:pPr algn="ctr"/>
            <a:endParaRPr lang="en-GB" sz="1400" b="1" dirty="0" smtClean="0">
              <a:latin typeface="Comic Sans MS" panose="030F0702030302020204" pitchFamily="66" charset="0"/>
            </a:endParaRPr>
          </a:p>
        </p:txBody>
      </p:sp>
      <p:sp>
        <p:nvSpPr>
          <p:cNvPr id="10" name="Cloud Callout 9"/>
          <p:cNvSpPr/>
          <p:nvPr/>
        </p:nvSpPr>
        <p:spPr>
          <a:xfrm>
            <a:off x="4602848" y="3054521"/>
            <a:ext cx="3456384" cy="1780734"/>
          </a:xfrm>
          <a:prstGeom prst="cloudCallout">
            <a:avLst>
              <a:gd name="adj1" fmla="val -79563"/>
              <a:gd name="adj2" fmla="val -31455"/>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smtClean="0">
              <a:latin typeface="Comic Sans MS" panose="030F0702030302020204" pitchFamily="66" charset="0"/>
            </a:endParaRPr>
          </a:p>
          <a:p>
            <a:pPr algn="ctr"/>
            <a:endParaRPr lang="en-GB" sz="1600" dirty="0">
              <a:latin typeface="Comic Sans MS" panose="030F0702030302020204" pitchFamily="66" charset="0"/>
            </a:endParaRPr>
          </a:p>
          <a:p>
            <a:pPr algn="ctr"/>
            <a:r>
              <a:rPr lang="en-GB" sz="1600" dirty="0" smtClean="0">
                <a:latin typeface="Comic Sans MS" panose="030F0702030302020204" pitchFamily="66" charset="0"/>
              </a:rPr>
              <a:t>Did I take a </a:t>
            </a:r>
            <a:r>
              <a:rPr lang="en-GB" sz="1600" b="1" dirty="0" smtClean="0">
                <a:latin typeface="Comic Sans MS" panose="030F0702030302020204" pitchFamily="66" charset="0"/>
              </a:rPr>
              <a:t>longer </a:t>
            </a:r>
            <a:r>
              <a:rPr lang="en-GB" sz="1600" dirty="0" smtClean="0">
                <a:latin typeface="Comic Sans MS" panose="030F0702030302020204" pitchFamily="66" charset="0"/>
              </a:rPr>
              <a:t>or </a:t>
            </a:r>
            <a:r>
              <a:rPr lang="en-GB" sz="1600" b="1" dirty="0" smtClean="0">
                <a:latin typeface="Comic Sans MS" panose="030F0702030302020204" pitchFamily="66" charset="0"/>
              </a:rPr>
              <a:t>shorter</a:t>
            </a:r>
            <a:r>
              <a:rPr lang="en-GB" sz="1600" dirty="0" smtClean="0">
                <a:latin typeface="Comic Sans MS" panose="030F0702030302020204" pitchFamily="66" charset="0"/>
              </a:rPr>
              <a:t> time than everyone else?</a:t>
            </a:r>
          </a:p>
          <a:p>
            <a:pPr algn="ctr"/>
            <a:endParaRPr lang="en-GB" sz="1400" b="1" dirty="0">
              <a:latin typeface="Comic Sans MS" panose="030F0702030302020204" pitchFamily="66" charset="0"/>
            </a:endParaRPr>
          </a:p>
          <a:p>
            <a:pPr algn="ctr"/>
            <a:endParaRPr lang="en-GB" sz="1400" b="1" dirty="0" smtClean="0">
              <a:latin typeface="Comic Sans MS" panose="030F0702030302020204" pitchFamily="66" charset="0"/>
            </a:endParaRPr>
          </a:p>
        </p:txBody>
      </p:sp>
      <p:sp>
        <p:nvSpPr>
          <p:cNvPr id="11" name="Cloud Callout 10"/>
          <p:cNvSpPr/>
          <p:nvPr/>
        </p:nvSpPr>
        <p:spPr>
          <a:xfrm>
            <a:off x="5269576" y="4903378"/>
            <a:ext cx="3456384" cy="1780734"/>
          </a:xfrm>
          <a:prstGeom prst="cloudCallout">
            <a:avLst>
              <a:gd name="adj1" fmla="val -66600"/>
              <a:gd name="adj2" fmla="val -63292"/>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dirty="0" smtClean="0">
              <a:latin typeface="Comic Sans MS" panose="030F0702030302020204" pitchFamily="66" charset="0"/>
            </a:endParaRPr>
          </a:p>
          <a:p>
            <a:pPr algn="ctr"/>
            <a:endParaRPr lang="en-GB" sz="1600" dirty="0">
              <a:latin typeface="Comic Sans MS" panose="030F0702030302020204" pitchFamily="66" charset="0"/>
            </a:endParaRPr>
          </a:p>
          <a:p>
            <a:pPr algn="ctr"/>
            <a:r>
              <a:rPr lang="en-GB" sz="1600" dirty="0" smtClean="0">
                <a:latin typeface="Comic Sans MS" panose="030F0702030302020204" pitchFamily="66" charset="0"/>
              </a:rPr>
              <a:t>Did I finish </a:t>
            </a:r>
            <a:r>
              <a:rPr lang="en-GB" sz="1600" b="1" dirty="0" smtClean="0">
                <a:latin typeface="Comic Sans MS" panose="030F0702030302020204" pitchFamily="66" charset="0"/>
              </a:rPr>
              <a:t>earlier</a:t>
            </a:r>
            <a:r>
              <a:rPr lang="en-GB" sz="1600" dirty="0" smtClean="0">
                <a:latin typeface="Comic Sans MS" panose="030F0702030302020204" pitchFamily="66" charset="0"/>
              </a:rPr>
              <a:t> or </a:t>
            </a:r>
            <a:r>
              <a:rPr lang="en-GB" sz="1600" b="1" dirty="0" smtClean="0">
                <a:latin typeface="Comic Sans MS" panose="030F0702030302020204" pitchFamily="66" charset="0"/>
              </a:rPr>
              <a:t>later</a:t>
            </a:r>
            <a:r>
              <a:rPr lang="en-GB" sz="1600" dirty="0">
                <a:latin typeface="Comic Sans MS" panose="030F0702030302020204" pitchFamily="66" charset="0"/>
              </a:rPr>
              <a:t> </a:t>
            </a:r>
            <a:r>
              <a:rPr lang="en-GB" sz="1600" dirty="0" smtClean="0">
                <a:latin typeface="Comic Sans MS" panose="030F0702030302020204" pitchFamily="66" charset="0"/>
              </a:rPr>
              <a:t>than everyone else?</a:t>
            </a:r>
          </a:p>
          <a:p>
            <a:pPr algn="ctr"/>
            <a:endParaRPr lang="en-GB" sz="1400" b="1" dirty="0">
              <a:latin typeface="Comic Sans MS" panose="030F0702030302020204" pitchFamily="66" charset="0"/>
            </a:endParaRPr>
          </a:p>
          <a:p>
            <a:pPr algn="ctr"/>
            <a:endParaRPr lang="en-GB" sz="1400" b="1" dirty="0" smtClean="0">
              <a:latin typeface="Comic Sans MS" panose="030F0702030302020204" pitchFamily="66" charset="0"/>
            </a:endParaRPr>
          </a:p>
        </p:txBody>
      </p:sp>
      <p:pic>
        <p:nvPicPr>
          <p:cNvPr id="7171" name="Picture 3"/>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24704" y="5085183"/>
            <a:ext cx="4591312" cy="174750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75014" y="126488"/>
            <a:ext cx="1315234" cy="1646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353755041"/>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19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110" r="1558"/>
          <a:stretch/>
        </p:blipFill>
        <p:spPr bwMode="auto">
          <a:xfrm>
            <a:off x="12576" y="91440"/>
            <a:ext cx="5126352" cy="67243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196" name="Picture 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52120" y="1196752"/>
            <a:ext cx="3084513" cy="42608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41470689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dirty="0"/>
          </a:p>
        </p:txBody>
      </p:sp>
      <p:sp>
        <p:nvSpPr>
          <p:cNvPr id="8" name="TextBox 7"/>
          <p:cNvSpPr txBox="1"/>
          <p:nvPr/>
        </p:nvSpPr>
        <p:spPr>
          <a:xfrm>
            <a:off x="0" y="0"/>
            <a:ext cx="9148792" cy="6740307"/>
          </a:xfrm>
          <a:prstGeom prst="rect">
            <a:avLst/>
          </a:prstGeom>
          <a:solidFill>
            <a:schemeClr val="bg1"/>
          </a:solidFill>
        </p:spPr>
        <p:txBody>
          <a:bodyPr wrap="square" rtlCol="0">
            <a:spAutoFit/>
          </a:bodyPr>
          <a:lstStyle/>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a:p>
            <a:endParaRPr lang="en-GB" dirty="0" smtClean="0"/>
          </a:p>
          <a:p>
            <a:endParaRPr lang="en-GB" dirty="0"/>
          </a:p>
        </p:txBody>
      </p:sp>
      <p:pic>
        <p:nvPicPr>
          <p:cNvPr id="9218"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1377"/>
          <a:stretch/>
        </p:blipFill>
        <p:spPr bwMode="auto">
          <a:xfrm>
            <a:off x="5720" y="1124744"/>
            <a:ext cx="9143072" cy="5013176"/>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82408680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p:cNvSpPr txBox="1">
            <a:spLocks noGrp="1"/>
          </p:cNvSpPr>
          <p:nvPr>
            <p:ph type="title"/>
          </p:nvPr>
        </p:nvSpPr>
        <p:spPr>
          <a:xfrm>
            <a:off x="0" y="-182251"/>
            <a:ext cx="9144000" cy="6986528"/>
          </a:xfrm>
          <a:prstGeom prst="rect">
            <a:avLst/>
          </a:prstGeom>
          <a:solidFill>
            <a:schemeClr val="bg1"/>
          </a:solidFill>
        </p:spPr>
        <p:txBody>
          <a:bodyPr wrap="square" rtlCol="0">
            <a:spAutoFit/>
          </a:bodyPr>
          <a:lstStyle/>
          <a:p>
            <a:r>
              <a:rPr lang="en-GB" sz="2800" dirty="0" smtClean="0"/>
              <a:t>Complete the sentences using &lt;, &gt; or =</a:t>
            </a:r>
            <a:br>
              <a:rPr lang="en-GB" sz="2800" dirty="0" smtClean="0"/>
            </a:br>
            <a:endParaRPr lang="en-GB" sz="2800" dirty="0" smtClean="0"/>
          </a:p>
          <a:p>
            <a:endParaRPr lang="en-GB" sz="2800" dirty="0"/>
          </a:p>
          <a:p>
            <a:r>
              <a:rPr lang="en-GB" sz="2800" dirty="0" smtClean="0"/>
              <a:t>1 minute	_____  1 hour</a:t>
            </a:r>
          </a:p>
          <a:p>
            <a:endParaRPr lang="en-GB" sz="2800" dirty="0" smtClean="0"/>
          </a:p>
          <a:p>
            <a:r>
              <a:rPr lang="en-GB" sz="2800" dirty="0" smtClean="0"/>
              <a:t>30 seconds _____ 3 hours</a:t>
            </a:r>
          </a:p>
          <a:p>
            <a:endParaRPr lang="en-GB" sz="2800" dirty="0" smtClean="0"/>
          </a:p>
          <a:p>
            <a:r>
              <a:rPr lang="en-GB" sz="2800" dirty="0" smtClean="0"/>
              <a:t>2 seconds _____ 1 minute</a:t>
            </a:r>
          </a:p>
          <a:p>
            <a:endParaRPr lang="en-GB" sz="2800" dirty="0"/>
          </a:p>
          <a:p>
            <a:r>
              <a:rPr lang="en-GB" sz="2800" dirty="0" smtClean="0"/>
              <a:t>60 minutes ______ 1 hour</a:t>
            </a:r>
          </a:p>
          <a:p>
            <a:endParaRPr lang="en-GB" sz="2800" dirty="0"/>
          </a:p>
          <a:p>
            <a:r>
              <a:rPr lang="en-GB" sz="2800" dirty="0" smtClean="0"/>
              <a:t>3 minutes ______ 3 seconds</a:t>
            </a:r>
          </a:p>
          <a:p>
            <a:endParaRPr lang="en-GB" sz="2800" dirty="0"/>
          </a:p>
          <a:p>
            <a:r>
              <a:rPr lang="en-GB" sz="2800" dirty="0" smtClean="0"/>
              <a:t>1 day ______ 4 hours</a:t>
            </a:r>
          </a:p>
          <a:p>
            <a:endParaRPr lang="en-GB" sz="2800" dirty="0"/>
          </a:p>
          <a:p>
            <a:r>
              <a:rPr lang="en-GB" sz="2800" dirty="0" smtClean="0"/>
              <a:t>1 hour ______ 60 seconds</a:t>
            </a:r>
            <a:endParaRPr lang="en-GB" sz="2800" dirty="0"/>
          </a:p>
        </p:txBody>
      </p:sp>
      <p:pic>
        <p:nvPicPr>
          <p:cNvPr id="10242"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462" t="9318" b="8303"/>
          <a:stretch/>
        </p:blipFill>
        <p:spPr bwMode="auto">
          <a:xfrm>
            <a:off x="0" y="260648"/>
            <a:ext cx="2390836" cy="1490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l="6462" t="9318" b="8303"/>
          <a:stretch/>
        </p:blipFill>
        <p:spPr bwMode="auto">
          <a:xfrm flipH="1">
            <a:off x="6720004" y="260648"/>
            <a:ext cx="2390836" cy="14904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2750392639"/>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p:cNvSpPr>
            <a:spLocks noGrp="1"/>
          </p:cNvSpPr>
          <p:nvPr>
            <p:ph type="title"/>
          </p:nvPr>
        </p:nvSpPr>
        <p:spPr>
          <a:xfrm>
            <a:off x="0" y="-99392"/>
            <a:ext cx="9144000" cy="1143000"/>
          </a:xfrm>
        </p:spPr>
        <p:txBody>
          <a:bodyPr/>
          <a:lstStyle/>
          <a:p>
            <a:r>
              <a:rPr lang="en-GB" dirty="0" smtClean="0"/>
              <a:t>Topic </a:t>
            </a:r>
            <a:endParaRPr lang="en-GB" dirty="0"/>
          </a:p>
        </p:txBody>
      </p:sp>
      <p:pic>
        <p:nvPicPr>
          <p:cNvPr id="11266"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555776" y="979583"/>
            <a:ext cx="3960440" cy="559698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8" name="Cloud Callout 7"/>
          <p:cNvSpPr/>
          <p:nvPr/>
        </p:nvSpPr>
        <p:spPr>
          <a:xfrm>
            <a:off x="99496" y="744496"/>
            <a:ext cx="2672304" cy="2900528"/>
          </a:xfrm>
          <a:prstGeom prst="cloudCallout">
            <a:avLst>
              <a:gd name="adj1" fmla="val 33489"/>
              <a:gd name="adj2" fmla="val 8228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Listen to this story being read on YouTube at </a:t>
            </a:r>
          </a:p>
          <a:p>
            <a:pPr algn="ctr"/>
            <a:endParaRPr lang="en-GB" dirty="0"/>
          </a:p>
          <a:p>
            <a:pPr algn="ctr"/>
            <a:endParaRPr lang="en-GB" dirty="0"/>
          </a:p>
        </p:txBody>
      </p:sp>
      <p:sp>
        <p:nvSpPr>
          <p:cNvPr id="9" name="Rectangle 8"/>
          <p:cNvSpPr/>
          <p:nvPr/>
        </p:nvSpPr>
        <p:spPr>
          <a:xfrm>
            <a:off x="576168" y="2276872"/>
            <a:ext cx="1656184" cy="830997"/>
          </a:xfrm>
          <a:prstGeom prst="rect">
            <a:avLst/>
          </a:prstGeom>
        </p:spPr>
        <p:txBody>
          <a:bodyPr wrap="square">
            <a:spAutoFit/>
          </a:bodyPr>
          <a:lstStyle/>
          <a:p>
            <a:r>
              <a:rPr lang="en-GB" sz="1600" dirty="0">
                <a:hlinkClick r:id="rId3"/>
              </a:rPr>
              <a:t>https://www.youtube.com/watch?v=VADQiEg1040</a:t>
            </a:r>
            <a:endParaRPr lang="en-GB" sz="1600" dirty="0"/>
          </a:p>
        </p:txBody>
      </p:sp>
      <p:sp>
        <p:nvSpPr>
          <p:cNvPr id="7" name="Cloud Callout 6"/>
          <p:cNvSpPr/>
          <p:nvPr/>
        </p:nvSpPr>
        <p:spPr>
          <a:xfrm>
            <a:off x="6489880" y="3856432"/>
            <a:ext cx="2592288" cy="2304256"/>
          </a:xfrm>
          <a:prstGeom prst="cloudCallout">
            <a:avLst>
              <a:gd name="adj1" fmla="val -42052"/>
              <a:gd name="adj2" fmla="val -83103"/>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Can you tell if the houses are in hot places or cold places?</a:t>
            </a:r>
            <a:endParaRPr lang="en-GB" dirty="0"/>
          </a:p>
        </p:txBody>
      </p:sp>
    </p:spTree>
    <p:extLst>
      <p:ext uri="{BB962C8B-B14F-4D97-AF65-F5344CB8AC3E}">
        <p14:creationId xmlns:p14="http://schemas.microsoft.com/office/powerpoint/2010/main" val="1801960484"/>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6"/>
          <p:cNvPicPr>
            <a:picLocks noChangeAspect="1" noChangeArrowheads="1"/>
          </p:cNvPicPr>
          <p:nvPr/>
        </p:nvPicPr>
        <p:blipFill rotWithShape="1">
          <a:blip r:embed="rId2">
            <a:extLst>
              <a:ext uri="{28A0092B-C50C-407E-A947-70E740481C1C}">
                <a14:useLocalDpi xmlns:a14="http://schemas.microsoft.com/office/drawing/2010/main" val="0"/>
              </a:ext>
            </a:extLst>
          </a:blip>
          <a:srcRect t="55318" r="40102"/>
          <a:stretch/>
        </p:blipFill>
        <p:spPr bwMode="auto">
          <a:xfrm>
            <a:off x="7092280" y="1570865"/>
            <a:ext cx="1728192" cy="9920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8"/>
          <p:cNvPicPr>
            <a:picLocks noChangeAspect="1" noChangeArrowheads="1"/>
          </p:cNvPicPr>
          <p:nvPr/>
        </p:nvPicPr>
        <p:blipFill rotWithShape="1">
          <a:blip r:embed="rId3">
            <a:extLst>
              <a:ext uri="{28A0092B-C50C-407E-A947-70E740481C1C}">
                <a14:useLocalDpi xmlns:a14="http://schemas.microsoft.com/office/drawing/2010/main" val="0"/>
              </a:ext>
            </a:extLst>
          </a:blip>
          <a:srcRect l="10112" t="8207" r="7266" b="8570"/>
          <a:stretch/>
        </p:blipFill>
        <p:spPr bwMode="auto">
          <a:xfrm>
            <a:off x="1931989" y="5329931"/>
            <a:ext cx="1733950" cy="130825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4588380" y="5659315"/>
            <a:ext cx="1121873" cy="8192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b="12749"/>
          <a:stretch/>
        </p:blipFill>
        <p:spPr bwMode="auto">
          <a:xfrm>
            <a:off x="223000" y="2780928"/>
            <a:ext cx="1219096" cy="113719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4" name="Picture 5"/>
          <p:cNvPicPr>
            <a:picLocks noChangeAspect="1" noChangeArrowheads="1"/>
          </p:cNvPicPr>
          <p:nvPr/>
        </p:nvPicPr>
        <p:blipFill rotWithShape="1">
          <a:blip r:embed="rId6">
            <a:extLst>
              <a:ext uri="{28A0092B-C50C-407E-A947-70E740481C1C}">
                <a14:useLocalDpi xmlns:a14="http://schemas.microsoft.com/office/drawing/2010/main" val="0"/>
              </a:ext>
            </a:extLst>
          </a:blip>
          <a:srcRect r="6251"/>
          <a:stretch/>
        </p:blipFill>
        <p:spPr bwMode="auto">
          <a:xfrm>
            <a:off x="421850" y="4890584"/>
            <a:ext cx="762036" cy="78032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5" name="Picture 7"/>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7452320" y="4133201"/>
            <a:ext cx="1234770" cy="94169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6" name="Picture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539552" y="764704"/>
            <a:ext cx="1074551" cy="10245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291" name="Picture 3"/>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1584870" y="2009197"/>
            <a:ext cx="5363760" cy="306569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18" name="Cloud Callout 17"/>
          <p:cNvSpPr/>
          <p:nvPr/>
        </p:nvSpPr>
        <p:spPr>
          <a:xfrm>
            <a:off x="2051720" y="116632"/>
            <a:ext cx="4752528" cy="1800200"/>
          </a:xfrm>
          <a:prstGeom prst="cloudCallout">
            <a:avLst>
              <a:gd name="adj1" fmla="val 79162"/>
              <a:gd name="adj2" fmla="val -43134"/>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smtClean="0"/>
              <a:t>Where in the world might you find these houses?</a:t>
            </a:r>
            <a:endParaRPr lang="en-GB" dirty="0"/>
          </a:p>
        </p:txBody>
      </p:sp>
    </p:spTree>
    <p:extLst>
      <p:ext uri="{BB962C8B-B14F-4D97-AF65-F5344CB8AC3E}">
        <p14:creationId xmlns:p14="http://schemas.microsoft.com/office/powerpoint/2010/main" val="256504914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Rectangle 13"/>
          <p:cNvSpPr/>
          <p:nvPr/>
        </p:nvSpPr>
        <p:spPr>
          <a:xfrm>
            <a:off x="0" y="0"/>
            <a:ext cx="9144000" cy="685800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2" name="Title 1"/>
          <p:cNvSpPr>
            <a:spLocks noGrp="1"/>
          </p:cNvSpPr>
          <p:nvPr>
            <p:ph type="title"/>
          </p:nvPr>
        </p:nvSpPr>
        <p:spPr>
          <a:xfrm>
            <a:off x="0" y="-99392"/>
            <a:ext cx="8229600" cy="571500"/>
          </a:xfrm>
        </p:spPr>
        <p:txBody>
          <a:bodyPr>
            <a:noAutofit/>
          </a:bodyPr>
          <a:lstStyle/>
          <a:p>
            <a:pPr algn="l"/>
            <a:r>
              <a:rPr lang="en-GB" sz="1600" dirty="0" smtClean="0"/>
              <a:t>Sort the houses – draw them or cut and stick.</a:t>
            </a:r>
            <a:endParaRPr lang="en-GB" sz="1600" dirty="0"/>
          </a:p>
        </p:txBody>
      </p:sp>
      <p:graphicFrame>
        <p:nvGraphicFramePr>
          <p:cNvPr id="4" name="Table 3"/>
          <p:cNvGraphicFramePr>
            <a:graphicFrameLocks noGrp="1"/>
          </p:cNvGraphicFramePr>
          <p:nvPr>
            <p:extLst>
              <p:ext uri="{D42A27DB-BD31-4B8C-83A1-F6EECF244321}">
                <p14:modId xmlns:p14="http://schemas.microsoft.com/office/powerpoint/2010/main" val="96492106"/>
              </p:ext>
            </p:extLst>
          </p:nvPr>
        </p:nvGraphicFramePr>
        <p:xfrm>
          <a:off x="107504" y="348624"/>
          <a:ext cx="5688632" cy="5168608"/>
        </p:xfrm>
        <a:graphic>
          <a:graphicData uri="http://schemas.openxmlformats.org/drawingml/2006/table">
            <a:tbl>
              <a:tblPr firstRow="1" bandRow="1">
                <a:tableStyleId>{5C22544A-7EE6-4342-B048-85BDC9FD1C3A}</a:tableStyleId>
              </a:tblPr>
              <a:tblGrid>
                <a:gridCol w="2844316"/>
                <a:gridCol w="2844316"/>
              </a:tblGrid>
              <a:tr h="682646">
                <a:tc>
                  <a:txBody>
                    <a:bodyPr/>
                    <a:lstStyle/>
                    <a:p>
                      <a:r>
                        <a:rPr lang="en-GB" b="0" dirty="0" smtClean="0">
                          <a:latin typeface="Comic Sans MS" panose="030F0702030302020204" pitchFamily="66" charset="0"/>
                        </a:rPr>
                        <a:t>Homes from </a:t>
                      </a:r>
                      <a:br>
                        <a:rPr lang="en-GB" b="0" dirty="0" smtClean="0">
                          <a:latin typeface="Comic Sans MS" panose="030F0702030302020204" pitchFamily="66" charset="0"/>
                        </a:rPr>
                      </a:br>
                      <a:r>
                        <a:rPr lang="en-GB" dirty="0" smtClean="0">
                          <a:latin typeface="Comic Sans MS" panose="030F0702030302020204" pitchFamily="66" charset="0"/>
                        </a:rPr>
                        <a:t>cold climates</a:t>
                      </a:r>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b="0" dirty="0" smtClean="0">
                          <a:latin typeface="Comic Sans MS" panose="030F0702030302020204" pitchFamily="66" charset="0"/>
                        </a:rPr>
                        <a:t>Homes</a:t>
                      </a:r>
                      <a:r>
                        <a:rPr lang="en-GB" b="0" baseline="0" dirty="0" smtClean="0">
                          <a:latin typeface="Comic Sans MS" panose="030F0702030302020204" pitchFamily="66" charset="0"/>
                        </a:rPr>
                        <a:t> from </a:t>
                      </a:r>
                      <a:br>
                        <a:rPr lang="en-GB" b="0" baseline="0" dirty="0" smtClean="0">
                          <a:latin typeface="Comic Sans MS" panose="030F0702030302020204" pitchFamily="66" charset="0"/>
                        </a:rPr>
                      </a:br>
                      <a:r>
                        <a:rPr lang="en-GB" baseline="0" dirty="0" smtClean="0">
                          <a:latin typeface="Comic Sans MS" panose="030F0702030302020204" pitchFamily="66" charset="0"/>
                        </a:rPr>
                        <a:t>hot climates</a:t>
                      </a:r>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C00000"/>
                    </a:solidFill>
                  </a:tcPr>
                </a:tc>
              </a:tr>
              <a:tr h="4485962">
                <a:tc>
                  <a:txBody>
                    <a:bodyPr/>
                    <a:lstStyle/>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smtClean="0">
                        <a:latin typeface="Comic Sans MS" panose="030F0702030302020204" pitchFamily="66" charset="0"/>
                      </a:endParaRPr>
                    </a:p>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c>
                  <a:txBody>
                    <a:bodyPr/>
                    <a:lstStyle/>
                    <a:p>
                      <a:endParaRPr lang="en-GB" dirty="0">
                        <a:latin typeface="Comic Sans MS" panose="030F0702030302020204" pitchFamily="66"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bg1"/>
                    </a:solidFill>
                  </a:tcPr>
                </a:tc>
              </a:tr>
            </a:tbl>
          </a:graphicData>
        </a:graphic>
      </p:graphicFrame>
      <p:sp>
        <p:nvSpPr>
          <p:cNvPr id="5" name="Rectangle 4"/>
          <p:cNvSpPr/>
          <p:nvPr/>
        </p:nvSpPr>
        <p:spPr>
          <a:xfrm>
            <a:off x="6012160" y="332656"/>
            <a:ext cx="3024336" cy="5184576"/>
          </a:xfrm>
          <a:prstGeom prst="rect">
            <a:avLst/>
          </a:prstGeom>
          <a:solidFill>
            <a:schemeClr val="bg1"/>
          </a:solidFill>
          <a:ln>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err="1" smtClean="0"/>
              <a:t>dd</a:t>
            </a:r>
            <a:endParaRPr lang="en-GB" dirty="0"/>
          </a:p>
        </p:txBody>
      </p:sp>
      <p:sp>
        <p:nvSpPr>
          <p:cNvPr id="6" name="TextBox 5"/>
          <p:cNvSpPr txBox="1"/>
          <p:nvPr/>
        </p:nvSpPr>
        <p:spPr>
          <a:xfrm>
            <a:off x="6012160" y="332656"/>
            <a:ext cx="3024336" cy="5247590"/>
          </a:xfrm>
          <a:prstGeom prst="rect">
            <a:avLst/>
          </a:prstGeom>
          <a:noFill/>
        </p:spPr>
        <p:txBody>
          <a:bodyPr wrap="square" rtlCol="0">
            <a:spAutoFit/>
          </a:bodyPr>
          <a:lstStyle/>
          <a:p>
            <a:r>
              <a:rPr lang="en-GB" sz="1200" dirty="0" smtClean="0">
                <a:latin typeface="Comic Sans MS" panose="030F0702030302020204" pitchFamily="66" charset="0"/>
              </a:rPr>
              <a:t>Draw a picture of the sort of house you would most like to live in.</a:t>
            </a:r>
          </a:p>
          <a:p>
            <a:endParaRPr lang="en-GB" sz="1200" dirty="0">
              <a:latin typeface="Comic Sans MS" panose="030F0702030302020204" pitchFamily="66" charset="0"/>
            </a:endParaRPr>
          </a:p>
          <a:p>
            <a:endParaRPr lang="en-GB" sz="1200" dirty="0" smtClean="0">
              <a:latin typeface="Comic Sans MS" panose="030F0702030302020204" pitchFamily="66" charset="0"/>
            </a:endParaRPr>
          </a:p>
          <a:p>
            <a:endParaRPr lang="en-GB" sz="1200" dirty="0">
              <a:latin typeface="Comic Sans MS" panose="030F0702030302020204" pitchFamily="66" charset="0"/>
            </a:endParaRPr>
          </a:p>
          <a:p>
            <a:endParaRPr lang="en-GB" sz="1200" dirty="0" smtClean="0">
              <a:latin typeface="Comic Sans MS" panose="030F0702030302020204" pitchFamily="66" charset="0"/>
            </a:endParaRPr>
          </a:p>
          <a:p>
            <a:endParaRPr lang="en-GB" sz="1200" dirty="0">
              <a:latin typeface="Comic Sans MS" panose="030F0702030302020204" pitchFamily="66" charset="0"/>
            </a:endParaRPr>
          </a:p>
          <a:p>
            <a:endParaRPr lang="en-GB" sz="1200" dirty="0" smtClean="0">
              <a:latin typeface="Comic Sans MS" panose="030F0702030302020204" pitchFamily="66" charset="0"/>
            </a:endParaRPr>
          </a:p>
          <a:p>
            <a:endParaRPr lang="en-GB" sz="1200" dirty="0">
              <a:latin typeface="Comic Sans MS" panose="030F0702030302020204" pitchFamily="66" charset="0"/>
            </a:endParaRPr>
          </a:p>
          <a:p>
            <a:endParaRPr lang="en-GB" sz="1200" dirty="0">
              <a:latin typeface="Comic Sans MS" panose="030F0702030302020204" pitchFamily="66" charset="0"/>
            </a:endParaRPr>
          </a:p>
          <a:p>
            <a:endParaRPr lang="en-GB" sz="1200" dirty="0" smtClean="0">
              <a:latin typeface="Comic Sans MS" panose="030F0702030302020204" pitchFamily="66" charset="0"/>
            </a:endParaRPr>
          </a:p>
          <a:p>
            <a:endParaRPr lang="en-GB" sz="1200" dirty="0">
              <a:latin typeface="Comic Sans MS" panose="030F0702030302020204" pitchFamily="66" charset="0"/>
            </a:endParaRPr>
          </a:p>
          <a:p>
            <a:endParaRPr lang="en-GB" sz="1200" dirty="0" smtClean="0">
              <a:latin typeface="Comic Sans MS" panose="030F0702030302020204" pitchFamily="66" charset="0"/>
            </a:endParaRPr>
          </a:p>
          <a:p>
            <a:endParaRPr lang="en-GB" sz="1200" dirty="0">
              <a:latin typeface="Comic Sans MS" panose="030F0702030302020204" pitchFamily="66" charset="0"/>
            </a:endParaRPr>
          </a:p>
          <a:p>
            <a:endParaRPr lang="en-GB" sz="1200" dirty="0" smtClean="0">
              <a:latin typeface="Comic Sans MS" panose="030F0702030302020204" pitchFamily="66" charset="0"/>
            </a:endParaRPr>
          </a:p>
          <a:p>
            <a:endParaRPr lang="en-GB" sz="1200" dirty="0">
              <a:latin typeface="Comic Sans MS" panose="030F0702030302020204" pitchFamily="66" charset="0"/>
            </a:endParaRPr>
          </a:p>
          <a:p>
            <a:endParaRPr lang="en-GB" sz="1200" dirty="0" smtClean="0">
              <a:latin typeface="Comic Sans MS" panose="030F0702030302020204" pitchFamily="66" charset="0"/>
            </a:endParaRPr>
          </a:p>
          <a:p>
            <a:endParaRPr lang="en-GB" sz="1200" dirty="0">
              <a:latin typeface="Comic Sans MS" panose="030F0702030302020204" pitchFamily="66" charset="0"/>
            </a:endParaRPr>
          </a:p>
          <a:p>
            <a:endParaRPr lang="en-GB" sz="1200" dirty="0" smtClean="0">
              <a:latin typeface="Comic Sans MS" panose="030F0702030302020204" pitchFamily="66" charset="0"/>
            </a:endParaRPr>
          </a:p>
          <a:p>
            <a:endParaRPr lang="en-GB" sz="1200" dirty="0" smtClean="0">
              <a:latin typeface="Comic Sans MS" panose="030F0702030302020204" pitchFamily="66" charset="0"/>
            </a:endParaRPr>
          </a:p>
          <a:p>
            <a:endParaRPr lang="en-GB" sz="1200" dirty="0">
              <a:latin typeface="Comic Sans MS" panose="030F0702030302020204" pitchFamily="66" charset="0"/>
            </a:endParaRPr>
          </a:p>
          <a:p>
            <a:r>
              <a:rPr lang="en-GB" sz="1100" dirty="0" smtClean="0">
                <a:latin typeface="Comic Sans MS" panose="030F0702030302020204" pitchFamily="66" charset="0"/>
              </a:rPr>
              <a:t>I would like to live in this house because</a:t>
            </a:r>
            <a:r>
              <a:rPr lang="en-GB" sz="1200" dirty="0" smtClean="0">
                <a:latin typeface="Comic Sans MS" panose="030F0702030302020204" pitchFamily="66" charset="0"/>
              </a:rPr>
              <a:t/>
            </a:r>
            <a:br>
              <a:rPr lang="en-GB" sz="1200" dirty="0" smtClean="0">
                <a:latin typeface="Comic Sans MS" panose="030F0702030302020204" pitchFamily="66" charset="0"/>
              </a:rPr>
            </a:br>
            <a:r>
              <a:rPr lang="en-GB" dirty="0" smtClean="0">
                <a:latin typeface="Comic Sans MS" panose="030F0702030302020204" pitchFamily="66" charset="0"/>
              </a:rPr>
              <a:t>……………………………………………………………………………………………………………………………………………………………………………………………….</a:t>
            </a:r>
          </a:p>
        </p:txBody>
      </p:sp>
      <p:pic>
        <p:nvPicPr>
          <p:cNvPr id="7" name="Picture 6"/>
          <p:cNvPicPr>
            <a:picLocks noChangeAspect="1" noChangeArrowheads="1"/>
          </p:cNvPicPr>
          <p:nvPr/>
        </p:nvPicPr>
        <p:blipFill rotWithShape="1">
          <a:blip r:embed="rId2">
            <a:extLst>
              <a:ext uri="{28A0092B-C50C-407E-A947-70E740481C1C}">
                <a14:useLocalDpi xmlns:a14="http://schemas.microsoft.com/office/drawing/2010/main" val="0"/>
              </a:ext>
            </a:extLst>
          </a:blip>
          <a:srcRect t="55318" r="40102"/>
          <a:stretch/>
        </p:blipFill>
        <p:spPr bwMode="auto">
          <a:xfrm>
            <a:off x="6223273" y="5736335"/>
            <a:ext cx="1429842" cy="8208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8"/>
          <p:cNvPicPr>
            <a:picLocks noChangeAspect="1" noChangeArrowheads="1"/>
          </p:cNvPicPr>
          <p:nvPr/>
        </p:nvPicPr>
        <p:blipFill rotWithShape="1">
          <a:blip r:embed="rId3">
            <a:extLst>
              <a:ext uri="{28A0092B-C50C-407E-A947-70E740481C1C}">
                <a14:useLocalDpi xmlns:a14="http://schemas.microsoft.com/office/drawing/2010/main" val="0"/>
              </a:ext>
            </a:extLst>
          </a:blip>
          <a:srcRect l="10112" t="8207" r="7266" b="8570"/>
          <a:stretch/>
        </p:blipFill>
        <p:spPr bwMode="auto">
          <a:xfrm>
            <a:off x="4675166" y="5648725"/>
            <a:ext cx="1434605" cy="10824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486264" y="5871414"/>
            <a:ext cx="928196" cy="6777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0" name="Picture 4"/>
          <p:cNvPicPr>
            <a:picLocks noChangeAspect="1" noChangeArrowheads="1"/>
          </p:cNvPicPr>
          <p:nvPr/>
        </p:nvPicPr>
        <p:blipFill rotWithShape="1">
          <a:blip r:embed="rId5">
            <a:extLst>
              <a:ext uri="{28A0092B-C50C-407E-A947-70E740481C1C}">
                <a14:useLocalDpi xmlns:a14="http://schemas.microsoft.com/office/drawing/2010/main" val="0"/>
              </a:ext>
            </a:extLst>
          </a:blip>
          <a:srcRect b="12749"/>
          <a:stretch/>
        </p:blipFill>
        <p:spPr bwMode="auto">
          <a:xfrm>
            <a:off x="107504" y="5641442"/>
            <a:ext cx="1008635" cy="94087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1" name="Picture 5"/>
          <p:cNvPicPr>
            <a:picLocks noChangeAspect="1" noChangeArrowheads="1"/>
          </p:cNvPicPr>
          <p:nvPr/>
        </p:nvPicPr>
        <p:blipFill rotWithShape="1">
          <a:blip r:embed="rId6">
            <a:extLst>
              <a:ext uri="{28A0092B-C50C-407E-A947-70E740481C1C}">
                <a14:useLocalDpi xmlns:a14="http://schemas.microsoft.com/office/drawing/2010/main" val="0"/>
              </a:ext>
            </a:extLst>
          </a:blip>
          <a:srcRect r="6251"/>
          <a:stretch/>
        </p:blipFill>
        <p:spPr bwMode="auto">
          <a:xfrm>
            <a:off x="1440564" y="5869984"/>
            <a:ext cx="630481" cy="64561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2" name="Picture 7"/>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951465" y="5746445"/>
            <a:ext cx="1021604" cy="77912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13" name="Picture 11"/>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393818" y="5701520"/>
            <a:ext cx="889044" cy="847693"/>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105750076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Reading</a:t>
            </a:r>
            <a:endParaRPr lang="en-GB" dirty="0"/>
          </a:p>
        </p:txBody>
      </p:sp>
      <p:sp>
        <p:nvSpPr>
          <p:cNvPr id="3" name="Content Placeholder 2"/>
          <p:cNvSpPr>
            <a:spLocks noGrp="1"/>
          </p:cNvSpPr>
          <p:nvPr>
            <p:ph idx="1"/>
          </p:nvPr>
        </p:nvSpPr>
        <p:spPr>
          <a:xfrm>
            <a:off x="215008" y="836712"/>
            <a:ext cx="8928992" cy="5040560"/>
          </a:xfrm>
        </p:spPr>
        <p:txBody>
          <a:bodyPr>
            <a:normAutofit fontScale="77500" lnSpcReduction="20000"/>
          </a:bodyPr>
          <a:lstStyle/>
          <a:p>
            <a:pPr marL="0" indent="0">
              <a:buNone/>
            </a:pPr>
            <a:r>
              <a:rPr lang="en-GB" dirty="0" smtClean="0"/>
              <a:t>For additional reading at your child’s level please use the Oxford Owl website where you can read books online and then complete comprehension activities about the books. Please continue to keep a record of the books they have read in their reading records. </a:t>
            </a:r>
          </a:p>
          <a:p>
            <a:pPr marL="0" indent="0">
              <a:buNone/>
            </a:pPr>
            <a:r>
              <a:rPr lang="en-GB" dirty="0" smtClean="0">
                <a:hlinkClick r:id="rId2"/>
              </a:rPr>
              <a:t>www.oxfordowl.co.uk</a:t>
            </a:r>
            <a:endParaRPr lang="en-GB" dirty="0" smtClean="0"/>
          </a:p>
          <a:p>
            <a:pPr marL="0" indent="0">
              <a:buNone/>
            </a:pPr>
            <a:endParaRPr lang="en-GB" dirty="0"/>
          </a:p>
          <a:p>
            <a:pPr marL="0" indent="0">
              <a:buNone/>
            </a:pPr>
            <a:r>
              <a:rPr lang="en-GB" dirty="0" smtClean="0"/>
              <a:t>Class login: temple20</a:t>
            </a:r>
          </a:p>
          <a:p>
            <a:pPr marL="0" indent="0">
              <a:buNone/>
            </a:pPr>
            <a:r>
              <a:rPr lang="en-GB" dirty="0" smtClean="0"/>
              <a:t>Password: </a:t>
            </a:r>
            <a:r>
              <a:rPr lang="en-GB" dirty="0" err="1" smtClean="0"/>
              <a:t>Bingbong</a:t>
            </a:r>
            <a:endParaRPr lang="en-GB" dirty="0" smtClean="0"/>
          </a:p>
          <a:p>
            <a:pPr marL="0" indent="0">
              <a:buNone/>
            </a:pPr>
            <a:endParaRPr lang="en-GB" dirty="0"/>
          </a:p>
          <a:p>
            <a:pPr marL="0" indent="0">
              <a:buNone/>
            </a:pPr>
            <a:endParaRPr lang="en-GB" dirty="0" smtClean="0"/>
          </a:p>
          <a:p>
            <a:pPr marL="0" indent="0">
              <a:buNone/>
            </a:pPr>
            <a:endParaRPr lang="en-GB" dirty="0"/>
          </a:p>
          <a:p>
            <a:pPr marL="0" indent="0">
              <a:buNone/>
            </a:pPr>
            <a:r>
              <a:rPr lang="en-GB" dirty="0" smtClean="0"/>
              <a:t>(If you are not sure of your child’s level, please check in their reading record book or look at the coloured stickers on the additional reading books that have been sent home.)</a:t>
            </a:r>
          </a:p>
        </p:txBody>
      </p:sp>
      <p:pic>
        <p:nvPicPr>
          <p:cNvPr id="4" name="Picture 2"/>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4508804" y="2132856"/>
            <a:ext cx="4528204" cy="238100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4290219412"/>
      </p:ext>
    </p:extLst>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Phonics</a:t>
            </a:r>
            <a:endParaRPr lang="en-GB" dirty="0"/>
          </a:p>
        </p:txBody>
      </p:sp>
      <p:sp>
        <p:nvSpPr>
          <p:cNvPr id="3" name="Content Placeholder 2"/>
          <p:cNvSpPr>
            <a:spLocks noGrp="1"/>
          </p:cNvSpPr>
          <p:nvPr>
            <p:ph idx="1"/>
          </p:nvPr>
        </p:nvSpPr>
        <p:spPr>
          <a:xfrm>
            <a:off x="215008" y="836712"/>
            <a:ext cx="5437112" cy="5040560"/>
          </a:xfrm>
        </p:spPr>
        <p:txBody>
          <a:bodyPr>
            <a:normAutofit fontScale="62500" lnSpcReduction="20000"/>
          </a:bodyPr>
          <a:lstStyle/>
          <a:p>
            <a:pPr marL="0" indent="0">
              <a:buNone/>
            </a:pPr>
            <a:r>
              <a:rPr lang="en-GB" dirty="0" smtClean="0"/>
              <a:t>Please use the games and activities on the </a:t>
            </a:r>
            <a:r>
              <a:rPr lang="en-GB" dirty="0" err="1" smtClean="0"/>
              <a:t>Phonicsplay</a:t>
            </a:r>
            <a:r>
              <a:rPr lang="en-GB" dirty="0" smtClean="0"/>
              <a:t> website to continue </a:t>
            </a:r>
            <a:r>
              <a:rPr lang="en-GB" dirty="0" err="1" smtClean="0"/>
              <a:t>practsing</a:t>
            </a:r>
            <a:r>
              <a:rPr lang="en-GB" dirty="0" smtClean="0"/>
              <a:t> Phonics.</a:t>
            </a:r>
          </a:p>
          <a:p>
            <a:pPr marL="0" indent="0">
              <a:buNone/>
            </a:pPr>
            <a:r>
              <a:rPr lang="en-GB" dirty="0" smtClean="0">
                <a:hlinkClick r:id="rId2"/>
              </a:rPr>
              <a:t>www.phonicsplay.co.uk</a:t>
            </a:r>
            <a:endParaRPr lang="en-GB" dirty="0" smtClean="0"/>
          </a:p>
          <a:p>
            <a:pPr marL="0" indent="0">
              <a:buNone/>
            </a:pPr>
            <a:r>
              <a:rPr lang="en-GB" dirty="0" smtClean="0"/>
              <a:t>Login: march20</a:t>
            </a:r>
          </a:p>
          <a:p>
            <a:pPr marL="0" indent="0">
              <a:buNone/>
            </a:pPr>
            <a:r>
              <a:rPr lang="en-GB" dirty="0" smtClean="0"/>
              <a:t>Password: home</a:t>
            </a:r>
          </a:p>
          <a:p>
            <a:pPr marL="0" indent="0">
              <a:buNone/>
            </a:pPr>
            <a:endParaRPr lang="en-GB" dirty="0"/>
          </a:p>
          <a:p>
            <a:pPr marL="0" indent="0">
              <a:buNone/>
            </a:pPr>
            <a:r>
              <a:rPr lang="en-GB" dirty="0" smtClean="0"/>
              <a:t>Mrs Child’s Phonics group are currently working on Phase 5c (alternative ways of writing sounds we already know e.g. </a:t>
            </a:r>
            <a:r>
              <a:rPr lang="en-GB" dirty="0" err="1" smtClean="0"/>
              <a:t>ai</a:t>
            </a:r>
            <a:r>
              <a:rPr lang="en-GB" dirty="0" smtClean="0"/>
              <a:t>, ay, </a:t>
            </a:r>
            <a:r>
              <a:rPr lang="en-GB" dirty="0" err="1" smtClean="0"/>
              <a:t>a_e</a:t>
            </a:r>
            <a:r>
              <a:rPr lang="en-GB" dirty="0"/>
              <a:t> </a:t>
            </a:r>
            <a:r>
              <a:rPr lang="en-GB" dirty="0" smtClean="0"/>
              <a:t>all make the same sound).</a:t>
            </a:r>
          </a:p>
          <a:p>
            <a:pPr marL="0" indent="0">
              <a:buNone/>
            </a:pPr>
            <a:endParaRPr lang="en-GB" dirty="0"/>
          </a:p>
          <a:p>
            <a:pPr marL="0" indent="0">
              <a:buNone/>
            </a:pPr>
            <a:r>
              <a:rPr lang="en-GB" dirty="0" smtClean="0"/>
              <a:t>Mrs Smith’s group are working on Phase 4.</a:t>
            </a:r>
          </a:p>
          <a:p>
            <a:pPr marL="0" indent="0">
              <a:buNone/>
            </a:pPr>
            <a:endParaRPr lang="en-GB" dirty="0"/>
          </a:p>
          <a:p>
            <a:pPr marL="0" indent="0">
              <a:buNone/>
            </a:pPr>
            <a:r>
              <a:rPr lang="en-GB" dirty="0" smtClean="0"/>
              <a:t>Additionally, there are many excellent Phonics resources on the </a:t>
            </a:r>
            <a:r>
              <a:rPr lang="en-GB" dirty="0" err="1" smtClean="0"/>
              <a:t>Twinkl</a:t>
            </a:r>
            <a:r>
              <a:rPr lang="en-GB" dirty="0" smtClean="0"/>
              <a:t> website(see below for how to get free access). Practising reading “alien words” is a particularly fun and valuable activity.</a:t>
            </a:r>
          </a:p>
        </p:txBody>
      </p:sp>
      <p:pic>
        <p:nvPicPr>
          <p:cNvPr id="4097" name="Picture 1"/>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5649139" y="3501008"/>
            <a:ext cx="3376572" cy="318273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25300372"/>
      </p:ext>
    </p:extLst>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315416"/>
            <a:ext cx="8229600" cy="1143000"/>
          </a:xfrm>
        </p:spPr>
        <p:txBody>
          <a:bodyPr/>
          <a:lstStyle/>
          <a:p>
            <a:r>
              <a:rPr lang="en-GB" dirty="0" smtClean="0"/>
              <a:t>Writing</a:t>
            </a:r>
            <a:endParaRPr lang="en-GB" dirty="0"/>
          </a:p>
        </p:txBody>
      </p:sp>
      <p:sp>
        <p:nvSpPr>
          <p:cNvPr id="3" name="Content Placeholder 2"/>
          <p:cNvSpPr>
            <a:spLocks noGrp="1"/>
          </p:cNvSpPr>
          <p:nvPr>
            <p:ph idx="1"/>
          </p:nvPr>
        </p:nvSpPr>
        <p:spPr>
          <a:xfrm>
            <a:off x="215008" y="836712"/>
            <a:ext cx="8928992" cy="5040560"/>
          </a:xfrm>
        </p:spPr>
        <p:txBody>
          <a:bodyPr>
            <a:normAutofit/>
          </a:bodyPr>
          <a:lstStyle/>
          <a:p>
            <a:pPr marL="0" indent="0">
              <a:buNone/>
            </a:pPr>
            <a:r>
              <a:rPr lang="en-GB" dirty="0" smtClean="0"/>
              <a:t>Your child has been provided with a writing journal. They are used to using them and know that they need to write the date, write a sentence (about anything they like), draw and colour a picture and then fill any spare lines with handwriting patterns. </a:t>
            </a:r>
          </a:p>
        </p:txBody>
      </p:sp>
      <p:pic>
        <p:nvPicPr>
          <p:cNvPr id="3073" name="Picture 1"/>
          <p:cNvPicPr>
            <a:picLocks noChangeAspect="1" noChangeArrowheads="1"/>
          </p:cNvPicPr>
          <p:nvPr/>
        </p:nvPicPr>
        <p:blipFill rotWithShape="1">
          <a:blip r:embed="rId2">
            <a:extLst>
              <a:ext uri="{28A0092B-C50C-407E-A947-70E740481C1C}">
                <a14:useLocalDpi xmlns:a14="http://schemas.microsoft.com/office/drawing/2010/main" val="0"/>
              </a:ext>
            </a:extLst>
          </a:blip>
          <a:srcRect b="50000"/>
          <a:stretch/>
        </p:blipFill>
        <p:spPr bwMode="auto">
          <a:xfrm>
            <a:off x="179512" y="3821695"/>
            <a:ext cx="4310943" cy="293893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4" name="Picture 2"/>
          <p:cNvPicPr>
            <a:picLocks noChangeAspect="1" noChangeArrowheads="1"/>
          </p:cNvPicPr>
          <p:nvPr/>
        </p:nvPicPr>
        <p:blipFill rotWithShape="1">
          <a:blip r:embed="rId2">
            <a:extLst>
              <a:ext uri="{28A0092B-C50C-407E-A947-70E740481C1C}">
                <a14:useLocalDpi xmlns:a14="http://schemas.microsoft.com/office/drawing/2010/main" val="0"/>
              </a:ext>
            </a:extLst>
          </a:blip>
          <a:srcRect t="50000"/>
          <a:stretch/>
        </p:blipFill>
        <p:spPr bwMode="auto">
          <a:xfrm>
            <a:off x="4788024" y="3821695"/>
            <a:ext cx="4099696" cy="2794917"/>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940993415"/>
      </p:ext>
    </p:extLst>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39552" y="-243408"/>
            <a:ext cx="8229600" cy="1143000"/>
          </a:xfrm>
        </p:spPr>
        <p:txBody>
          <a:bodyPr/>
          <a:lstStyle/>
          <a:p>
            <a:r>
              <a:rPr lang="en-GB" dirty="0" smtClean="0"/>
              <a:t>P.E.</a:t>
            </a:r>
            <a:endParaRPr lang="en-GB" dirty="0"/>
          </a:p>
        </p:txBody>
      </p:sp>
      <p:sp>
        <p:nvSpPr>
          <p:cNvPr id="3" name="Content Placeholder 2"/>
          <p:cNvSpPr>
            <a:spLocks noGrp="1"/>
          </p:cNvSpPr>
          <p:nvPr>
            <p:ph idx="1"/>
          </p:nvPr>
        </p:nvSpPr>
        <p:spPr>
          <a:xfrm>
            <a:off x="467544" y="764704"/>
            <a:ext cx="8229600" cy="4525963"/>
          </a:xfrm>
        </p:spPr>
        <p:txBody>
          <a:bodyPr>
            <a:normAutofit/>
          </a:bodyPr>
          <a:lstStyle/>
          <a:p>
            <a:pPr marL="0" indent="0">
              <a:buNone/>
            </a:pPr>
            <a:r>
              <a:rPr lang="en-GB" sz="2800" dirty="0" smtClean="0"/>
              <a:t>It is important to keep your children active. If it is safe to do so, ensure they have some time outside throughout the day. Please visit </a:t>
            </a:r>
            <a:r>
              <a:rPr lang="en-GB" sz="2800" b="1" dirty="0" smtClean="0"/>
              <a:t>Joe Wicks</a:t>
            </a:r>
            <a:r>
              <a:rPr lang="en-GB" sz="2800" dirty="0" smtClean="0"/>
              <a:t> YouTube channel (</a:t>
            </a:r>
            <a:r>
              <a:rPr lang="en-GB" sz="2800" dirty="0" smtClean="0">
                <a:hlinkClick r:id="rId2"/>
              </a:rPr>
              <a:t>https://www.youtube.com/channel/UCAxW1XT0iEJo0TYlRfn6rYQ</a:t>
            </a:r>
            <a:r>
              <a:rPr lang="en-GB" sz="2800" dirty="0" smtClean="0"/>
              <a:t>), which has lots of exercise videos for children. He will also be hosting a live P.E. lessons Monday to Friday at 9:00am.</a:t>
            </a:r>
            <a:endParaRPr lang="en-GB" sz="2800" dirty="0"/>
          </a:p>
        </p:txBody>
      </p:sp>
      <p:pic>
        <p:nvPicPr>
          <p:cNvPr id="9218"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123728" y="4293096"/>
            <a:ext cx="4858992" cy="237626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671532254"/>
      </p:ext>
    </p:extLst>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Using My Maths</a:t>
            </a:r>
            <a:endParaRPr lang="en-GB" dirty="0"/>
          </a:p>
        </p:txBody>
      </p:sp>
      <p:sp>
        <p:nvSpPr>
          <p:cNvPr id="3" name="Content Placeholder 2"/>
          <p:cNvSpPr>
            <a:spLocks noGrp="1"/>
          </p:cNvSpPr>
          <p:nvPr>
            <p:ph idx="1"/>
          </p:nvPr>
        </p:nvSpPr>
        <p:spPr>
          <a:xfrm>
            <a:off x="323528" y="764705"/>
            <a:ext cx="8229600" cy="1728192"/>
          </a:xfrm>
        </p:spPr>
        <p:txBody>
          <a:bodyPr>
            <a:normAutofit/>
          </a:bodyPr>
          <a:lstStyle/>
          <a:p>
            <a:pPr marL="0" indent="0">
              <a:buNone/>
            </a:pPr>
            <a:r>
              <a:rPr lang="en-GB" dirty="0" smtClean="0"/>
              <a:t>Children should know their way round My Maths but here are some reminders on how to access the lessons. Visit: </a:t>
            </a:r>
            <a:r>
              <a:rPr lang="en-GB" dirty="0" smtClean="0">
                <a:hlinkClick r:id="rId2"/>
              </a:rPr>
              <a:t>www.mymaths.co.uk</a:t>
            </a:r>
            <a:endParaRPr lang="en-GB" dirty="0" smtClean="0"/>
          </a:p>
          <a:p>
            <a:pPr marL="0" indent="0">
              <a:buNone/>
            </a:pPr>
            <a:endParaRPr lang="en-GB" dirty="0"/>
          </a:p>
        </p:txBody>
      </p:sp>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67825" y="2904514"/>
            <a:ext cx="5288155" cy="278720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5868144" y="2904514"/>
            <a:ext cx="2908747" cy="361134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p:nvPr/>
        </p:nvCxnSpPr>
        <p:spPr>
          <a:xfrm flipH="1">
            <a:off x="4932040" y="2204864"/>
            <a:ext cx="1152128" cy="93610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7" name="Straight Arrow Connector 6"/>
          <p:cNvCxnSpPr/>
          <p:nvPr/>
        </p:nvCxnSpPr>
        <p:spPr>
          <a:xfrm>
            <a:off x="4788024" y="3356992"/>
            <a:ext cx="1440160" cy="941124"/>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8" name="TextBox 7"/>
          <p:cNvSpPr txBox="1"/>
          <p:nvPr/>
        </p:nvSpPr>
        <p:spPr>
          <a:xfrm>
            <a:off x="6266657" y="4113450"/>
            <a:ext cx="2520280" cy="400110"/>
          </a:xfrm>
          <a:prstGeom prst="rect">
            <a:avLst/>
          </a:prstGeom>
          <a:noFill/>
        </p:spPr>
        <p:txBody>
          <a:bodyPr wrap="square" rtlCol="0">
            <a:spAutoFit/>
          </a:bodyPr>
          <a:lstStyle/>
          <a:p>
            <a:r>
              <a:rPr lang="en-GB" sz="2000" b="1" dirty="0" err="1" smtClean="0"/>
              <a:t>bapchild</a:t>
            </a:r>
            <a:endParaRPr lang="en-GB" sz="2000" b="1" dirty="0"/>
          </a:p>
        </p:txBody>
      </p:sp>
      <p:sp>
        <p:nvSpPr>
          <p:cNvPr id="11" name="TextBox 10"/>
          <p:cNvSpPr txBox="1"/>
          <p:nvPr/>
        </p:nvSpPr>
        <p:spPr>
          <a:xfrm>
            <a:off x="6266657" y="4941168"/>
            <a:ext cx="2520280" cy="400110"/>
          </a:xfrm>
          <a:prstGeom prst="rect">
            <a:avLst/>
          </a:prstGeom>
          <a:noFill/>
        </p:spPr>
        <p:txBody>
          <a:bodyPr wrap="square" rtlCol="0">
            <a:spAutoFit/>
          </a:bodyPr>
          <a:lstStyle/>
          <a:p>
            <a:r>
              <a:rPr lang="en-GB" sz="2000" b="1" dirty="0" smtClean="0"/>
              <a:t>divide162</a:t>
            </a:r>
            <a:endParaRPr lang="en-GB" sz="2000" b="1" dirty="0"/>
          </a:p>
        </p:txBody>
      </p:sp>
    </p:spTree>
    <p:extLst>
      <p:ext uri="{BB962C8B-B14F-4D97-AF65-F5344CB8AC3E}">
        <p14:creationId xmlns:p14="http://schemas.microsoft.com/office/powerpoint/2010/main" val="3046075574"/>
      </p:ext>
    </p:extLst>
  </p:cSld>
  <p:clrMapOvr>
    <a:masterClrMapping/>
  </p:clrMapOvr>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0"/>
            <a:ext cx="8229600" cy="1143000"/>
          </a:xfrm>
        </p:spPr>
        <p:txBody>
          <a:bodyPr/>
          <a:lstStyle/>
          <a:p>
            <a:r>
              <a:rPr lang="en-GB" dirty="0" smtClean="0"/>
              <a:t>Using My Maths</a:t>
            </a:r>
            <a:endParaRPr lang="en-GB" dirty="0"/>
          </a:p>
        </p:txBody>
      </p:sp>
      <p:pic>
        <p:nvPicPr>
          <p:cNvPr id="4098"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611560" y="1124744"/>
            <a:ext cx="7704856" cy="3392182"/>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cxnSp>
        <p:nvCxnSpPr>
          <p:cNvPr id="5" name="Straight Arrow Connector 4"/>
          <p:cNvCxnSpPr>
            <a:stCxn id="9" idx="0"/>
          </p:cNvCxnSpPr>
          <p:nvPr/>
        </p:nvCxnSpPr>
        <p:spPr>
          <a:xfrm flipH="1" flipV="1">
            <a:off x="1475656" y="3068960"/>
            <a:ext cx="432048" cy="1800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9" name="TextBox 8"/>
          <p:cNvSpPr txBox="1"/>
          <p:nvPr/>
        </p:nvSpPr>
        <p:spPr>
          <a:xfrm>
            <a:off x="395536" y="4869160"/>
            <a:ext cx="3024336" cy="1200329"/>
          </a:xfrm>
          <a:prstGeom prst="rect">
            <a:avLst/>
          </a:prstGeom>
          <a:noFill/>
        </p:spPr>
        <p:txBody>
          <a:bodyPr wrap="square" rtlCol="0">
            <a:spAutoFit/>
          </a:bodyPr>
          <a:lstStyle/>
          <a:p>
            <a:r>
              <a:rPr lang="en-GB" dirty="0" smtClean="0"/>
              <a:t>Access any lesson based on what your child is learning in class or search the topic in the search bar. </a:t>
            </a:r>
            <a:endParaRPr lang="en-GB" dirty="0"/>
          </a:p>
        </p:txBody>
      </p:sp>
      <p:cxnSp>
        <p:nvCxnSpPr>
          <p:cNvPr id="11" name="Straight Arrow Connector 10"/>
          <p:cNvCxnSpPr/>
          <p:nvPr/>
        </p:nvCxnSpPr>
        <p:spPr>
          <a:xfrm flipV="1">
            <a:off x="6732240" y="2850941"/>
            <a:ext cx="0" cy="201821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2" name="TextBox 11"/>
          <p:cNvSpPr txBox="1"/>
          <p:nvPr/>
        </p:nvSpPr>
        <p:spPr>
          <a:xfrm>
            <a:off x="5220072" y="5085184"/>
            <a:ext cx="3528392" cy="923330"/>
          </a:xfrm>
          <a:prstGeom prst="rect">
            <a:avLst/>
          </a:prstGeom>
          <a:noFill/>
        </p:spPr>
        <p:txBody>
          <a:bodyPr wrap="square" rtlCol="0">
            <a:spAutoFit/>
          </a:bodyPr>
          <a:lstStyle/>
          <a:p>
            <a:r>
              <a:rPr lang="en-GB" dirty="0" smtClean="0"/>
              <a:t>Use the login portal to access specific homework and lessons that your teacher has set. </a:t>
            </a:r>
            <a:endParaRPr lang="en-GB" dirty="0"/>
          </a:p>
        </p:txBody>
      </p:sp>
      <p:cxnSp>
        <p:nvCxnSpPr>
          <p:cNvPr id="14" name="Straight Arrow Connector 13"/>
          <p:cNvCxnSpPr>
            <a:stCxn id="9" idx="0"/>
          </p:cNvCxnSpPr>
          <p:nvPr/>
        </p:nvCxnSpPr>
        <p:spPr>
          <a:xfrm flipV="1">
            <a:off x="1907704" y="2820835"/>
            <a:ext cx="1728192" cy="204832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17" name="Straight Arrow Connector 16"/>
          <p:cNvCxnSpPr>
            <a:stCxn id="9" idx="0"/>
          </p:cNvCxnSpPr>
          <p:nvPr/>
        </p:nvCxnSpPr>
        <p:spPr>
          <a:xfrm flipV="1">
            <a:off x="1907704" y="3221360"/>
            <a:ext cx="432048" cy="16478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21" name="Straight Arrow Connector 20"/>
          <p:cNvCxnSpPr>
            <a:stCxn id="9" idx="0"/>
          </p:cNvCxnSpPr>
          <p:nvPr/>
        </p:nvCxnSpPr>
        <p:spPr>
          <a:xfrm flipV="1">
            <a:off x="1907704" y="1484784"/>
            <a:ext cx="4032448" cy="3384376"/>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54919027"/>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170"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520709" y="2492896"/>
            <a:ext cx="5844571" cy="391437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2" name="TextBox 1"/>
          <p:cNvSpPr txBox="1"/>
          <p:nvPr/>
        </p:nvSpPr>
        <p:spPr>
          <a:xfrm>
            <a:off x="689528" y="23167"/>
            <a:ext cx="7848872" cy="707886"/>
          </a:xfrm>
          <a:prstGeom prst="rect">
            <a:avLst/>
          </a:prstGeom>
          <a:noFill/>
        </p:spPr>
        <p:txBody>
          <a:bodyPr wrap="square" rtlCol="0">
            <a:spAutoFit/>
          </a:bodyPr>
          <a:lstStyle/>
          <a:p>
            <a:r>
              <a:rPr lang="en-GB" sz="4000" dirty="0" smtClean="0"/>
              <a:t>Maths – White Rose Home Leaning</a:t>
            </a:r>
            <a:endParaRPr lang="en-GB" sz="4000" dirty="0"/>
          </a:p>
        </p:txBody>
      </p:sp>
      <p:sp>
        <p:nvSpPr>
          <p:cNvPr id="3" name="TextBox 2"/>
          <p:cNvSpPr txBox="1"/>
          <p:nvPr/>
        </p:nvSpPr>
        <p:spPr>
          <a:xfrm>
            <a:off x="446551" y="769928"/>
            <a:ext cx="7992888" cy="1938992"/>
          </a:xfrm>
          <a:prstGeom prst="rect">
            <a:avLst/>
          </a:prstGeom>
          <a:noFill/>
        </p:spPr>
        <p:txBody>
          <a:bodyPr wrap="square" rtlCol="0">
            <a:spAutoFit/>
          </a:bodyPr>
          <a:lstStyle/>
          <a:p>
            <a:r>
              <a:rPr lang="en-GB" sz="2400" dirty="0" smtClean="0"/>
              <a:t>In school we follow the White Rose scheme of learning. Their website has put together free lessons and resources that link to the learning taking place in school. Please visit: </a:t>
            </a:r>
            <a:r>
              <a:rPr lang="en-GB" sz="2400" dirty="0" smtClean="0">
                <a:hlinkClick r:id="rId3"/>
              </a:rPr>
              <a:t>https://whiterosemaths.com/homelearning/</a:t>
            </a:r>
            <a:endParaRPr lang="en-GB" sz="2400" dirty="0" smtClean="0"/>
          </a:p>
          <a:p>
            <a:endParaRPr lang="en-GB" sz="2400" dirty="0"/>
          </a:p>
        </p:txBody>
      </p:sp>
    </p:spTree>
    <p:extLst>
      <p:ext uri="{BB962C8B-B14F-4D97-AF65-F5344CB8AC3E}">
        <p14:creationId xmlns:p14="http://schemas.microsoft.com/office/powerpoint/2010/main" val="165869372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43408"/>
            <a:ext cx="8229600" cy="1143000"/>
          </a:xfrm>
        </p:spPr>
        <p:txBody>
          <a:bodyPr/>
          <a:lstStyle/>
          <a:p>
            <a:r>
              <a:rPr lang="en-GB" dirty="0" smtClean="0"/>
              <a:t>Accessing </a:t>
            </a:r>
            <a:r>
              <a:rPr lang="en-GB" dirty="0" err="1" smtClean="0"/>
              <a:t>Twinkl</a:t>
            </a:r>
            <a:endParaRPr lang="en-GB" dirty="0"/>
          </a:p>
        </p:txBody>
      </p:sp>
      <p:sp>
        <p:nvSpPr>
          <p:cNvPr id="3" name="Content Placeholder 2"/>
          <p:cNvSpPr>
            <a:spLocks noGrp="1"/>
          </p:cNvSpPr>
          <p:nvPr>
            <p:ph idx="1"/>
          </p:nvPr>
        </p:nvSpPr>
        <p:spPr>
          <a:xfrm>
            <a:off x="179512" y="764704"/>
            <a:ext cx="8964488" cy="4525963"/>
          </a:xfrm>
        </p:spPr>
        <p:txBody>
          <a:bodyPr>
            <a:noAutofit/>
          </a:bodyPr>
          <a:lstStyle/>
          <a:p>
            <a:pPr marL="0" indent="0">
              <a:buNone/>
            </a:pPr>
            <a:r>
              <a:rPr lang="en-GB" sz="2800" dirty="0" smtClean="0"/>
              <a:t>Many educational content providers are offering free access to their resources. </a:t>
            </a:r>
            <a:r>
              <a:rPr lang="en-GB" sz="2800" dirty="0" err="1" smtClean="0"/>
              <a:t>Twinkl</a:t>
            </a:r>
            <a:r>
              <a:rPr lang="en-GB" sz="2800" dirty="0" smtClean="0"/>
              <a:t> is a website that we use from time to time to resource our lessons to aid in teacher input and pupil activities. </a:t>
            </a:r>
            <a:endParaRPr lang="en-GB" sz="2800" dirty="0"/>
          </a:p>
          <a:p>
            <a:pPr marL="0" indent="0">
              <a:buNone/>
            </a:pPr>
            <a:r>
              <a:rPr lang="en-GB" sz="2800" dirty="0" smtClean="0"/>
              <a:t>We will be able to direct you towards activities and learning via this website based on lessons that may be missed due to absence. To access </a:t>
            </a:r>
            <a:r>
              <a:rPr lang="en-GB" sz="2800" dirty="0" err="1" smtClean="0"/>
              <a:t>Twinkl</a:t>
            </a:r>
            <a:r>
              <a:rPr lang="en-GB" sz="2800" dirty="0" smtClean="0"/>
              <a:t> please visit: </a:t>
            </a:r>
            <a:r>
              <a:rPr lang="en-GB" sz="2800" dirty="0" smtClean="0">
                <a:hlinkClick r:id="rId2"/>
              </a:rPr>
              <a:t>www.twinkl.co.uk/offer</a:t>
            </a:r>
            <a:endParaRPr lang="en-GB" sz="2800" dirty="0" smtClean="0"/>
          </a:p>
        </p:txBody>
      </p:sp>
      <p:pic>
        <p:nvPicPr>
          <p:cNvPr id="6146"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79912" y="3933056"/>
            <a:ext cx="5242981" cy="2592288"/>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4" name="Rectangle 3"/>
          <p:cNvSpPr/>
          <p:nvPr/>
        </p:nvSpPr>
        <p:spPr>
          <a:xfrm>
            <a:off x="115381" y="4797152"/>
            <a:ext cx="3631605" cy="1384995"/>
          </a:xfrm>
          <a:prstGeom prst="rect">
            <a:avLst/>
          </a:prstGeom>
        </p:spPr>
        <p:txBody>
          <a:bodyPr wrap="square">
            <a:spAutoFit/>
          </a:bodyPr>
          <a:lstStyle/>
          <a:p>
            <a:pPr lvl="0">
              <a:spcBef>
                <a:spcPct val="20000"/>
              </a:spcBef>
            </a:pPr>
            <a:r>
              <a:rPr lang="en-GB" sz="2800" dirty="0">
                <a:solidFill>
                  <a:prstClr val="black"/>
                </a:solidFill>
              </a:rPr>
              <a:t>You will have to sign up and put in the offer code: </a:t>
            </a:r>
            <a:r>
              <a:rPr lang="en-GB" sz="2800" b="1" dirty="0">
                <a:solidFill>
                  <a:prstClr val="black"/>
                </a:solidFill>
              </a:rPr>
              <a:t>UKTWINKLHELPS</a:t>
            </a:r>
            <a:r>
              <a:rPr lang="en-GB" sz="2800" dirty="0">
                <a:solidFill>
                  <a:prstClr val="black"/>
                </a:solidFill>
              </a:rPr>
              <a:t> </a:t>
            </a:r>
          </a:p>
        </p:txBody>
      </p:sp>
      <p:cxnSp>
        <p:nvCxnSpPr>
          <p:cNvPr id="6" name="Straight Arrow Connector 5"/>
          <p:cNvCxnSpPr/>
          <p:nvPr/>
        </p:nvCxnSpPr>
        <p:spPr>
          <a:xfrm>
            <a:off x="3419872" y="5661248"/>
            <a:ext cx="3384376" cy="0"/>
          </a:xfrm>
          <a:prstGeom prst="straightConnector1">
            <a:avLst/>
          </a:prstGeom>
          <a:ln w="28575">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50966311"/>
      </p:ext>
    </p:extLst>
  </p:cSld>
  <p:clrMapOvr>
    <a:masterClrMapping/>
  </p:clrMapOvr>
  <p:timing>
    <p:tnLst>
      <p:par>
        <p:cTn id="1" dur="indefinite" restart="never" nodeType="tmRoot"/>
      </p:par>
    </p:tn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BEE5165-8066-4363-9E9E-4432730E88D9}"/>
              </a:ext>
            </a:extLst>
          </p:cNvPr>
          <p:cNvSpPr>
            <a:spLocks noGrp="1"/>
          </p:cNvSpPr>
          <p:nvPr>
            <p:ph type="title"/>
          </p:nvPr>
        </p:nvSpPr>
        <p:spPr/>
        <p:txBody>
          <a:bodyPr/>
          <a:lstStyle/>
          <a:p>
            <a:r>
              <a:rPr lang="en-GB" dirty="0"/>
              <a:t>Classroom Secrets</a:t>
            </a:r>
          </a:p>
        </p:txBody>
      </p:sp>
      <p:sp>
        <p:nvSpPr>
          <p:cNvPr id="3" name="Content Placeholder 2">
            <a:extLst>
              <a:ext uri="{FF2B5EF4-FFF2-40B4-BE49-F238E27FC236}">
                <a16:creationId xmlns="" xmlns:a16="http://schemas.microsoft.com/office/drawing/2014/main" id="{4062D428-B52A-4916-98D5-1A3AFF3E58EF}"/>
              </a:ext>
            </a:extLst>
          </p:cNvPr>
          <p:cNvSpPr>
            <a:spLocks noGrp="1"/>
          </p:cNvSpPr>
          <p:nvPr>
            <p:ph idx="1"/>
          </p:nvPr>
        </p:nvSpPr>
        <p:spPr>
          <a:xfrm>
            <a:off x="457200" y="1166018"/>
            <a:ext cx="8229600" cy="4525963"/>
          </a:xfrm>
        </p:spPr>
        <p:txBody>
          <a:bodyPr/>
          <a:lstStyle/>
          <a:p>
            <a:pPr marL="0" indent="0">
              <a:buNone/>
            </a:pPr>
            <a:r>
              <a:rPr lang="en-GB" dirty="0"/>
              <a:t>The site classroom secrets </a:t>
            </a:r>
            <a:r>
              <a:rPr lang="en-GB" u="sng" dirty="0">
                <a:hlinkClick r:id="rId2"/>
              </a:rPr>
              <a:t>https://classroomsecrets.co.uk/free-home-learning-packs/</a:t>
            </a:r>
            <a:r>
              <a:rPr lang="en-GB" dirty="0"/>
              <a:t> has free </a:t>
            </a:r>
            <a:r>
              <a:rPr lang="en-GB" dirty="0" smtClean="0"/>
              <a:t>class packs </a:t>
            </a:r>
            <a:r>
              <a:rPr lang="en-GB" dirty="0"/>
              <a:t>which provide some great additional ideas and resources you can use. </a:t>
            </a:r>
          </a:p>
          <a:p>
            <a:pPr marL="0" indent="0">
              <a:buNone/>
            </a:pPr>
            <a:endParaRPr lang="en-GB" dirty="0"/>
          </a:p>
        </p:txBody>
      </p:sp>
      <p:pic>
        <p:nvPicPr>
          <p:cNvPr id="4" name="Picture 3">
            <a:extLst>
              <a:ext uri="{FF2B5EF4-FFF2-40B4-BE49-F238E27FC236}">
                <a16:creationId xmlns="" xmlns:a16="http://schemas.microsoft.com/office/drawing/2014/main" id="{4E8925C7-AC4E-4707-BCF5-45FC148450C6}"/>
              </a:ext>
            </a:extLst>
          </p:cNvPr>
          <p:cNvPicPr>
            <a:picLocks noChangeAspect="1"/>
          </p:cNvPicPr>
          <p:nvPr/>
        </p:nvPicPr>
        <p:blipFill>
          <a:blip r:embed="rId3"/>
          <a:stretch>
            <a:fillRect/>
          </a:stretch>
        </p:blipFill>
        <p:spPr>
          <a:xfrm>
            <a:off x="1043608" y="3645024"/>
            <a:ext cx="6804248" cy="3133044"/>
          </a:xfrm>
          <a:prstGeom prst="rect">
            <a:avLst/>
          </a:prstGeom>
        </p:spPr>
      </p:pic>
    </p:spTree>
    <p:extLst>
      <p:ext uri="{BB962C8B-B14F-4D97-AF65-F5344CB8AC3E}">
        <p14:creationId xmlns:p14="http://schemas.microsoft.com/office/powerpoint/2010/main" val="527248682"/>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37576</TotalTime>
  <Words>1022</Words>
  <Application>Microsoft Office PowerPoint</Application>
  <PresentationFormat>On-screen Show (4:3)</PresentationFormat>
  <Paragraphs>226</Paragraphs>
  <Slides>32</Slides>
  <Notes>1</Notes>
  <HiddenSlides>0</HiddenSlides>
  <MMClips>0</MMClips>
  <ScaleCrop>false</ScaleCrop>
  <HeadingPairs>
    <vt:vector size="4" baseType="variant">
      <vt:variant>
        <vt:lpstr>Theme</vt:lpstr>
      </vt:variant>
      <vt:variant>
        <vt:i4>1</vt:i4>
      </vt:variant>
      <vt:variant>
        <vt:lpstr>Slide Titles</vt:lpstr>
      </vt:variant>
      <vt:variant>
        <vt:i4>32</vt:i4>
      </vt:variant>
    </vt:vector>
  </HeadingPairs>
  <TitlesOfParts>
    <vt:vector size="33" baseType="lpstr">
      <vt:lpstr>Office Theme</vt:lpstr>
      <vt:lpstr>Home Learning </vt:lpstr>
      <vt:lpstr>Hello Year 1!</vt:lpstr>
      <vt:lpstr>English Learning 1</vt:lpstr>
      <vt:lpstr>English Learning 2</vt:lpstr>
      <vt:lpstr>PowerPoint Presentation</vt:lpstr>
      <vt:lpstr>PowerPoint Presentation</vt:lpstr>
      <vt:lpstr>PowerPoint Presentation</vt:lpstr>
      <vt:lpstr>English Learning 3</vt:lpstr>
      <vt:lpstr>PowerPoint Presentation</vt:lpstr>
      <vt:lpstr>Maths Learning 1</vt:lpstr>
      <vt:lpstr>Maths Learning 1</vt:lpstr>
      <vt:lpstr>This clock is showing half past 3.  The minute hand has moved half way around the clock face and is pointing at the 6.  The hour hand is half way between 3 and 4. </vt:lpstr>
      <vt:lpstr>PowerPoint Presentation</vt:lpstr>
      <vt:lpstr>PowerPoint Presentation</vt:lpstr>
      <vt:lpstr>Maths Learning 2 Writing Time</vt:lpstr>
      <vt:lpstr>PowerPoint Presentation</vt:lpstr>
      <vt:lpstr>Maths Learning 3</vt:lpstr>
      <vt:lpstr>PowerPoint Presentation</vt:lpstr>
      <vt:lpstr>PowerPoint Presentation</vt:lpstr>
      <vt:lpstr>Complete the sentences using &lt;, &gt; or =   1 minute _____  1 hour  30 seconds _____ 3 hours  2 seconds _____ 1 minute  60 minutes ______ 1 hour  3 minutes ______ 3 seconds  1 day ______ 4 hours  1 hour ______ 60 seconds</vt:lpstr>
      <vt:lpstr>Topic </vt:lpstr>
      <vt:lpstr>PowerPoint Presentation</vt:lpstr>
      <vt:lpstr>Sort the houses – draw them or cut and stick.</vt:lpstr>
      <vt:lpstr>Reading</vt:lpstr>
      <vt:lpstr>Phonics</vt:lpstr>
      <vt:lpstr>Writing</vt:lpstr>
      <vt:lpstr>P.E.</vt:lpstr>
      <vt:lpstr>Using My Maths</vt:lpstr>
      <vt:lpstr>Using My Maths</vt:lpstr>
      <vt:lpstr>PowerPoint Presentation</vt:lpstr>
      <vt:lpstr>Accessing Twinkl</vt:lpstr>
      <vt:lpstr>Classroom Secrets</vt:lpstr>
    </vt:vector>
  </TitlesOfParts>
  <Company>Hewlett-Packard Company</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Home Learning</dc:title>
  <dc:creator>Owner</dc:creator>
  <cp:lastModifiedBy>MrsChild</cp:lastModifiedBy>
  <cp:revision>303</cp:revision>
  <cp:lastPrinted>2020-06-02T20:21:44Z</cp:lastPrinted>
  <dcterms:created xsi:type="dcterms:W3CDTF">2020-03-18T10:41:37Z</dcterms:created>
  <dcterms:modified xsi:type="dcterms:W3CDTF">2020-07-10T09:00:50Z</dcterms:modified>
</cp:coreProperties>
</file>