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81" r:id="rId7"/>
    <p:sldId id="282" r:id="rId8"/>
    <p:sldId id="260" r:id="rId9"/>
    <p:sldId id="261" r:id="rId10"/>
    <p:sldId id="268" r:id="rId11"/>
    <p:sldId id="262" r:id="rId12"/>
    <p:sldId id="263" r:id="rId13"/>
    <p:sldId id="271" r:id="rId14"/>
    <p:sldId id="285" r:id="rId15"/>
    <p:sldId id="297" r:id="rId16"/>
    <p:sldId id="264" r:id="rId17"/>
    <p:sldId id="298" r:id="rId18"/>
    <p:sldId id="299" r:id="rId19"/>
    <p:sldId id="300" r:id="rId20"/>
    <p:sldId id="301" r:id="rId21"/>
    <p:sldId id="302" r:id="rId22"/>
    <p:sldId id="303" r:id="rId23"/>
    <p:sldId id="304" r:id="rId24"/>
    <p:sldId id="305" r:id="rId25"/>
    <p:sldId id="306" r:id="rId26"/>
    <p:sldId id="307" r:id="rId27"/>
    <p:sldId id="308" r:id="rId28"/>
    <p:sldId id="309" r:id="rId29"/>
    <p:sldId id="310" r:id="rId30"/>
    <p:sldId id="311" r:id="rId31"/>
    <p:sldId id="312" r:id="rId32"/>
    <p:sldId id="313" r:id="rId33"/>
    <p:sldId id="314" r:id="rId34"/>
    <p:sldId id="315" r:id="rId35"/>
    <p:sldId id="316" r:id="rId36"/>
    <p:sldId id="317" r:id="rId37"/>
    <p:sldId id="296" r:id="rId38"/>
    <p:sldId id="269" r:id="rId39"/>
    <p:sldId id="270"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036" autoAdjust="0"/>
  </p:normalViewPr>
  <p:slideViewPr>
    <p:cSldViewPr>
      <p:cViewPr>
        <p:scale>
          <a:sx n="72" d="100"/>
          <a:sy n="72" d="100"/>
        </p:scale>
        <p:origin x="-131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12/07/2020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12/07/2020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12/07/2020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12/07/2020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12/07/2020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568242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14309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08334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6124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7701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232670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216499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35955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05625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03383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639909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r>
              <a:rPr lang="en-GB" sz="1350" dirty="0">
                <a:solidFill>
                  <a:srgbClr val="FFFFFF"/>
                </a:solidFill>
              </a:rPr>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20373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759113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945074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445554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615977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0393811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9106682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33558935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23037163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372619598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41616872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4145861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092889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561286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and Content">
    <p:bg>
      <p:bgPr>
        <a:blipFill dpi="0" rotWithShape="1">
          <a:blip>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207967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892723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672325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399058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9660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1235231090"/>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38331824"/>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050961170"/>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39848646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theme" Target="../theme/theme2.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12/07/2020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solidFill>
                  <a:prstClr val="black">
                    <a:tint val="75000"/>
                  </a:prstClr>
                </a:solidFill>
              </a:rPr>
              <a:pPr/>
              <a:t>05/07/2020</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732804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jpeg"/><Relationship Id="rId4" Type="http://schemas.openxmlformats.org/officeDocument/2006/relationships/image" Target="../media/image22.png"/><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hyperlink" Target="https://app.mymaths.co.uk/295-lesson/units-of-capacity" TargetMode="Externa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hyperlink" Target="https://whiterosemaths.com/homelearning/year-3/" TargetMode="External"/><Relationship Id="rId2" Type="http://schemas.openxmlformats.org/officeDocument/2006/relationships/image" Target="../media/image41.png"/><Relationship Id="rId1" Type="http://schemas.openxmlformats.org/officeDocument/2006/relationships/slideLayout" Target="../slideLayouts/slideLayout18.xml"/><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9.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8.xml"/><Relationship Id="rId5" Type="http://schemas.openxmlformats.org/officeDocument/2006/relationships/image" Target="../media/image52.png"/><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s://whiterosemaths.com/homelearning/year-3/" TargetMode="External"/><Relationship Id="rId1" Type="http://schemas.openxmlformats.org/officeDocument/2006/relationships/slideLayout" Target="../slideLayouts/slideLayout18.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42.xml"/></Relationships>
</file>

<file path=ppt/slides/_rels/slide3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3.xml"/></Relationships>
</file>

<file path=ppt/slides/_rels/slide3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44.xml"/></Relationships>
</file>

<file path=ppt/slides/_rels/slide3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Layout" Target="../slideLayouts/slideLayout45.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hyperlink" Target="https://www.youtube.com/watch?v=fmOCyP4VyP4" TargetMode="External"/><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7</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Well Year Three, </a:t>
            </a:r>
            <a:r>
              <a:rPr lang="en-GB" sz="2400" dirty="0"/>
              <a:t>w</a:t>
            </a:r>
            <a:r>
              <a:rPr lang="en-GB" sz="2400" dirty="0" smtClean="0"/>
              <a:t>e made it!  What a very strange school year we had. Although the last few months have been very different to what we had planned for you, we did fit in… </a:t>
            </a:r>
          </a:p>
          <a:p>
            <a:pPr marL="0" indent="0">
              <a:buNone/>
            </a:pPr>
            <a:r>
              <a:rPr lang="en-GB" sz="2400" dirty="0" smtClean="0"/>
              <a:t>Monsters in the classroom, water cycles in a bag, making Sea Wigs, painting in the style of Monet, James and the Giant Peach, a trip to the Thames Barrier, building battery powered cars, learning the ‘Stone Age Boy’ story, painting with mud and berries… what else can you remember? </a:t>
            </a:r>
          </a:p>
          <a:p>
            <a:pPr marL="0" indent="0">
              <a:buNone/>
            </a:pPr>
            <a:r>
              <a:rPr lang="en-GB" sz="2400" dirty="0" smtClean="0"/>
              <a:t>As this week is the last week of term (and we would usually be finishing off work and having some fun) I have given you some fun activities for your home learning this week. Enjoy! </a:t>
            </a:r>
            <a:endParaRPr lang="en-GB" sz="2400" dirty="0"/>
          </a:p>
          <a:p>
            <a:pPr marL="0" indent="0">
              <a:buNone/>
            </a:pPr>
            <a:r>
              <a:rPr lang="en-GB" sz="2400" dirty="0" smtClean="0"/>
              <a:t>Thank you for being a wonderful class this year. We will really miss you next year but will see you around the school in September. </a:t>
            </a:r>
            <a:endParaRPr lang="en-GB" sz="2400" dirty="0"/>
          </a:p>
          <a:p>
            <a:pPr marL="0" indent="0">
              <a:buNone/>
            </a:pPr>
            <a:r>
              <a:rPr lang="en-GB" sz="2400" dirty="0" smtClean="0"/>
              <a:t>Have a fab summer. Stay safe.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323528" y="6096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Task 1</a:t>
            </a:r>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657" y="2127544"/>
            <a:ext cx="8928992" cy="1233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5" y="1052736"/>
            <a:ext cx="8712967" cy="923330"/>
          </a:xfrm>
          <a:prstGeom prst="rect">
            <a:avLst/>
          </a:prstGeom>
          <a:noFill/>
        </p:spPr>
        <p:txBody>
          <a:bodyPr wrap="square" rtlCol="0">
            <a:spAutoFit/>
          </a:bodyPr>
          <a:lstStyle/>
          <a:p>
            <a:r>
              <a:rPr lang="en-GB" dirty="0" smtClean="0"/>
              <a:t>Use this  to help you crack the code for some summer words. </a:t>
            </a:r>
          </a:p>
          <a:p>
            <a:r>
              <a:rPr lang="en-GB" dirty="0" smtClean="0"/>
              <a:t>Look at the words below.  Find the letters on the bottom row and swap them for the ones above them to figure out the real words.   (/ means a space between words).</a:t>
            </a:r>
            <a:endParaRPr lang="en-GB" dirty="0"/>
          </a:p>
        </p:txBody>
      </p:sp>
      <p:sp>
        <p:nvSpPr>
          <p:cNvPr id="5" name="TextBox 4"/>
          <p:cNvSpPr txBox="1"/>
          <p:nvPr/>
        </p:nvSpPr>
        <p:spPr>
          <a:xfrm>
            <a:off x="323528" y="3395990"/>
            <a:ext cx="3129383" cy="2554545"/>
          </a:xfrm>
          <a:prstGeom prst="rect">
            <a:avLst/>
          </a:prstGeom>
          <a:noFill/>
        </p:spPr>
        <p:txBody>
          <a:bodyPr wrap="none" rtlCol="0">
            <a:spAutoFit/>
          </a:bodyPr>
          <a:lstStyle/>
          <a:p>
            <a:pPr marL="342900" indent="-342900">
              <a:buAutoNum type="arabicPeriod"/>
            </a:pPr>
            <a:r>
              <a:rPr lang="en-GB" sz="3200" dirty="0" smtClean="0"/>
              <a:t>r v h </a:t>
            </a:r>
            <a:r>
              <a:rPr lang="en-GB" sz="3200" dirty="0" err="1" smtClean="0"/>
              <a:t>h</a:t>
            </a:r>
            <a:r>
              <a:rPr lang="en-GB" sz="3200" dirty="0" smtClean="0"/>
              <a:t> p l </a:t>
            </a:r>
          </a:p>
          <a:p>
            <a:pPr marL="342900" indent="-342900">
              <a:buAutoNum type="arabicPeriod"/>
            </a:pPr>
            <a:endParaRPr lang="en-GB" sz="3200" dirty="0"/>
          </a:p>
          <a:p>
            <a:pPr marL="342900" indent="-342900">
              <a:buAutoNum type="arabicPeriod"/>
            </a:pPr>
            <a:r>
              <a:rPr lang="en-GB" sz="3200" dirty="0" smtClean="0"/>
              <a:t> a e p / e l p z h </a:t>
            </a:r>
          </a:p>
          <a:p>
            <a:pPr marL="342900" indent="-342900">
              <a:buAutoNum type="arabicPeriod"/>
            </a:pPr>
            <a:endParaRPr lang="en-GB" sz="3200" dirty="0"/>
          </a:p>
          <a:p>
            <a:pPr marL="342900" indent="-342900">
              <a:buAutoNum type="arabicPeriod"/>
            </a:pPr>
            <a:r>
              <a:rPr lang="en-GB" sz="3200" dirty="0"/>
              <a:t>r</a:t>
            </a:r>
            <a:r>
              <a:rPr lang="en-GB" sz="3200" dirty="0" smtClean="0"/>
              <a:t> p z r a f p </a:t>
            </a:r>
            <a:endParaRPr lang="en-GB" sz="3200" dirty="0"/>
          </a:p>
        </p:txBody>
      </p:sp>
      <p:sp>
        <p:nvSpPr>
          <p:cNvPr id="12" name="TextBox 11"/>
          <p:cNvSpPr txBox="1"/>
          <p:nvPr/>
        </p:nvSpPr>
        <p:spPr>
          <a:xfrm>
            <a:off x="5004048" y="3548389"/>
            <a:ext cx="3060453" cy="2554545"/>
          </a:xfrm>
          <a:prstGeom prst="rect">
            <a:avLst/>
          </a:prstGeom>
          <a:noFill/>
        </p:spPr>
        <p:txBody>
          <a:bodyPr wrap="none" rtlCol="0">
            <a:spAutoFit/>
          </a:bodyPr>
          <a:lstStyle/>
          <a:p>
            <a:r>
              <a:rPr lang="en-GB" sz="3200" dirty="0" smtClean="0"/>
              <a:t>4. x z e z b a c </a:t>
            </a:r>
            <a:r>
              <a:rPr lang="en-GB" sz="3200" dirty="0" err="1" smtClean="0"/>
              <a:t>i</a:t>
            </a:r>
            <a:r>
              <a:rPr lang="en-GB" sz="3200" dirty="0" smtClean="0"/>
              <a:t> </a:t>
            </a:r>
          </a:p>
          <a:p>
            <a:endParaRPr lang="en-GB" sz="3200" dirty="0" smtClean="0"/>
          </a:p>
          <a:p>
            <a:r>
              <a:rPr lang="en-GB" sz="3200" dirty="0" smtClean="0"/>
              <a:t>5.  r v </a:t>
            </a:r>
            <a:r>
              <a:rPr lang="en-GB" sz="3200" dirty="0" err="1" smtClean="0"/>
              <a:t>i</a:t>
            </a:r>
            <a:r>
              <a:rPr lang="en-GB" sz="3200" dirty="0" smtClean="0"/>
              <a:t> / e l p z h </a:t>
            </a:r>
          </a:p>
          <a:p>
            <a:endParaRPr lang="en-GB" sz="3200" dirty="0" smtClean="0"/>
          </a:p>
          <a:p>
            <a:r>
              <a:rPr lang="en-GB" sz="3200" dirty="0" smtClean="0"/>
              <a:t>6. r b z n / r z u p </a:t>
            </a:r>
            <a:endParaRPr lang="en-GB" sz="3200" dirty="0"/>
          </a:p>
        </p:txBody>
      </p:sp>
      <p:sp>
        <p:nvSpPr>
          <p:cNvPr id="13" name="TextBox 12"/>
          <p:cNvSpPr txBox="1"/>
          <p:nvPr/>
        </p:nvSpPr>
        <p:spPr>
          <a:xfrm>
            <a:off x="107504" y="5987847"/>
            <a:ext cx="8712967" cy="707886"/>
          </a:xfrm>
          <a:prstGeom prst="rect">
            <a:avLst/>
          </a:prstGeom>
          <a:noFill/>
        </p:spPr>
        <p:txBody>
          <a:bodyPr wrap="square" rtlCol="0">
            <a:spAutoFit/>
          </a:bodyPr>
          <a:lstStyle/>
          <a:p>
            <a:r>
              <a:rPr lang="en-GB" sz="2000" dirty="0" smtClean="0"/>
              <a:t>Challenge: Can you use the words to crate your own words or message in code? Ask a sibling or parent to work out your message. </a:t>
            </a:r>
            <a:endParaRPr lang="en-GB" sz="2000"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31" y="116632"/>
            <a:ext cx="9144000" cy="1143000"/>
          </a:xfrm>
        </p:spPr>
        <p:txBody>
          <a:bodyPr>
            <a:normAutofit fontScale="90000"/>
          </a:bodyPr>
          <a:lstStyle/>
          <a:p>
            <a:r>
              <a:rPr lang="en-GB" dirty="0" smtClean="0"/>
              <a:t>English Task 2 - Emoji Book Quiz</a:t>
            </a:r>
            <a:br>
              <a:rPr lang="en-GB" dirty="0" smtClean="0"/>
            </a:br>
            <a:r>
              <a:rPr lang="en-GB" sz="3100" dirty="0" smtClean="0"/>
              <a:t>Look at the emoji clues and work out the book title.</a:t>
            </a:r>
            <a:br>
              <a:rPr lang="en-GB" sz="3100" dirty="0" smtClean="0"/>
            </a:br>
            <a:r>
              <a:rPr lang="en-GB" sz="3100" dirty="0" smtClean="0"/>
              <a:t>Challenge: Can you write or find out who the authors are?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624" y="1772816"/>
            <a:ext cx="2520280" cy="7089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2376" y="1919123"/>
            <a:ext cx="683200" cy="4524315"/>
          </a:xfrm>
          <a:prstGeom prst="rect">
            <a:avLst/>
          </a:prstGeom>
          <a:noFill/>
        </p:spPr>
        <p:txBody>
          <a:bodyPr wrap="none" rtlCol="0">
            <a:spAutoFit/>
          </a:bodyPr>
          <a:lstStyle/>
          <a:p>
            <a:r>
              <a:rPr lang="en-GB" sz="3200" dirty="0" smtClean="0"/>
              <a:t>1.</a:t>
            </a:r>
          </a:p>
          <a:p>
            <a:endParaRPr lang="en-GB" sz="3200" dirty="0"/>
          </a:p>
          <a:p>
            <a:r>
              <a:rPr lang="en-GB" sz="3200" dirty="0" smtClean="0"/>
              <a:t>2. </a:t>
            </a:r>
          </a:p>
          <a:p>
            <a:endParaRPr lang="en-GB" sz="3200" dirty="0"/>
          </a:p>
          <a:p>
            <a:r>
              <a:rPr lang="en-GB" sz="3200" dirty="0" smtClean="0"/>
              <a:t>3. </a:t>
            </a:r>
          </a:p>
          <a:p>
            <a:endParaRPr lang="en-GB" sz="3200" dirty="0"/>
          </a:p>
          <a:p>
            <a:r>
              <a:rPr lang="en-GB" sz="3200" dirty="0" smtClean="0"/>
              <a:t>4.  </a:t>
            </a:r>
          </a:p>
          <a:p>
            <a:endParaRPr lang="en-GB" sz="3200" dirty="0"/>
          </a:p>
          <a:p>
            <a:r>
              <a:rPr lang="en-GB" sz="3200" dirty="0" smtClean="0"/>
              <a:t>5. </a:t>
            </a:r>
            <a:endParaRPr lang="en-GB" sz="32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728" y="2618561"/>
            <a:ext cx="2124075" cy="81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624" y="3636198"/>
            <a:ext cx="2181225" cy="809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648" y="4591678"/>
            <a:ext cx="2831783" cy="8622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560" y="5525943"/>
            <a:ext cx="2595344" cy="9174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4644008" y="1919123"/>
            <a:ext cx="798617" cy="4524315"/>
          </a:xfrm>
          <a:prstGeom prst="rect">
            <a:avLst/>
          </a:prstGeom>
          <a:noFill/>
        </p:spPr>
        <p:txBody>
          <a:bodyPr wrap="none" rtlCol="0">
            <a:spAutoFit/>
          </a:bodyPr>
          <a:lstStyle/>
          <a:p>
            <a:r>
              <a:rPr lang="en-GB" sz="3200" dirty="0" smtClean="0"/>
              <a:t>6.</a:t>
            </a:r>
          </a:p>
          <a:p>
            <a:endParaRPr lang="en-GB" sz="3200" dirty="0"/>
          </a:p>
          <a:p>
            <a:r>
              <a:rPr lang="en-GB" sz="3200" dirty="0" smtClean="0"/>
              <a:t>7. </a:t>
            </a:r>
          </a:p>
          <a:p>
            <a:endParaRPr lang="en-GB" sz="3200" dirty="0"/>
          </a:p>
          <a:p>
            <a:r>
              <a:rPr lang="en-GB" sz="3200" dirty="0" smtClean="0"/>
              <a:t>8. </a:t>
            </a:r>
          </a:p>
          <a:p>
            <a:endParaRPr lang="en-GB" sz="3200" dirty="0"/>
          </a:p>
          <a:p>
            <a:r>
              <a:rPr lang="en-GB" sz="3200" dirty="0" smtClean="0"/>
              <a:t>9.  </a:t>
            </a:r>
          </a:p>
          <a:p>
            <a:endParaRPr lang="en-GB" sz="3200" dirty="0"/>
          </a:p>
          <a:p>
            <a:r>
              <a:rPr lang="en-GB" sz="3200" dirty="0" smtClean="0"/>
              <a:t>10. </a:t>
            </a:r>
            <a:endParaRPr lang="en-GB" sz="3200" dirty="0"/>
          </a:p>
        </p:txBody>
      </p:sp>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92080" y="1781527"/>
            <a:ext cx="3597424" cy="747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2080" y="2707704"/>
            <a:ext cx="3235767" cy="9333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92080" y="3764903"/>
            <a:ext cx="3407157" cy="82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292080" y="4733856"/>
            <a:ext cx="896450" cy="8226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92080" y="5659320"/>
            <a:ext cx="3054474" cy="7841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56365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9144000" cy="1584176"/>
          </a:xfrm>
        </p:spPr>
        <p:txBody>
          <a:bodyPr>
            <a:normAutofit fontScale="90000"/>
          </a:bodyPr>
          <a:lstStyle/>
          <a:p>
            <a:r>
              <a:rPr lang="en-GB" sz="3600" dirty="0" smtClean="0"/>
              <a:t>English Learning Task 3</a:t>
            </a:r>
            <a:br>
              <a:rPr lang="en-GB" sz="3600" dirty="0" smtClean="0"/>
            </a:br>
            <a:r>
              <a:rPr lang="en-GB" sz="2700" dirty="0" smtClean="0"/>
              <a:t>You can certainly tell that it’s the end of the year! I have completely forgotten how to write. Can you help me by correcting this letter? Watch out for those tricky homophones (words that sound the same but with different meanings or spellings e.g. meet and meat). </a:t>
            </a:r>
            <a:endParaRPr lang="en-GB" sz="2700"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148798"/>
            <a:ext cx="8784976" cy="50246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69706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p:txBody>
          <a:bodyPr/>
          <a:lstStyle/>
          <a:p>
            <a:endParaRPr lang="en-GB"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1 : Capacity Part 2</a:t>
            </a:r>
            <a:endParaRPr lang="en-GB" sz="2400" b="1" u="sng" dirty="0">
              <a:solidFill>
                <a:prstClr val="black"/>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808"/>
            <a:ext cx="4514850" cy="2762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1014" y="1678083"/>
            <a:ext cx="4632986" cy="28076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65875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15" y="2564904"/>
            <a:ext cx="9036496" cy="40985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1 : Capacity Part 2</a:t>
            </a:r>
            <a:endParaRPr lang="en-GB" sz="2400" b="1" u="sng" dirty="0">
              <a:solidFill>
                <a:prstClr val="black"/>
              </a:solidFill>
            </a:endParaRPr>
          </a:p>
        </p:txBody>
      </p:sp>
      <p:sp>
        <p:nvSpPr>
          <p:cNvPr id="4" name="TextBox 3"/>
          <p:cNvSpPr txBox="1"/>
          <p:nvPr/>
        </p:nvSpPr>
        <p:spPr>
          <a:xfrm>
            <a:off x="395536" y="980728"/>
            <a:ext cx="8280920" cy="584775"/>
          </a:xfrm>
          <a:prstGeom prst="rect">
            <a:avLst/>
          </a:prstGeom>
          <a:noFill/>
        </p:spPr>
        <p:txBody>
          <a:bodyPr wrap="square" rtlCol="0">
            <a:spAutoFit/>
          </a:bodyPr>
          <a:lstStyle/>
          <a:p>
            <a:r>
              <a:rPr lang="en-GB" sz="3200" dirty="0" smtClean="0">
                <a:solidFill>
                  <a:prstClr val="black"/>
                </a:solidFill>
              </a:rPr>
              <a:t>Complete  slides </a:t>
            </a:r>
            <a:r>
              <a:rPr lang="en-GB" sz="3200" b="1" dirty="0" smtClean="0">
                <a:solidFill>
                  <a:prstClr val="black"/>
                </a:solidFill>
              </a:rPr>
              <a:t>1-4</a:t>
            </a:r>
            <a:r>
              <a:rPr lang="en-GB" sz="3200" dirty="0" smtClean="0">
                <a:solidFill>
                  <a:prstClr val="black"/>
                </a:solidFill>
              </a:rPr>
              <a:t> on </a:t>
            </a:r>
            <a:r>
              <a:rPr lang="en-GB" sz="3200" b="1" dirty="0" smtClean="0">
                <a:solidFill>
                  <a:prstClr val="black"/>
                </a:solidFill>
              </a:rPr>
              <a:t>Units of Capacity</a:t>
            </a:r>
            <a:r>
              <a:rPr lang="en-GB" sz="3200" dirty="0" smtClean="0">
                <a:solidFill>
                  <a:prstClr val="black"/>
                </a:solidFill>
              </a:rPr>
              <a:t>. </a:t>
            </a:r>
            <a:endParaRPr lang="en-GB" sz="3200" dirty="0">
              <a:solidFill>
                <a:prstClr val="black"/>
              </a:solidFill>
            </a:endParaRPr>
          </a:p>
        </p:txBody>
      </p:sp>
      <p:sp>
        <p:nvSpPr>
          <p:cNvPr id="6" name="Rectangle 5"/>
          <p:cNvSpPr/>
          <p:nvPr/>
        </p:nvSpPr>
        <p:spPr>
          <a:xfrm>
            <a:off x="421492" y="1581297"/>
            <a:ext cx="8038939" cy="461665"/>
          </a:xfrm>
          <a:prstGeom prst="rect">
            <a:avLst/>
          </a:prstGeom>
        </p:spPr>
        <p:txBody>
          <a:bodyPr wrap="square">
            <a:spAutoFit/>
          </a:bodyPr>
          <a:lstStyle/>
          <a:p>
            <a:r>
              <a:rPr lang="en-GB" sz="2400" dirty="0">
                <a:solidFill>
                  <a:prstClr val="black"/>
                </a:solidFill>
                <a:hlinkClick r:id="rId2"/>
              </a:rPr>
              <a:t>https://app.mymaths.co.uk/295-lesson/units-of-capacity</a:t>
            </a:r>
            <a:endParaRPr lang="en-GB" sz="2400" dirty="0">
              <a:solidFill>
                <a:prstClr val="black"/>
              </a:solidFill>
            </a:endParaRPr>
          </a:p>
        </p:txBody>
      </p:sp>
    </p:spTree>
    <p:extLst>
      <p:ext uri="{BB962C8B-B14F-4D97-AF65-F5344CB8AC3E}">
        <p14:creationId xmlns:p14="http://schemas.microsoft.com/office/powerpoint/2010/main" val="4234846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85" y="548680"/>
            <a:ext cx="7092280" cy="2106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85" y="2583938"/>
            <a:ext cx="7092280" cy="2191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785" y="4775483"/>
            <a:ext cx="7079080" cy="2082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1 : Capacity Part 2</a:t>
            </a:r>
            <a:endParaRPr lang="en-GB" sz="2400" b="1" u="sng" dirty="0">
              <a:solidFill>
                <a:prstClr val="black"/>
              </a:solidFill>
            </a:endParaRPr>
          </a:p>
        </p:txBody>
      </p:sp>
    </p:spTree>
    <p:extLst>
      <p:ext uri="{BB962C8B-B14F-4D97-AF65-F5344CB8AC3E}">
        <p14:creationId xmlns:p14="http://schemas.microsoft.com/office/powerpoint/2010/main" val="2248277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5775" y="404664"/>
            <a:ext cx="7736980" cy="3770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03" y="4076700"/>
            <a:ext cx="7722849" cy="2781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1 : Capacity Part 2</a:t>
            </a:r>
            <a:endParaRPr lang="en-GB" sz="2400" b="1" u="sng" dirty="0">
              <a:solidFill>
                <a:prstClr val="black"/>
              </a:solidFill>
            </a:endParaRPr>
          </a:p>
        </p:txBody>
      </p:sp>
    </p:spTree>
    <p:extLst>
      <p:ext uri="{BB962C8B-B14F-4D97-AF65-F5344CB8AC3E}">
        <p14:creationId xmlns:p14="http://schemas.microsoft.com/office/powerpoint/2010/main" val="33199091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00808"/>
            <a:ext cx="5155249" cy="3274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5248" y="1700807"/>
            <a:ext cx="3995936" cy="3274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33130226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9915" b="5482"/>
          <a:stretch/>
        </p:blipFill>
        <p:spPr bwMode="auto">
          <a:xfrm>
            <a:off x="1907704" y="1883275"/>
            <a:ext cx="4680519" cy="557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a:stretch/>
        </p:blipFill>
        <p:spPr bwMode="auto">
          <a:xfrm>
            <a:off x="1907704" y="2364324"/>
            <a:ext cx="4680520" cy="42374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95536" y="1052736"/>
            <a:ext cx="7200800" cy="461665"/>
          </a:xfrm>
          <a:prstGeom prst="rect">
            <a:avLst/>
          </a:prstGeom>
        </p:spPr>
        <p:txBody>
          <a:bodyPr wrap="square">
            <a:spAutoFit/>
          </a:bodyPr>
          <a:lstStyle/>
          <a:p>
            <a:r>
              <a:rPr lang="en-GB" sz="2400" dirty="0">
                <a:solidFill>
                  <a:prstClr val="black"/>
                </a:solidFill>
                <a:hlinkClick r:id="rId3"/>
              </a:rPr>
              <a:t>https://whiterosemaths.com/homelearning/year-3/</a:t>
            </a:r>
            <a:endParaRPr lang="en-GB" sz="2400" dirty="0">
              <a:solidFill>
                <a:prstClr val="black"/>
              </a:solidFill>
            </a:endParaRPr>
          </a:p>
        </p:txBody>
      </p:sp>
      <p:sp>
        <p:nvSpPr>
          <p:cNvPr id="5" name="TextBox 4"/>
          <p:cNvSpPr txBox="1"/>
          <p:nvPr/>
        </p:nvSpPr>
        <p:spPr>
          <a:xfrm>
            <a:off x="107504" y="620688"/>
            <a:ext cx="8568952" cy="400110"/>
          </a:xfrm>
          <a:prstGeom prst="rect">
            <a:avLst/>
          </a:prstGeom>
          <a:noFill/>
        </p:spPr>
        <p:txBody>
          <a:bodyPr wrap="square" rtlCol="0">
            <a:spAutoFit/>
          </a:bodyPr>
          <a:lstStyle/>
          <a:p>
            <a:r>
              <a:rPr lang="en-GB" sz="2000" dirty="0" smtClean="0">
                <a:solidFill>
                  <a:prstClr val="black"/>
                </a:solidFill>
              </a:rPr>
              <a:t>Lets go back to the White Rose Home learning pages and watch this lesson video.</a:t>
            </a:r>
            <a:endParaRPr lang="en-GB" sz="2000" dirty="0">
              <a:solidFill>
                <a:prstClr val="black"/>
              </a:solidFill>
            </a:endParaRPr>
          </a:p>
        </p:txBody>
      </p:sp>
      <p:sp>
        <p:nvSpPr>
          <p:cNvPr id="6" name="TextBox 5"/>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3225119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 xmlns:a16="http://schemas.microsoft.com/office/drawing/2014/main" id="{FA04B34F-55C5-40A6-8A7E-881778633952}"/>
              </a:ext>
            </a:extLst>
          </p:cNvPr>
          <p:cNvSpPr/>
          <p:nvPr/>
        </p:nvSpPr>
        <p:spPr>
          <a:xfrm>
            <a:off x="878266" y="2179320"/>
            <a:ext cx="1424083" cy="3223260"/>
          </a:xfrm>
          <a:prstGeom prst="rect">
            <a:avLst/>
          </a:prstGeom>
          <a:solidFill>
            <a:srgbClr val="F299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0" name="Rectangle 39">
            <a:extLst>
              <a:ext uri="{FF2B5EF4-FFF2-40B4-BE49-F238E27FC236}">
                <a16:creationId xmlns="" xmlns:a16="http://schemas.microsoft.com/office/drawing/2014/main" id="{FA04B34F-55C5-40A6-8A7E-881778633952}"/>
              </a:ext>
            </a:extLst>
          </p:cNvPr>
          <p:cNvSpPr/>
          <p:nvPr/>
        </p:nvSpPr>
        <p:spPr>
          <a:xfrm>
            <a:off x="2371509" y="2179320"/>
            <a:ext cx="1424083" cy="322326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1" name="Rectangle 40">
            <a:extLst>
              <a:ext uri="{FF2B5EF4-FFF2-40B4-BE49-F238E27FC236}">
                <a16:creationId xmlns="" xmlns:a16="http://schemas.microsoft.com/office/drawing/2014/main" id="{FA04B34F-55C5-40A6-8A7E-881778633952}"/>
              </a:ext>
            </a:extLst>
          </p:cNvPr>
          <p:cNvSpPr/>
          <p:nvPr/>
        </p:nvSpPr>
        <p:spPr>
          <a:xfrm>
            <a:off x="3864752" y="2179320"/>
            <a:ext cx="1424083" cy="3223260"/>
          </a:xfrm>
          <a:prstGeom prst="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2" name="Rectangle 41">
            <a:extLst>
              <a:ext uri="{FF2B5EF4-FFF2-40B4-BE49-F238E27FC236}">
                <a16:creationId xmlns="" xmlns:a16="http://schemas.microsoft.com/office/drawing/2014/main" id="{FA04B34F-55C5-40A6-8A7E-881778633952}"/>
              </a:ext>
            </a:extLst>
          </p:cNvPr>
          <p:cNvSpPr/>
          <p:nvPr/>
        </p:nvSpPr>
        <p:spPr>
          <a:xfrm>
            <a:off x="5357995" y="2179320"/>
            <a:ext cx="1424083" cy="3223260"/>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3" name="Rectangle 42">
            <a:extLst>
              <a:ext uri="{FF2B5EF4-FFF2-40B4-BE49-F238E27FC236}">
                <a16:creationId xmlns="" xmlns:a16="http://schemas.microsoft.com/office/drawing/2014/main" id="{FA04B34F-55C5-40A6-8A7E-881778633952}"/>
              </a:ext>
            </a:extLst>
          </p:cNvPr>
          <p:cNvSpPr/>
          <p:nvPr/>
        </p:nvSpPr>
        <p:spPr>
          <a:xfrm>
            <a:off x="6851237" y="2179320"/>
            <a:ext cx="1424083" cy="3223260"/>
          </a:xfrm>
          <a:prstGeom prst="rect">
            <a:avLst/>
          </a:prstGeom>
          <a:solidFill>
            <a:srgbClr val="AFD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2" name="TextBox 1"/>
          <p:cNvSpPr txBox="1"/>
          <p:nvPr/>
        </p:nvSpPr>
        <p:spPr>
          <a:xfrm>
            <a:off x="1015068" y="1816233"/>
            <a:ext cx="7373282" cy="276999"/>
          </a:xfrm>
          <a:prstGeom prst="rect">
            <a:avLst/>
          </a:prstGeom>
          <a:noFill/>
        </p:spPr>
        <p:txBody>
          <a:bodyPr wrap="square" lIns="0" tIns="0" rIns="0" bIns="0" rtlCol="0">
            <a:spAutoFit/>
          </a:bodyPr>
          <a:lstStyle/>
          <a:p>
            <a:r>
              <a:rPr lang="en-GB" dirty="0">
                <a:solidFill>
                  <a:prstClr val="black"/>
                </a:solidFill>
              </a:rPr>
              <a:t>Sort these containers in order of capacity from smallest to greatest.</a:t>
            </a:r>
          </a:p>
        </p:txBody>
      </p:sp>
      <p:sp>
        <p:nvSpPr>
          <p:cNvPr id="21" name="Rectangle 20"/>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9" name="Rectangle 18"/>
          <p:cNvSpPr/>
          <p:nvPr/>
        </p:nvSpPr>
        <p:spPr>
          <a:xfrm>
            <a:off x="1167468" y="4734398"/>
            <a:ext cx="840295" cy="369332"/>
          </a:xfrm>
          <a:prstGeom prst="rect">
            <a:avLst/>
          </a:prstGeom>
        </p:spPr>
        <p:txBody>
          <a:bodyPr wrap="none">
            <a:spAutoFit/>
          </a:bodyPr>
          <a:lstStyle/>
          <a:p>
            <a:r>
              <a:rPr lang="en-GB" b="1" dirty="0">
                <a:solidFill>
                  <a:prstClr val="black"/>
                </a:solidFill>
              </a:rPr>
              <a:t>330ml</a:t>
            </a:r>
          </a:p>
        </p:txBody>
      </p:sp>
      <p:sp>
        <p:nvSpPr>
          <p:cNvPr id="29" name="Rectangle 28"/>
          <p:cNvSpPr/>
          <p:nvPr/>
        </p:nvSpPr>
        <p:spPr>
          <a:xfrm>
            <a:off x="2839449" y="4734398"/>
            <a:ext cx="372218" cy="369332"/>
          </a:xfrm>
          <a:prstGeom prst="rect">
            <a:avLst/>
          </a:prstGeom>
        </p:spPr>
        <p:txBody>
          <a:bodyPr wrap="none">
            <a:spAutoFit/>
          </a:bodyPr>
          <a:lstStyle/>
          <a:p>
            <a:r>
              <a:rPr lang="en-GB" b="1" dirty="0">
                <a:solidFill>
                  <a:prstClr val="black"/>
                </a:solidFill>
              </a:rPr>
              <a:t>7l</a:t>
            </a:r>
          </a:p>
        </p:txBody>
      </p:sp>
      <p:sp>
        <p:nvSpPr>
          <p:cNvPr id="30" name="Rectangle 29"/>
          <p:cNvSpPr/>
          <p:nvPr/>
        </p:nvSpPr>
        <p:spPr>
          <a:xfrm>
            <a:off x="4165214" y="4594406"/>
            <a:ext cx="870751" cy="646331"/>
          </a:xfrm>
          <a:prstGeom prst="rect">
            <a:avLst/>
          </a:prstGeom>
        </p:spPr>
        <p:txBody>
          <a:bodyPr wrap="none">
            <a:spAutoFit/>
          </a:bodyPr>
          <a:lstStyle/>
          <a:p>
            <a:r>
              <a:rPr lang="en-GB" b="1" dirty="0">
                <a:solidFill>
                  <a:prstClr val="black"/>
                </a:solidFill>
              </a:rPr>
              <a:t>1 litre</a:t>
            </a:r>
            <a:br>
              <a:rPr lang="en-GB" b="1" dirty="0">
                <a:solidFill>
                  <a:prstClr val="black"/>
                </a:solidFill>
              </a:rPr>
            </a:br>
            <a:r>
              <a:rPr lang="en-GB" b="1" dirty="0">
                <a:solidFill>
                  <a:prstClr val="black"/>
                </a:solidFill>
              </a:rPr>
              <a:t>500ml</a:t>
            </a:r>
          </a:p>
        </p:txBody>
      </p:sp>
      <p:sp>
        <p:nvSpPr>
          <p:cNvPr id="31" name="Rectangle 30"/>
          <p:cNvSpPr/>
          <p:nvPr/>
        </p:nvSpPr>
        <p:spPr>
          <a:xfrm>
            <a:off x="5678980" y="4734398"/>
            <a:ext cx="575799" cy="369332"/>
          </a:xfrm>
          <a:prstGeom prst="rect">
            <a:avLst/>
          </a:prstGeom>
        </p:spPr>
        <p:txBody>
          <a:bodyPr wrap="none">
            <a:spAutoFit/>
          </a:bodyPr>
          <a:lstStyle/>
          <a:p>
            <a:r>
              <a:rPr lang="en-GB" b="1" dirty="0">
                <a:solidFill>
                  <a:prstClr val="black"/>
                </a:solidFill>
              </a:rPr>
              <a:t>5ml</a:t>
            </a:r>
          </a:p>
        </p:txBody>
      </p:sp>
      <p:grpSp>
        <p:nvGrpSpPr>
          <p:cNvPr id="28" name="Group 27"/>
          <p:cNvGrpSpPr/>
          <p:nvPr/>
        </p:nvGrpSpPr>
        <p:grpSpPr>
          <a:xfrm>
            <a:off x="7164023" y="2523920"/>
            <a:ext cx="875077" cy="2768086"/>
            <a:chOff x="7103063" y="2816974"/>
            <a:chExt cx="743891" cy="2353112"/>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03063" y="2816974"/>
              <a:ext cx="743891" cy="2353112"/>
            </a:xfrm>
            <a:prstGeom prst="rect">
              <a:avLst/>
            </a:prstGeom>
          </p:spPr>
        </p:pic>
        <p:cxnSp>
          <p:nvCxnSpPr>
            <p:cNvPr id="14" name="Straight Connector 13"/>
            <p:cNvCxnSpPr/>
            <p:nvPr/>
          </p:nvCxnSpPr>
          <p:spPr>
            <a:xfrm>
              <a:off x="7650570" y="2972505"/>
              <a:ext cx="0" cy="19126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7555947" y="4882068"/>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555947" y="2972505"/>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7555947" y="4500157"/>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7555947" y="4118244"/>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7555947" y="3736331"/>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7555947" y="3354418"/>
              <a:ext cx="87087" cy="3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Group 21"/>
            <p:cNvGrpSpPr/>
            <p:nvPr/>
          </p:nvGrpSpPr>
          <p:grpSpPr>
            <a:xfrm>
              <a:off x="7246157" y="2937280"/>
              <a:ext cx="486030" cy="369332"/>
              <a:chOff x="7514637" y="4577565"/>
              <a:chExt cx="486030" cy="369332"/>
            </a:xfrm>
          </p:grpSpPr>
          <p:sp>
            <p:nvSpPr>
              <p:cNvPr id="32" name="Rectangle 31"/>
              <p:cNvSpPr/>
              <p:nvPr/>
            </p:nvSpPr>
            <p:spPr>
              <a:xfrm>
                <a:off x="7514637" y="4577565"/>
                <a:ext cx="486030" cy="369332"/>
              </a:xfrm>
              <a:prstGeom prst="rect">
                <a:avLst/>
              </a:prstGeom>
            </p:spPr>
            <p:txBody>
              <a:bodyPr wrap="none">
                <a:spAutoFit/>
              </a:bodyPr>
              <a:lstStyle/>
              <a:p>
                <a:r>
                  <a:rPr lang="en-GB" sz="1400" b="1" dirty="0">
                    <a:solidFill>
                      <a:prstClr val="black"/>
                    </a:solidFill>
                  </a:rPr>
                  <a:t>2</a:t>
                </a:r>
                <a:r>
                  <a:rPr lang="en-GB" b="1" dirty="0">
                    <a:solidFill>
                      <a:prstClr val="black"/>
                    </a:solidFill>
                  </a:rPr>
                  <a:t>  l</a:t>
                </a:r>
              </a:p>
            </p:txBody>
          </p:sp>
          <p:grpSp>
            <p:nvGrpSpPr>
              <p:cNvPr id="33" name="Group 32"/>
              <p:cNvGrpSpPr/>
              <p:nvPr/>
            </p:nvGrpSpPr>
            <p:grpSpPr>
              <a:xfrm>
                <a:off x="7603507" y="4593115"/>
                <a:ext cx="251992" cy="350507"/>
                <a:chOff x="1211603" y="3774700"/>
                <a:chExt cx="251992" cy="350507"/>
              </a:xfrm>
            </p:grpSpPr>
            <p:sp>
              <p:nvSpPr>
                <p:cNvPr id="34" name="Rectangle 33"/>
                <p:cNvSpPr/>
                <p:nvPr/>
              </p:nvSpPr>
              <p:spPr>
                <a:xfrm>
                  <a:off x="1217975" y="3774700"/>
                  <a:ext cx="237566" cy="246221"/>
                </a:xfrm>
                <a:prstGeom prst="rect">
                  <a:avLst/>
                </a:prstGeom>
              </p:spPr>
              <p:txBody>
                <a:bodyPr wrap="none">
                  <a:spAutoFit/>
                </a:bodyPr>
                <a:lstStyle/>
                <a:p>
                  <a:pPr algn="ctr"/>
                  <a:r>
                    <a:rPr lang="en-GB" sz="1000" b="1" dirty="0">
                      <a:solidFill>
                        <a:prstClr val="black"/>
                      </a:solidFill>
                    </a:rPr>
                    <a:t>1</a:t>
                  </a:r>
                </a:p>
              </p:txBody>
            </p:sp>
            <p:sp>
              <p:nvSpPr>
                <p:cNvPr id="35" name="Rectangle 34"/>
                <p:cNvSpPr/>
                <p:nvPr/>
              </p:nvSpPr>
              <p:spPr>
                <a:xfrm>
                  <a:off x="1211603" y="3878986"/>
                  <a:ext cx="251992" cy="246221"/>
                </a:xfrm>
                <a:prstGeom prst="rect">
                  <a:avLst/>
                </a:prstGeom>
              </p:spPr>
              <p:txBody>
                <a:bodyPr wrap="none">
                  <a:spAutoFit/>
                </a:bodyPr>
                <a:lstStyle/>
                <a:p>
                  <a:pPr algn="ctr"/>
                  <a:r>
                    <a:rPr lang="en-GB" sz="1000" b="1" dirty="0">
                      <a:solidFill>
                        <a:prstClr val="black"/>
                      </a:solidFill>
                    </a:rPr>
                    <a:t>2</a:t>
                  </a:r>
                </a:p>
              </p:txBody>
            </p:sp>
            <p:cxnSp>
              <p:nvCxnSpPr>
                <p:cNvPr id="36" name="Straight Connector 35"/>
                <p:cNvCxnSpPr/>
                <p:nvPr/>
              </p:nvCxnSpPr>
              <p:spPr>
                <a:xfrm flipV="1">
                  <a:off x="1289927" y="3935230"/>
                  <a:ext cx="99756" cy="56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8" name="Rectangle 37"/>
            <p:cNvSpPr/>
            <p:nvPr/>
          </p:nvSpPr>
          <p:spPr>
            <a:xfrm>
              <a:off x="7306147" y="4667119"/>
              <a:ext cx="332142" cy="369332"/>
            </a:xfrm>
            <a:prstGeom prst="rect">
              <a:avLst/>
            </a:prstGeom>
          </p:spPr>
          <p:txBody>
            <a:bodyPr wrap="none">
              <a:spAutoFit/>
            </a:bodyPr>
            <a:lstStyle/>
            <a:p>
              <a:r>
                <a:rPr lang="en-GB" b="1" dirty="0">
                  <a:solidFill>
                    <a:prstClr val="black"/>
                  </a:solidFill>
                </a:rPr>
                <a:t>0</a:t>
              </a:r>
            </a:p>
          </p:txBody>
        </p:sp>
      </p:grpSp>
      <p:pic>
        <p:nvPicPr>
          <p:cNvPr id="37" name="Picture 36"/>
          <p:cNvPicPr>
            <a:picLocks noChangeAspect="1"/>
          </p:cNvPicPr>
          <p:nvPr/>
        </p:nvPicPr>
        <p:blipFill>
          <a:blip r:embed="rId3"/>
          <a:stretch>
            <a:fillRect/>
          </a:stretch>
        </p:blipFill>
        <p:spPr>
          <a:xfrm>
            <a:off x="1165482" y="2899223"/>
            <a:ext cx="883997" cy="1536325"/>
          </a:xfrm>
          <a:prstGeom prst="rect">
            <a:avLst/>
          </a:prstGeom>
        </p:spPr>
      </p:pic>
      <p:pic>
        <p:nvPicPr>
          <p:cNvPr id="44" name="Picture 43"/>
          <p:cNvPicPr>
            <a:picLocks noChangeAspect="1"/>
          </p:cNvPicPr>
          <p:nvPr/>
        </p:nvPicPr>
        <p:blipFill>
          <a:blip r:embed="rId4"/>
          <a:stretch>
            <a:fillRect/>
          </a:stretch>
        </p:blipFill>
        <p:spPr>
          <a:xfrm>
            <a:off x="2302349" y="3300715"/>
            <a:ext cx="1670449" cy="853514"/>
          </a:xfrm>
          <a:prstGeom prst="rect">
            <a:avLst/>
          </a:prstGeom>
        </p:spPr>
      </p:pic>
      <p:pic>
        <p:nvPicPr>
          <p:cNvPr id="46" name="Picture 45"/>
          <p:cNvPicPr>
            <a:picLocks noChangeAspect="1"/>
          </p:cNvPicPr>
          <p:nvPr/>
        </p:nvPicPr>
        <p:blipFill>
          <a:blip r:embed="rId5"/>
          <a:stretch>
            <a:fillRect/>
          </a:stretch>
        </p:blipFill>
        <p:spPr>
          <a:xfrm>
            <a:off x="4203160" y="2276756"/>
            <a:ext cx="737680" cy="2304488"/>
          </a:xfrm>
          <a:prstGeom prst="rect">
            <a:avLst/>
          </a:prstGeom>
        </p:spPr>
      </p:pic>
      <p:pic>
        <p:nvPicPr>
          <p:cNvPr id="47" name="Picture 46"/>
          <p:cNvPicPr>
            <a:picLocks noChangeAspect="1"/>
          </p:cNvPicPr>
          <p:nvPr/>
        </p:nvPicPr>
        <p:blipFill>
          <a:blip r:embed="rId6"/>
          <a:stretch>
            <a:fillRect/>
          </a:stretch>
        </p:blipFill>
        <p:spPr>
          <a:xfrm>
            <a:off x="5157479" y="3578870"/>
            <a:ext cx="1816765" cy="506012"/>
          </a:xfrm>
          <a:prstGeom prst="rect">
            <a:avLst/>
          </a:prstGeom>
        </p:spPr>
      </p:pic>
      <p:sp>
        <p:nvSpPr>
          <p:cNvPr id="51" name="Rectangle 50"/>
          <p:cNvSpPr/>
          <p:nvPr/>
        </p:nvSpPr>
        <p:spPr>
          <a:xfrm>
            <a:off x="755650" y="1377947"/>
            <a:ext cx="7632700" cy="338554"/>
          </a:xfrm>
          <a:prstGeom prst="rect">
            <a:avLst/>
          </a:prstGeom>
          <a:solidFill>
            <a:srgbClr val="00529C"/>
          </a:solidFill>
          <a:ln>
            <a:solidFill>
              <a:srgbClr val="00529C"/>
            </a:solidFill>
          </a:ln>
        </p:spPr>
        <p:txBody>
          <a:bodyPr wrap="square">
            <a:spAutoFit/>
          </a:bodyPr>
          <a:lstStyle/>
          <a:p>
            <a:pPr algn="ctr"/>
            <a:r>
              <a:rPr lang="en-GB" sz="1600" b="1" dirty="0">
                <a:solidFill>
                  <a:prstClr val="white"/>
                </a:solidFill>
              </a:rPr>
              <a:t>Ordering by Capacity</a:t>
            </a:r>
          </a:p>
        </p:txBody>
      </p:sp>
      <p:sp>
        <p:nvSpPr>
          <p:cNvPr id="45" name="TextBox 44"/>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18836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fade">
                                      <p:cBhvr>
                                        <p:cTn id="20" dur="500"/>
                                        <p:tgtEl>
                                          <p:spTgt spid="40"/>
                                        </p:tgtEl>
                                      </p:cBhvr>
                                    </p:animEffect>
                                  </p:childTnLst>
                                </p:cTn>
                              </p:par>
                              <p:par>
                                <p:cTn id="21" presetID="10" presetClass="entr" presetSubtype="0" fill="hold"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10" presetClass="entr" presetSubtype="0" fill="hold" nodeType="with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fade">
                                      <p:cBhvr>
                                        <p:cTn id="30" dur="500"/>
                                        <p:tgtEl>
                                          <p:spTgt spid="4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fade">
                                      <p:cBhvr>
                                        <p:cTn id="40" dur="500"/>
                                        <p:tgtEl>
                                          <p:spTgt spid="42"/>
                                        </p:tgtEl>
                                      </p:cBhvr>
                                    </p:animEffect>
                                  </p:childTnLst>
                                </p:cTn>
                              </p:par>
                              <p:par>
                                <p:cTn id="41" presetID="10" presetClass="entr" presetSubtype="0"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fade">
                                      <p:cBhvr>
                                        <p:cTn id="5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19" grpId="0"/>
      <p:bldP spid="29" grpId="0"/>
      <p:bldP spid="30" grpId="0"/>
      <p:bldP spid="3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pSp>
        <p:nvGrpSpPr>
          <p:cNvPr id="7" name="Group 6"/>
          <p:cNvGrpSpPr/>
          <p:nvPr/>
        </p:nvGrpSpPr>
        <p:grpSpPr>
          <a:xfrm>
            <a:off x="878265" y="5014472"/>
            <a:ext cx="7397054" cy="957861"/>
            <a:chOff x="878265" y="4820980"/>
            <a:chExt cx="7397054" cy="1151353"/>
          </a:xfrm>
        </p:grpSpPr>
        <p:sp>
          <p:nvSpPr>
            <p:cNvPr id="59" name="Rectangle 58">
              <a:extLst>
                <a:ext uri="{FF2B5EF4-FFF2-40B4-BE49-F238E27FC236}">
                  <a16:creationId xmlns="" xmlns:a16="http://schemas.microsoft.com/office/drawing/2014/main" id="{FA04B34F-55C5-40A6-8A7E-881778633952}"/>
                </a:ext>
              </a:extLst>
            </p:cNvPr>
            <p:cNvSpPr/>
            <p:nvPr/>
          </p:nvSpPr>
          <p:spPr>
            <a:xfrm>
              <a:off x="5361514" y="4820980"/>
              <a:ext cx="1424083" cy="1151353"/>
            </a:xfrm>
            <a:prstGeom prst="rect">
              <a:avLst/>
            </a:prstGeom>
            <a:solidFill>
              <a:srgbClr val="F299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60" name="Rectangle 59">
              <a:extLst>
                <a:ext uri="{FF2B5EF4-FFF2-40B4-BE49-F238E27FC236}">
                  <a16:creationId xmlns="" xmlns:a16="http://schemas.microsoft.com/office/drawing/2014/main" id="{FA04B34F-55C5-40A6-8A7E-881778633952}"/>
                </a:ext>
              </a:extLst>
            </p:cNvPr>
            <p:cNvSpPr/>
            <p:nvPr/>
          </p:nvSpPr>
          <p:spPr>
            <a:xfrm>
              <a:off x="878265" y="4820980"/>
              <a:ext cx="1424083" cy="1151353"/>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61" name="Rectangle 60">
              <a:extLst>
                <a:ext uri="{FF2B5EF4-FFF2-40B4-BE49-F238E27FC236}">
                  <a16:creationId xmlns="" xmlns:a16="http://schemas.microsoft.com/office/drawing/2014/main" id="{FA04B34F-55C5-40A6-8A7E-881778633952}"/>
                </a:ext>
              </a:extLst>
            </p:cNvPr>
            <p:cNvSpPr/>
            <p:nvPr/>
          </p:nvSpPr>
          <p:spPr>
            <a:xfrm>
              <a:off x="3864752" y="4820980"/>
              <a:ext cx="1424083" cy="1151353"/>
            </a:xfrm>
            <a:prstGeom prst="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62" name="Rectangle 61">
              <a:extLst>
                <a:ext uri="{FF2B5EF4-FFF2-40B4-BE49-F238E27FC236}">
                  <a16:creationId xmlns="" xmlns:a16="http://schemas.microsoft.com/office/drawing/2014/main" id="{FA04B34F-55C5-40A6-8A7E-881778633952}"/>
                </a:ext>
              </a:extLst>
            </p:cNvPr>
            <p:cNvSpPr/>
            <p:nvPr/>
          </p:nvSpPr>
          <p:spPr>
            <a:xfrm>
              <a:off x="6851236" y="4820980"/>
              <a:ext cx="1424083" cy="1151353"/>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63" name="Rectangle 62">
              <a:extLst>
                <a:ext uri="{FF2B5EF4-FFF2-40B4-BE49-F238E27FC236}">
                  <a16:creationId xmlns="" xmlns:a16="http://schemas.microsoft.com/office/drawing/2014/main" id="{FA04B34F-55C5-40A6-8A7E-881778633952}"/>
                </a:ext>
              </a:extLst>
            </p:cNvPr>
            <p:cNvSpPr/>
            <p:nvPr/>
          </p:nvSpPr>
          <p:spPr>
            <a:xfrm>
              <a:off x="2371509" y="4820980"/>
              <a:ext cx="1424083" cy="1151353"/>
            </a:xfrm>
            <a:prstGeom prst="rect">
              <a:avLst/>
            </a:prstGeom>
            <a:solidFill>
              <a:srgbClr val="AFD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grpSp>
      <p:grpSp>
        <p:nvGrpSpPr>
          <p:cNvPr id="4" name="Group 3"/>
          <p:cNvGrpSpPr/>
          <p:nvPr/>
        </p:nvGrpSpPr>
        <p:grpSpPr>
          <a:xfrm>
            <a:off x="878266" y="2427385"/>
            <a:ext cx="7397054" cy="903288"/>
            <a:chOff x="878266" y="2179320"/>
            <a:chExt cx="7397054" cy="3223260"/>
          </a:xfrm>
        </p:grpSpPr>
        <p:sp>
          <p:nvSpPr>
            <p:cNvPr id="39" name="Rectangle 38">
              <a:extLst>
                <a:ext uri="{FF2B5EF4-FFF2-40B4-BE49-F238E27FC236}">
                  <a16:creationId xmlns="" xmlns:a16="http://schemas.microsoft.com/office/drawing/2014/main" id="{FA04B34F-55C5-40A6-8A7E-881778633952}"/>
                </a:ext>
              </a:extLst>
            </p:cNvPr>
            <p:cNvSpPr/>
            <p:nvPr/>
          </p:nvSpPr>
          <p:spPr>
            <a:xfrm>
              <a:off x="878266" y="2179320"/>
              <a:ext cx="1424083" cy="3223260"/>
            </a:xfrm>
            <a:prstGeom prst="rect">
              <a:avLst/>
            </a:prstGeom>
            <a:solidFill>
              <a:srgbClr val="F299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0" name="Rectangle 39">
              <a:extLst>
                <a:ext uri="{FF2B5EF4-FFF2-40B4-BE49-F238E27FC236}">
                  <a16:creationId xmlns="" xmlns:a16="http://schemas.microsoft.com/office/drawing/2014/main" id="{FA04B34F-55C5-40A6-8A7E-881778633952}"/>
                </a:ext>
              </a:extLst>
            </p:cNvPr>
            <p:cNvSpPr/>
            <p:nvPr/>
          </p:nvSpPr>
          <p:spPr>
            <a:xfrm>
              <a:off x="2371509" y="2179320"/>
              <a:ext cx="1424083" cy="322326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1" name="Rectangle 40">
              <a:extLst>
                <a:ext uri="{FF2B5EF4-FFF2-40B4-BE49-F238E27FC236}">
                  <a16:creationId xmlns="" xmlns:a16="http://schemas.microsoft.com/office/drawing/2014/main" id="{FA04B34F-55C5-40A6-8A7E-881778633952}"/>
                </a:ext>
              </a:extLst>
            </p:cNvPr>
            <p:cNvSpPr/>
            <p:nvPr/>
          </p:nvSpPr>
          <p:spPr>
            <a:xfrm>
              <a:off x="3864752" y="2179320"/>
              <a:ext cx="1424083" cy="3223260"/>
            </a:xfrm>
            <a:prstGeom prst="rect">
              <a:avLst/>
            </a:prstGeom>
            <a:solidFill>
              <a:srgbClr val="FFE8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2" name="Rectangle 41">
              <a:extLst>
                <a:ext uri="{FF2B5EF4-FFF2-40B4-BE49-F238E27FC236}">
                  <a16:creationId xmlns="" xmlns:a16="http://schemas.microsoft.com/office/drawing/2014/main" id="{FA04B34F-55C5-40A6-8A7E-881778633952}"/>
                </a:ext>
              </a:extLst>
            </p:cNvPr>
            <p:cNvSpPr/>
            <p:nvPr/>
          </p:nvSpPr>
          <p:spPr>
            <a:xfrm>
              <a:off x="5357995" y="2179320"/>
              <a:ext cx="1424083" cy="3223260"/>
            </a:xfrm>
            <a:prstGeom prst="rect">
              <a:avLst/>
            </a:prstGeom>
            <a:solidFill>
              <a:srgbClr val="EE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43" name="Rectangle 42">
              <a:extLst>
                <a:ext uri="{FF2B5EF4-FFF2-40B4-BE49-F238E27FC236}">
                  <a16:creationId xmlns="" xmlns:a16="http://schemas.microsoft.com/office/drawing/2014/main" id="{FA04B34F-55C5-40A6-8A7E-881778633952}"/>
                </a:ext>
              </a:extLst>
            </p:cNvPr>
            <p:cNvSpPr/>
            <p:nvPr/>
          </p:nvSpPr>
          <p:spPr>
            <a:xfrm>
              <a:off x="6851237" y="2179320"/>
              <a:ext cx="1424083" cy="3223260"/>
            </a:xfrm>
            <a:prstGeom prst="rect">
              <a:avLst/>
            </a:prstGeom>
            <a:solidFill>
              <a:srgbClr val="AFD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grpSp>
      <p:sp>
        <p:nvSpPr>
          <p:cNvPr id="2" name="TextBox 1"/>
          <p:cNvSpPr txBox="1"/>
          <p:nvPr/>
        </p:nvSpPr>
        <p:spPr>
          <a:xfrm>
            <a:off x="913948" y="1783753"/>
            <a:ext cx="7373282" cy="276999"/>
          </a:xfrm>
          <a:prstGeom prst="rect">
            <a:avLst/>
          </a:prstGeom>
          <a:noFill/>
        </p:spPr>
        <p:txBody>
          <a:bodyPr wrap="square" lIns="0" tIns="0" rIns="0" bIns="0" rtlCol="0">
            <a:spAutoFit/>
          </a:bodyPr>
          <a:lstStyle/>
          <a:p>
            <a:pPr>
              <a:spcAft>
                <a:spcPts val="600"/>
              </a:spcAft>
            </a:pPr>
            <a:r>
              <a:rPr lang="en-GB" dirty="0">
                <a:solidFill>
                  <a:prstClr val="black"/>
                </a:solidFill>
              </a:rPr>
              <a:t>Sort these containers in order of capacity from greatest to smallest.</a:t>
            </a:r>
          </a:p>
        </p:txBody>
      </p:sp>
      <p:sp>
        <p:nvSpPr>
          <p:cNvPr id="21" name="Rectangle 20"/>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0" name="Rectangle 29"/>
          <p:cNvSpPr/>
          <p:nvPr/>
        </p:nvSpPr>
        <p:spPr>
          <a:xfrm>
            <a:off x="3864751" y="3405868"/>
            <a:ext cx="1433181" cy="369332"/>
          </a:xfrm>
          <a:prstGeom prst="rect">
            <a:avLst/>
          </a:prstGeom>
        </p:spPr>
        <p:txBody>
          <a:bodyPr wrap="square">
            <a:spAutoFit/>
          </a:bodyPr>
          <a:lstStyle/>
          <a:p>
            <a:pPr algn="ctr"/>
            <a:r>
              <a:rPr lang="en-GB" dirty="0">
                <a:solidFill>
                  <a:prstClr val="black"/>
                </a:solidFill>
              </a:rPr>
              <a:t>1500ml</a:t>
            </a:r>
          </a:p>
        </p:txBody>
      </p:sp>
      <p:pic>
        <p:nvPicPr>
          <p:cNvPr id="37" name="Picture 36"/>
          <p:cNvPicPr>
            <a:picLocks noChangeAspect="1"/>
          </p:cNvPicPr>
          <p:nvPr/>
        </p:nvPicPr>
        <p:blipFill>
          <a:blip r:embed="rId2"/>
          <a:stretch>
            <a:fillRect/>
          </a:stretch>
        </p:blipFill>
        <p:spPr>
          <a:xfrm>
            <a:off x="5887136" y="5077809"/>
            <a:ext cx="443231" cy="770304"/>
          </a:xfrm>
          <a:prstGeom prst="rect">
            <a:avLst/>
          </a:prstGeom>
        </p:spPr>
      </p:pic>
      <p:pic>
        <p:nvPicPr>
          <p:cNvPr id="44" name="Picture 43"/>
          <p:cNvPicPr>
            <a:picLocks noChangeAspect="1"/>
          </p:cNvPicPr>
          <p:nvPr/>
        </p:nvPicPr>
        <p:blipFill>
          <a:blip r:embed="rId3"/>
          <a:stretch>
            <a:fillRect/>
          </a:stretch>
        </p:blipFill>
        <p:spPr>
          <a:xfrm>
            <a:off x="2399885" y="2553558"/>
            <a:ext cx="1389700" cy="710066"/>
          </a:xfrm>
          <a:prstGeom prst="rect">
            <a:avLst/>
          </a:prstGeom>
        </p:spPr>
      </p:pic>
      <p:pic>
        <p:nvPicPr>
          <p:cNvPr id="46" name="Picture 45"/>
          <p:cNvPicPr>
            <a:picLocks noChangeAspect="1"/>
          </p:cNvPicPr>
          <p:nvPr/>
        </p:nvPicPr>
        <p:blipFill>
          <a:blip r:embed="rId4"/>
          <a:stretch>
            <a:fillRect/>
          </a:stretch>
        </p:blipFill>
        <p:spPr>
          <a:xfrm>
            <a:off x="4498633" y="2517792"/>
            <a:ext cx="245168" cy="765897"/>
          </a:xfrm>
          <a:prstGeom prst="rect">
            <a:avLst/>
          </a:prstGeom>
        </p:spPr>
      </p:pic>
      <p:grpSp>
        <p:nvGrpSpPr>
          <p:cNvPr id="8" name="Group 7"/>
          <p:cNvGrpSpPr/>
          <p:nvPr/>
        </p:nvGrpSpPr>
        <p:grpSpPr>
          <a:xfrm>
            <a:off x="5444813" y="2771970"/>
            <a:ext cx="1257483" cy="350239"/>
            <a:chOff x="5139452" y="2554167"/>
            <a:chExt cx="1816765" cy="506012"/>
          </a:xfrm>
        </p:grpSpPr>
        <p:sp>
          <p:nvSpPr>
            <p:cNvPr id="31" name="Rectangle 30"/>
            <p:cNvSpPr/>
            <p:nvPr/>
          </p:nvSpPr>
          <p:spPr>
            <a:xfrm>
              <a:off x="5787463" y="2764225"/>
              <a:ext cx="445956" cy="276999"/>
            </a:xfrm>
            <a:prstGeom prst="rect">
              <a:avLst/>
            </a:prstGeom>
          </p:spPr>
          <p:txBody>
            <a:bodyPr wrap="none">
              <a:spAutoFit/>
            </a:bodyPr>
            <a:lstStyle/>
            <a:p>
              <a:r>
                <a:rPr lang="en-GB" sz="1200" b="1" dirty="0">
                  <a:solidFill>
                    <a:prstClr val="black"/>
                  </a:solidFill>
                </a:rPr>
                <a:t>5ml</a:t>
              </a:r>
            </a:p>
          </p:txBody>
        </p:sp>
        <p:pic>
          <p:nvPicPr>
            <p:cNvPr id="47" name="Picture 46"/>
            <p:cNvPicPr>
              <a:picLocks noChangeAspect="1"/>
            </p:cNvPicPr>
            <p:nvPr/>
          </p:nvPicPr>
          <p:blipFill>
            <a:blip r:embed="rId5"/>
            <a:stretch>
              <a:fillRect/>
            </a:stretch>
          </p:blipFill>
          <p:spPr>
            <a:xfrm>
              <a:off x="5139452" y="2554167"/>
              <a:ext cx="1816765" cy="506012"/>
            </a:xfrm>
            <a:prstGeom prst="rect">
              <a:avLst/>
            </a:prstGeom>
          </p:spPr>
        </p:pic>
      </p:grpSp>
      <p:pic>
        <p:nvPicPr>
          <p:cNvPr id="3" name="Picture 2"/>
          <p:cNvPicPr>
            <a:picLocks noChangeAspect="1"/>
          </p:cNvPicPr>
          <p:nvPr/>
        </p:nvPicPr>
        <p:blipFill>
          <a:blip r:embed="rId6"/>
          <a:stretch>
            <a:fillRect/>
          </a:stretch>
        </p:blipFill>
        <p:spPr>
          <a:xfrm>
            <a:off x="7444390" y="2446014"/>
            <a:ext cx="280597" cy="884659"/>
          </a:xfrm>
          <a:prstGeom prst="rect">
            <a:avLst/>
          </a:prstGeom>
        </p:spPr>
      </p:pic>
      <p:sp>
        <p:nvSpPr>
          <p:cNvPr id="19" name="Rectangle 18"/>
          <p:cNvSpPr/>
          <p:nvPr/>
        </p:nvSpPr>
        <p:spPr>
          <a:xfrm>
            <a:off x="5776252" y="5459421"/>
            <a:ext cx="620683" cy="276999"/>
          </a:xfrm>
          <a:prstGeom prst="rect">
            <a:avLst/>
          </a:prstGeom>
        </p:spPr>
        <p:txBody>
          <a:bodyPr wrap="none">
            <a:spAutoFit/>
          </a:bodyPr>
          <a:lstStyle/>
          <a:p>
            <a:r>
              <a:rPr lang="en-GB" sz="1200" b="1" dirty="0">
                <a:solidFill>
                  <a:prstClr val="black"/>
                </a:solidFill>
              </a:rPr>
              <a:t>330ml</a:t>
            </a:r>
          </a:p>
        </p:txBody>
      </p:sp>
      <p:sp>
        <p:nvSpPr>
          <p:cNvPr id="29" name="Rectangle 28"/>
          <p:cNvSpPr/>
          <p:nvPr/>
        </p:nvSpPr>
        <p:spPr>
          <a:xfrm>
            <a:off x="2914233" y="2781646"/>
            <a:ext cx="309700" cy="276999"/>
          </a:xfrm>
          <a:prstGeom prst="rect">
            <a:avLst/>
          </a:prstGeom>
        </p:spPr>
        <p:txBody>
          <a:bodyPr wrap="none">
            <a:spAutoFit/>
          </a:bodyPr>
          <a:lstStyle/>
          <a:p>
            <a:r>
              <a:rPr lang="en-GB" sz="1200" b="1" dirty="0">
                <a:solidFill>
                  <a:prstClr val="black"/>
                </a:solidFill>
              </a:rPr>
              <a:t>7l</a:t>
            </a:r>
          </a:p>
        </p:txBody>
      </p:sp>
      <p:sp>
        <p:nvSpPr>
          <p:cNvPr id="45" name="Rectangle 44"/>
          <p:cNvSpPr/>
          <p:nvPr/>
        </p:nvSpPr>
        <p:spPr>
          <a:xfrm>
            <a:off x="1173728" y="3405868"/>
            <a:ext cx="840295" cy="369332"/>
          </a:xfrm>
          <a:prstGeom prst="rect">
            <a:avLst/>
          </a:prstGeom>
        </p:spPr>
        <p:txBody>
          <a:bodyPr wrap="none">
            <a:spAutoFit/>
          </a:bodyPr>
          <a:lstStyle/>
          <a:p>
            <a:r>
              <a:rPr lang="en-GB" dirty="0">
                <a:solidFill>
                  <a:prstClr val="black"/>
                </a:solidFill>
              </a:rPr>
              <a:t>330ml</a:t>
            </a:r>
          </a:p>
        </p:txBody>
      </p:sp>
      <p:sp>
        <p:nvSpPr>
          <p:cNvPr id="48" name="Rectangle 47"/>
          <p:cNvSpPr/>
          <p:nvPr/>
        </p:nvSpPr>
        <p:spPr>
          <a:xfrm>
            <a:off x="2541752" y="3405868"/>
            <a:ext cx="1010213" cy="369332"/>
          </a:xfrm>
          <a:prstGeom prst="rect">
            <a:avLst/>
          </a:prstGeom>
        </p:spPr>
        <p:txBody>
          <a:bodyPr wrap="none">
            <a:spAutoFit/>
          </a:bodyPr>
          <a:lstStyle/>
          <a:p>
            <a:r>
              <a:rPr lang="en-GB" dirty="0">
                <a:solidFill>
                  <a:prstClr val="black"/>
                </a:solidFill>
              </a:rPr>
              <a:t>7000ml</a:t>
            </a:r>
          </a:p>
        </p:txBody>
      </p:sp>
      <p:sp>
        <p:nvSpPr>
          <p:cNvPr id="49" name="Rectangle 48"/>
          <p:cNvSpPr/>
          <p:nvPr/>
        </p:nvSpPr>
        <p:spPr>
          <a:xfrm>
            <a:off x="3864751" y="2692210"/>
            <a:ext cx="1433181" cy="461665"/>
          </a:xfrm>
          <a:prstGeom prst="rect">
            <a:avLst/>
          </a:prstGeom>
        </p:spPr>
        <p:txBody>
          <a:bodyPr wrap="square">
            <a:spAutoFit/>
          </a:bodyPr>
          <a:lstStyle/>
          <a:p>
            <a:pPr algn="ctr"/>
            <a:r>
              <a:rPr lang="en-GB" sz="1200" b="1" dirty="0">
                <a:solidFill>
                  <a:prstClr val="black"/>
                </a:solidFill>
              </a:rPr>
              <a:t>1 litre</a:t>
            </a:r>
          </a:p>
          <a:p>
            <a:pPr algn="ctr"/>
            <a:r>
              <a:rPr lang="en-GB" sz="1200" b="1" dirty="0">
                <a:solidFill>
                  <a:prstClr val="black"/>
                </a:solidFill>
              </a:rPr>
              <a:t>500ml</a:t>
            </a:r>
          </a:p>
        </p:txBody>
      </p:sp>
      <p:sp>
        <p:nvSpPr>
          <p:cNvPr id="50" name="Rectangle 49"/>
          <p:cNvSpPr/>
          <p:nvPr/>
        </p:nvSpPr>
        <p:spPr>
          <a:xfrm>
            <a:off x="5348864" y="3405868"/>
            <a:ext cx="1433181" cy="369332"/>
          </a:xfrm>
          <a:prstGeom prst="rect">
            <a:avLst/>
          </a:prstGeom>
        </p:spPr>
        <p:txBody>
          <a:bodyPr wrap="square">
            <a:spAutoFit/>
          </a:bodyPr>
          <a:lstStyle/>
          <a:p>
            <a:pPr algn="ctr"/>
            <a:r>
              <a:rPr lang="en-GB" dirty="0">
                <a:solidFill>
                  <a:prstClr val="black"/>
                </a:solidFill>
              </a:rPr>
              <a:t>5ml</a:t>
            </a:r>
          </a:p>
        </p:txBody>
      </p:sp>
      <p:sp>
        <p:nvSpPr>
          <p:cNvPr id="51" name="Rectangle 50"/>
          <p:cNvSpPr/>
          <p:nvPr/>
        </p:nvSpPr>
        <p:spPr>
          <a:xfrm>
            <a:off x="6793987" y="3405868"/>
            <a:ext cx="1433181" cy="369332"/>
          </a:xfrm>
          <a:prstGeom prst="rect">
            <a:avLst/>
          </a:prstGeom>
        </p:spPr>
        <p:txBody>
          <a:bodyPr wrap="square">
            <a:spAutoFit/>
          </a:bodyPr>
          <a:lstStyle/>
          <a:p>
            <a:pPr algn="ctr"/>
            <a:r>
              <a:rPr lang="en-GB" dirty="0">
                <a:solidFill>
                  <a:prstClr val="black"/>
                </a:solidFill>
              </a:rPr>
              <a:t>2500ml</a:t>
            </a:r>
          </a:p>
        </p:txBody>
      </p:sp>
      <p:sp>
        <p:nvSpPr>
          <p:cNvPr id="6" name="Rectangle 5"/>
          <p:cNvSpPr/>
          <p:nvPr/>
        </p:nvSpPr>
        <p:spPr>
          <a:xfrm>
            <a:off x="825548" y="2095334"/>
            <a:ext cx="2882520" cy="307777"/>
          </a:xfrm>
          <a:prstGeom prst="rect">
            <a:avLst/>
          </a:prstGeom>
        </p:spPr>
        <p:txBody>
          <a:bodyPr wrap="none">
            <a:spAutoFit/>
          </a:bodyPr>
          <a:lstStyle/>
          <a:p>
            <a:r>
              <a:rPr lang="en-GB" sz="1400" dirty="0">
                <a:solidFill>
                  <a:prstClr val="black"/>
                </a:solidFill>
              </a:rPr>
              <a:t>First, convert each capacity to ml.</a:t>
            </a:r>
          </a:p>
        </p:txBody>
      </p:sp>
      <p:sp>
        <p:nvSpPr>
          <p:cNvPr id="52" name="Rectangle 51"/>
          <p:cNvSpPr/>
          <p:nvPr/>
        </p:nvSpPr>
        <p:spPr>
          <a:xfrm>
            <a:off x="825548" y="3772501"/>
            <a:ext cx="2593980" cy="307777"/>
          </a:xfrm>
          <a:prstGeom prst="rect">
            <a:avLst/>
          </a:prstGeom>
        </p:spPr>
        <p:txBody>
          <a:bodyPr wrap="none">
            <a:spAutoFit/>
          </a:bodyPr>
          <a:lstStyle/>
          <a:p>
            <a:r>
              <a:rPr lang="en-GB" sz="1400" dirty="0">
                <a:solidFill>
                  <a:prstClr val="black"/>
                </a:solidFill>
              </a:rPr>
              <a:t>Next, order the measurements.</a:t>
            </a:r>
          </a:p>
        </p:txBody>
      </p:sp>
      <p:sp>
        <p:nvSpPr>
          <p:cNvPr id="53" name="Rectangle 52"/>
          <p:cNvSpPr/>
          <p:nvPr/>
        </p:nvSpPr>
        <p:spPr>
          <a:xfrm>
            <a:off x="1150102" y="4238496"/>
            <a:ext cx="1010213" cy="369332"/>
          </a:xfrm>
          <a:prstGeom prst="rect">
            <a:avLst/>
          </a:prstGeom>
        </p:spPr>
        <p:txBody>
          <a:bodyPr wrap="none">
            <a:spAutoFit/>
          </a:bodyPr>
          <a:lstStyle/>
          <a:p>
            <a:r>
              <a:rPr lang="en-GB" dirty="0">
                <a:solidFill>
                  <a:prstClr val="black"/>
                </a:solidFill>
              </a:rPr>
              <a:t>7000ml</a:t>
            </a:r>
          </a:p>
        </p:txBody>
      </p:sp>
      <p:sp>
        <p:nvSpPr>
          <p:cNvPr id="54" name="Rectangle 53"/>
          <p:cNvSpPr/>
          <p:nvPr/>
        </p:nvSpPr>
        <p:spPr>
          <a:xfrm>
            <a:off x="2362411" y="4238496"/>
            <a:ext cx="1433181" cy="369332"/>
          </a:xfrm>
          <a:prstGeom prst="rect">
            <a:avLst/>
          </a:prstGeom>
        </p:spPr>
        <p:txBody>
          <a:bodyPr wrap="square">
            <a:spAutoFit/>
          </a:bodyPr>
          <a:lstStyle/>
          <a:p>
            <a:pPr algn="ctr"/>
            <a:r>
              <a:rPr lang="en-GB" dirty="0">
                <a:solidFill>
                  <a:prstClr val="black"/>
                </a:solidFill>
              </a:rPr>
              <a:t>2500ml</a:t>
            </a:r>
          </a:p>
        </p:txBody>
      </p:sp>
      <p:sp>
        <p:nvSpPr>
          <p:cNvPr id="55" name="Rectangle 54"/>
          <p:cNvSpPr/>
          <p:nvPr/>
        </p:nvSpPr>
        <p:spPr>
          <a:xfrm>
            <a:off x="3929960" y="4238496"/>
            <a:ext cx="1433181" cy="369332"/>
          </a:xfrm>
          <a:prstGeom prst="rect">
            <a:avLst/>
          </a:prstGeom>
        </p:spPr>
        <p:txBody>
          <a:bodyPr wrap="square">
            <a:spAutoFit/>
          </a:bodyPr>
          <a:lstStyle/>
          <a:p>
            <a:pPr algn="ctr"/>
            <a:r>
              <a:rPr lang="en-GB" dirty="0">
                <a:solidFill>
                  <a:prstClr val="black"/>
                </a:solidFill>
              </a:rPr>
              <a:t>1500ml</a:t>
            </a:r>
          </a:p>
        </p:txBody>
      </p:sp>
      <p:sp>
        <p:nvSpPr>
          <p:cNvPr id="56" name="Rectangle 55"/>
          <p:cNvSpPr/>
          <p:nvPr/>
        </p:nvSpPr>
        <p:spPr>
          <a:xfrm>
            <a:off x="5627686" y="4238496"/>
            <a:ext cx="840295" cy="369332"/>
          </a:xfrm>
          <a:prstGeom prst="rect">
            <a:avLst/>
          </a:prstGeom>
        </p:spPr>
        <p:txBody>
          <a:bodyPr wrap="none">
            <a:spAutoFit/>
          </a:bodyPr>
          <a:lstStyle/>
          <a:p>
            <a:r>
              <a:rPr lang="en-GB" dirty="0">
                <a:solidFill>
                  <a:prstClr val="black"/>
                </a:solidFill>
              </a:rPr>
              <a:t>330ml</a:t>
            </a:r>
          </a:p>
        </p:txBody>
      </p:sp>
      <p:sp>
        <p:nvSpPr>
          <p:cNvPr id="57" name="Rectangle 56"/>
          <p:cNvSpPr/>
          <p:nvPr/>
        </p:nvSpPr>
        <p:spPr>
          <a:xfrm>
            <a:off x="6793986" y="4238496"/>
            <a:ext cx="1433181" cy="369332"/>
          </a:xfrm>
          <a:prstGeom prst="rect">
            <a:avLst/>
          </a:prstGeom>
        </p:spPr>
        <p:txBody>
          <a:bodyPr wrap="square">
            <a:spAutoFit/>
          </a:bodyPr>
          <a:lstStyle/>
          <a:p>
            <a:pPr algn="ctr"/>
            <a:r>
              <a:rPr lang="en-GB" dirty="0">
                <a:solidFill>
                  <a:prstClr val="black"/>
                </a:solidFill>
              </a:rPr>
              <a:t>5ml</a:t>
            </a:r>
          </a:p>
        </p:txBody>
      </p:sp>
      <p:sp>
        <p:nvSpPr>
          <p:cNvPr id="64" name="Rectangle 63"/>
          <p:cNvSpPr/>
          <p:nvPr/>
        </p:nvSpPr>
        <p:spPr>
          <a:xfrm>
            <a:off x="825548" y="4715065"/>
            <a:ext cx="5161991" cy="307777"/>
          </a:xfrm>
          <a:prstGeom prst="rect">
            <a:avLst/>
          </a:prstGeom>
        </p:spPr>
        <p:txBody>
          <a:bodyPr wrap="none">
            <a:spAutoFit/>
          </a:bodyPr>
          <a:lstStyle/>
          <a:p>
            <a:r>
              <a:rPr lang="en-GB" sz="1400" dirty="0">
                <a:solidFill>
                  <a:prstClr val="black"/>
                </a:solidFill>
              </a:rPr>
              <a:t>Finally, match the objects to the newly ordered measurements.</a:t>
            </a:r>
          </a:p>
        </p:txBody>
      </p:sp>
      <p:pic>
        <p:nvPicPr>
          <p:cNvPr id="65" name="Picture 64"/>
          <p:cNvPicPr>
            <a:picLocks noChangeAspect="1"/>
          </p:cNvPicPr>
          <p:nvPr/>
        </p:nvPicPr>
        <p:blipFill>
          <a:blip r:embed="rId3"/>
          <a:stretch>
            <a:fillRect/>
          </a:stretch>
        </p:blipFill>
        <p:spPr>
          <a:xfrm>
            <a:off x="941916" y="5119330"/>
            <a:ext cx="1342240" cy="685816"/>
          </a:xfrm>
          <a:prstGeom prst="rect">
            <a:avLst/>
          </a:prstGeom>
        </p:spPr>
      </p:pic>
      <p:sp>
        <p:nvSpPr>
          <p:cNvPr id="66" name="Rectangle 65"/>
          <p:cNvSpPr/>
          <p:nvPr/>
        </p:nvSpPr>
        <p:spPr>
          <a:xfrm>
            <a:off x="1480270" y="5373646"/>
            <a:ext cx="309700" cy="276999"/>
          </a:xfrm>
          <a:prstGeom prst="rect">
            <a:avLst/>
          </a:prstGeom>
        </p:spPr>
        <p:txBody>
          <a:bodyPr wrap="none">
            <a:spAutoFit/>
          </a:bodyPr>
          <a:lstStyle/>
          <a:p>
            <a:r>
              <a:rPr lang="en-GB" sz="1200" b="1" dirty="0">
                <a:solidFill>
                  <a:prstClr val="black"/>
                </a:solidFill>
              </a:rPr>
              <a:t>7l</a:t>
            </a:r>
          </a:p>
        </p:txBody>
      </p:sp>
      <p:pic>
        <p:nvPicPr>
          <p:cNvPr id="67" name="Picture 66"/>
          <p:cNvPicPr>
            <a:picLocks noChangeAspect="1"/>
          </p:cNvPicPr>
          <p:nvPr/>
        </p:nvPicPr>
        <p:blipFill>
          <a:blip r:embed="rId2"/>
          <a:stretch>
            <a:fillRect/>
          </a:stretch>
        </p:blipFill>
        <p:spPr>
          <a:xfrm>
            <a:off x="1419932" y="2538499"/>
            <a:ext cx="409059" cy="710916"/>
          </a:xfrm>
          <a:prstGeom prst="rect">
            <a:avLst/>
          </a:prstGeom>
        </p:spPr>
      </p:pic>
      <p:sp>
        <p:nvSpPr>
          <p:cNvPr id="68" name="Rectangle 67"/>
          <p:cNvSpPr/>
          <p:nvPr/>
        </p:nvSpPr>
        <p:spPr>
          <a:xfrm>
            <a:off x="1302695" y="2834870"/>
            <a:ext cx="620683" cy="276999"/>
          </a:xfrm>
          <a:prstGeom prst="rect">
            <a:avLst/>
          </a:prstGeom>
        </p:spPr>
        <p:txBody>
          <a:bodyPr wrap="none">
            <a:spAutoFit/>
          </a:bodyPr>
          <a:lstStyle/>
          <a:p>
            <a:r>
              <a:rPr lang="en-GB" sz="1200" b="1" dirty="0">
                <a:solidFill>
                  <a:prstClr val="black"/>
                </a:solidFill>
              </a:rPr>
              <a:t>330ml</a:t>
            </a:r>
          </a:p>
        </p:txBody>
      </p:sp>
      <p:pic>
        <p:nvPicPr>
          <p:cNvPr id="69" name="Picture 68"/>
          <p:cNvPicPr>
            <a:picLocks noChangeAspect="1"/>
          </p:cNvPicPr>
          <p:nvPr/>
        </p:nvPicPr>
        <p:blipFill>
          <a:blip r:embed="rId4"/>
          <a:stretch>
            <a:fillRect/>
          </a:stretch>
        </p:blipFill>
        <p:spPr>
          <a:xfrm>
            <a:off x="4453955" y="5077385"/>
            <a:ext cx="266503" cy="832549"/>
          </a:xfrm>
          <a:prstGeom prst="rect">
            <a:avLst/>
          </a:prstGeom>
        </p:spPr>
      </p:pic>
      <p:sp>
        <p:nvSpPr>
          <p:cNvPr id="70" name="Rectangle 69"/>
          <p:cNvSpPr/>
          <p:nvPr/>
        </p:nvSpPr>
        <p:spPr>
          <a:xfrm>
            <a:off x="3880451" y="5352877"/>
            <a:ext cx="1433181" cy="461665"/>
          </a:xfrm>
          <a:prstGeom prst="rect">
            <a:avLst/>
          </a:prstGeom>
        </p:spPr>
        <p:txBody>
          <a:bodyPr wrap="square">
            <a:spAutoFit/>
          </a:bodyPr>
          <a:lstStyle/>
          <a:p>
            <a:pPr algn="ctr"/>
            <a:r>
              <a:rPr lang="en-GB" sz="1200" b="1" dirty="0">
                <a:solidFill>
                  <a:prstClr val="black"/>
                </a:solidFill>
              </a:rPr>
              <a:t>1 litre</a:t>
            </a:r>
          </a:p>
          <a:p>
            <a:pPr algn="ctr"/>
            <a:r>
              <a:rPr lang="en-GB" sz="1200" b="1" dirty="0">
                <a:solidFill>
                  <a:prstClr val="black"/>
                </a:solidFill>
              </a:rPr>
              <a:t>500ml</a:t>
            </a:r>
          </a:p>
        </p:txBody>
      </p:sp>
      <p:pic>
        <p:nvPicPr>
          <p:cNvPr id="71" name="Picture 70"/>
          <p:cNvPicPr>
            <a:picLocks noChangeAspect="1"/>
          </p:cNvPicPr>
          <p:nvPr/>
        </p:nvPicPr>
        <p:blipFill>
          <a:blip r:embed="rId6"/>
          <a:stretch>
            <a:fillRect/>
          </a:stretch>
        </p:blipFill>
        <p:spPr>
          <a:xfrm>
            <a:off x="2928062" y="5077385"/>
            <a:ext cx="264305" cy="833294"/>
          </a:xfrm>
          <a:prstGeom prst="rect">
            <a:avLst/>
          </a:prstGeom>
        </p:spPr>
      </p:pic>
      <p:pic>
        <p:nvPicPr>
          <p:cNvPr id="76" name="Picture 75"/>
          <p:cNvPicPr>
            <a:picLocks noChangeAspect="1"/>
          </p:cNvPicPr>
          <p:nvPr/>
        </p:nvPicPr>
        <p:blipFill>
          <a:blip r:embed="rId5"/>
          <a:stretch>
            <a:fillRect/>
          </a:stretch>
        </p:blipFill>
        <p:spPr>
          <a:xfrm>
            <a:off x="6922557" y="5373646"/>
            <a:ext cx="1216591" cy="297768"/>
          </a:xfrm>
          <a:prstGeom prst="rect">
            <a:avLst/>
          </a:prstGeom>
        </p:spPr>
      </p:pic>
      <p:sp>
        <p:nvSpPr>
          <p:cNvPr id="77" name="Rectangle 76"/>
          <p:cNvSpPr/>
          <p:nvPr/>
        </p:nvSpPr>
        <p:spPr>
          <a:xfrm>
            <a:off x="755650" y="1378445"/>
            <a:ext cx="7632700" cy="338554"/>
          </a:xfrm>
          <a:prstGeom prst="rect">
            <a:avLst/>
          </a:prstGeom>
          <a:solidFill>
            <a:srgbClr val="00529C"/>
          </a:solidFill>
          <a:ln>
            <a:solidFill>
              <a:srgbClr val="00529C"/>
            </a:solidFill>
          </a:ln>
        </p:spPr>
        <p:txBody>
          <a:bodyPr wrap="square">
            <a:spAutoFit/>
          </a:bodyPr>
          <a:lstStyle/>
          <a:p>
            <a:pPr algn="ctr"/>
            <a:r>
              <a:rPr lang="en-GB" sz="1600" b="1" dirty="0">
                <a:solidFill>
                  <a:prstClr val="white"/>
                </a:solidFill>
              </a:rPr>
              <a:t>Ordering by Capacity</a:t>
            </a:r>
          </a:p>
        </p:txBody>
      </p:sp>
      <p:sp>
        <p:nvSpPr>
          <p:cNvPr id="75" name="Rectangle 74"/>
          <p:cNvSpPr/>
          <p:nvPr/>
        </p:nvSpPr>
        <p:spPr>
          <a:xfrm>
            <a:off x="7272606" y="5530813"/>
            <a:ext cx="298633" cy="163003"/>
          </a:xfrm>
          <a:prstGeom prst="rect">
            <a:avLst/>
          </a:prstGeom>
        </p:spPr>
        <p:txBody>
          <a:bodyPr wrap="none">
            <a:spAutoFit/>
          </a:bodyPr>
          <a:lstStyle/>
          <a:p>
            <a:r>
              <a:rPr lang="en-GB" sz="1200" b="1" dirty="0">
                <a:solidFill>
                  <a:prstClr val="black"/>
                </a:solidFill>
              </a:rPr>
              <a:t>5ml</a:t>
            </a:r>
          </a:p>
        </p:txBody>
      </p:sp>
      <p:sp>
        <p:nvSpPr>
          <p:cNvPr id="58" name="TextBox 57"/>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354350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par>
                                <p:cTn id="14" presetID="10" presetClass="entr" presetSubtype="0" fill="hold"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fade">
                                      <p:cBhvr>
                                        <p:cTn id="31" dur="500"/>
                                        <p:tgtEl>
                                          <p:spTgt spid="4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500"/>
                                        <p:tgtEl>
                                          <p:spTgt spid="4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fade">
                                      <p:cBhvr>
                                        <p:cTn id="40" dur="500"/>
                                        <p:tgtEl>
                                          <p:spTgt spid="51"/>
                                        </p:tgtEl>
                                      </p:cBhvr>
                                    </p:animEffect>
                                  </p:childTnLst>
                                </p:cTn>
                              </p:par>
                              <p:par>
                                <p:cTn id="41" presetID="10" presetClass="entr" presetSubtype="0"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fade">
                                      <p:cBhvr>
                                        <p:cTn id="51" dur="500"/>
                                        <p:tgtEl>
                                          <p:spTgt spid="5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fade">
                                      <p:cBhvr>
                                        <p:cTn id="54" dur="500"/>
                                        <p:tgtEl>
                                          <p:spTgt spid="5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4"/>
                                        </p:tgtEl>
                                        <p:attrNameLst>
                                          <p:attrName>style.visibility</p:attrName>
                                        </p:attrNameLst>
                                      </p:cBhvr>
                                      <p:to>
                                        <p:strVal val="visible"/>
                                      </p:to>
                                    </p:set>
                                    <p:animEffect transition="in" filter="fade">
                                      <p:cBhvr>
                                        <p:cTn id="57" dur="500"/>
                                        <p:tgtEl>
                                          <p:spTgt spid="5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transition="in" filter="fade">
                                      <p:cBhvr>
                                        <p:cTn id="60" dur="500"/>
                                        <p:tgtEl>
                                          <p:spTgt spid="55"/>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7"/>
                                        </p:tgtEl>
                                        <p:attrNameLst>
                                          <p:attrName>style.visibility</p:attrName>
                                        </p:attrNameLst>
                                      </p:cBhvr>
                                      <p:to>
                                        <p:strVal val="visible"/>
                                      </p:to>
                                    </p:set>
                                    <p:animEffect transition="in" filter="fade">
                                      <p:cBhvr>
                                        <p:cTn id="66" dur="500"/>
                                        <p:tgtEl>
                                          <p:spTgt spid="57"/>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fade">
                                      <p:cBhvr>
                                        <p:cTn id="71" dur="500"/>
                                        <p:tgtEl>
                                          <p:spTgt spid="7"/>
                                        </p:tgtEl>
                                      </p:cBhvr>
                                    </p:animEffect>
                                  </p:childTnLst>
                                </p:cTn>
                              </p:par>
                              <p:par>
                                <p:cTn id="72" presetID="10" presetClass="entr" presetSubtype="0"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fade">
                                      <p:cBhvr>
                                        <p:cTn id="74" dur="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500"/>
                                        <p:tgtEl>
                                          <p:spTgt spid="19"/>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500"/>
                                        <p:tgtEl>
                                          <p:spTgt spid="64"/>
                                        </p:tgtEl>
                                      </p:cBhvr>
                                    </p:animEffect>
                                  </p:childTnLst>
                                </p:cTn>
                              </p:par>
                              <p:par>
                                <p:cTn id="81" presetID="10" presetClass="entr" presetSubtype="0" fill="hold" nodeType="with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fade">
                                      <p:cBhvr>
                                        <p:cTn id="83" dur="500"/>
                                        <p:tgtEl>
                                          <p:spTgt spid="65"/>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66"/>
                                        </p:tgtEl>
                                        <p:attrNameLst>
                                          <p:attrName>style.visibility</p:attrName>
                                        </p:attrNameLst>
                                      </p:cBhvr>
                                      <p:to>
                                        <p:strVal val="visible"/>
                                      </p:to>
                                    </p:set>
                                    <p:animEffect transition="in" filter="fade">
                                      <p:cBhvr>
                                        <p:cTn id="86" dur="500"/>
                                        <p:tgtEl>
                                          <p:spTgt spid="66"/>
                                        </p:tgtEl>
                                      </p:cBhvr>
                                    </p:animEffect>
                                  </p:childTnLst>
                                </p:cTn>
                              </p:par>
                              <p:par>
                                <p:cTn id="87" presetID="10" presetClass="entr" presetSubtype="0" fill="hold" nodeType="with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500"/>
                                        <p:tgtEl>
                                          <p:spTgt spid="69"/>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70"/>
                                        </p:tgtEl>
                                        <p:attrNameLst>
                                          <p:attrName>style.visibility</p:attrName>
                                        </p:attrNameLst>
                                      </p:cBhvr>
                                      <p:to>
                                        <p:strVal val="visible"/>
                                      </p:to>
                                    </p:set>
                                    <p:animEffect transition="in" filter="fade">
                                      <p:cBhvr>
                                        <p:cTn id="92" dur="500"/>
                                        <p:tgtEl>
                                          <p:spTgt spid="70"/>
                                        </p:tgtEl>
                                      </p:cBhvr>
                                    </p:animEffect>
                                  </p:childTnLst>
                                </p:cTn>
                              </p:par>
                              <p:par>
                                <p:cTn id="93" presetID="10" presetClass="entr" presetSubtype="0" fill="hold" nodeType="with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fade">
                                      <p:cBhvr>
                                        <p:cTn id="95" dur="500"/>
                                        <p:tgtEl>
                                          <p:spTgt spid="71"/>
                                        </p:tgtEl>
                                      </p:cBhvr>
                                    </p:animEffect>
                                  </p:childTnLst>
                                </p:cTn>
                              </p:par>
                              <p:par>
                                <p:cTn id="96" presetID="10" presetClass="entr" presetSubtype="0" fill="hold" nodeType="withEffect">
                                  <p:stCondLst>
                                    <p:cond delay="0"/>
                                  </p:stCondLst>
                                  <p:childTnLst>
                                    <p:set>
                                      <p:cBhvr>
                                        <p:cTn id="97" dur="1" fill="hold">
                                          <p:stCondLst>
                                            <p:cond delay="0"/>
                                          </p:stCondLst>
                                        </p:cTn>
                                        <p:tgtEl>
                                          <p:spTgt spid="76"/>
                                        </p:tgtEl>
                                        <p:attrNameLst>
                                          <p:attrName>style.visibility</p:attrName>
                                        </p:attrNameLst>
                                      </p:cBhvr>
                                      <p:to>
                                        <p:strVal val="visible"/>
                                      </p:to>
                                    </p:set>
                                    <p:animEffect transition="in" filter="fade">
                                      <p:cBhvr>
                                        <p:cTn id="98" dur="500"/>
                                        <p:tgtEl>
                                          <p:spTgt spid="76"/>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75"/>
                                        </p:tgtEl>
                                        <p:attrNameLst>
                                          <p:attrName>style.visibility</p:attrName>
                                        </p:attrNameLst>
                                      </p:cBhvr>
                                      <p:to>
                                        <p:strVal val="visible"/>
                                      </p:to>
                                    </p:set>
                                    <p:animEffect transition="in" filter="fade">
                                      <p:cBhvr>
                                        <p:cTn id="101"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 grpId="0"/>
      <p:bldP spid="29" grpId="0"/>
      <p:bldP spid="45" grpId="0"/>
      <p:bldP spid="48" grpId="0"/>
      <p:bldP spid="49" grpId="0"/>
      <p:bldP spid="50" grpId="0"/>
      <p:bldP spid="51" grpId="0"/>
      <p:bldP spid="52" grpId="0"/>
      <p:bldP spid="53" grpId="0"/>
      <p:bldP spid="54" grpId="0"/>
      <p:bldP spid="55" grpId="0"/>
      <p:bldP spid="56" grpId="0"/>
      <p:bldP spid="57" grpId="0"/>
      <p:bldP spid="64" grpId="0"/>
      <p:bldP spid="66" grpId="0"/>
      <p:bldP spid="68" grpId="0"/>
      <p:bldP spid="70" grpId="0"/>
      <p:bldP spid="7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78" name="Rectangle 77">
            <a:extLst>
              <a:ext uri="{FF2B5EF4-FFF2-40B4-BE49-F238E27FC236}">
                <a16:creationId xmlns="" xmlns:a16="http://schemas.microsoft.com/office/drawing/2014/main" id="{FA04B34F-55C5-40A6-8A7E-881778633952}"/>
              </a:ext>
            </a:extLst>
          </p:cNvPr>
          <p:cNvSpPr/>
          <p:nvPr/>
        </p:nvSpPr>
        <p:spPr>
          <a:xfrm>
            <a:off x="2141456" y="2351840"/>
            <a:ext cx="4922074" cy="3520454"/>
          </a:xfrm>
          <a:prstGeom prst="rect">
            <a:avLst/>
          </a:prstGeom>
          <a:solidFill>
            <a:srgbClr val="AFD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sp>
        <p:nvSpPr>
          <p:cNvPr id="21" name="Rectangle 20"/>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Rectangle 9"/>
          <p:cNvSpPr/>
          <p:nvPr/>
        </p:nvSpPr>
        <p:spPr>
          <a:xfrm>
            <a:off x="902843" y="1811388"/>
            <a:ext cx="4653838" cy="369332"/>
          </a:xfrm>
          <a:prstGeom prst="rect">
            <a:avLst/>
          </a:prstGeom>
        </p:spPr>
        <p:txBody>
          <a:bodyPr wrap="none">
            <a:spAutoFit/>
          </a:bodyPr>
          <a:lstStyle/>
          <a:p>
            <a:r>
              <a:rPr lang="en-GB" dirty="0">
                <a:solidFill>
                  <a:prstClr val="black"/>
                </a:solidFill>
              </a:rPr>
              <a:t>Use &lt;, &gt; or = to complete these statements. </a:t>
            </a:r>
          </a:p>
        </p:txBody>
      </p:sp>
      <p:sp>
        <p:nvSpPr>
          <p:cNvPr id="11" name="Rectangle 10"/>
          <p:cNvSpPr/>
          <p:nvPr/>
        </p:nvSpPr>
        <p:spPr>
          <a:xfrm>
            <a:off x="755650" y="1410894"/>
            <a:ext cx="7632700" cy="338554"/>
          </a:xfrm>
          <a:prstGeom prst="rect">
            <a:avLst/>
          </a:prstGeom>
          <a:solidFill>
            <a:srgbClr val="00529C"/>
          </a:solidFill>
          <a:ln>
            <a:solidFill>
              <a:srgbClr val="00529C"/>
            </a:solidFill>
          </a:ln>
        </p:spPr>
        <p:txBody>
          <a:bodyPr wrap="square">
            <a:spAutoFit/>
          </a:bodyPr>
          <a:lstStyle/>
          <a:p>
            <a:pPr algn="ctr"/>
            <a:r>
              <a:rPr lang="en-GB" sz="1600" b="1" dirty="0">
                <a:solidFill>
                  <a:prstClr val="white"/>
                </a:solidFill>
              </a:rPr>
              <a:t>Comparing Capacity</a:t>
            </a:r>
          </a:p>
        </p:txBody>
      </p:sp>
      <p:graphicFrame>
        <p:nvGraphicFramePr>
          <p:cNvPr id="12" name="Table 11"/>
          <p:cNvGraphicFramePr>
            <a:graphicFrameLocks noGrp="1"/>
          </p:cNvGraphicFramePr>
          <p:nvPr>
            <p:extLst>
              <p:ext uri="{D42A27DB-BD31-4B8C-83A1-F6EECF244321}">
                <p14:modId xmlns:p14="http://schemas.microsoft.com/office/powerpoint/2010/main" val="636871940"/>
              </p:ext>
            </p:extLst>
          </p:nvPr>
        </p:nvGraphicFramePr>
        <p:xfrm>
          <a:off x="2091124" y="2656260"/>
          <a:ext cx="4911417" cy="3132145"/>
        </p:xfrm>
        <a:graphic>
          <a:graphicData uri="http://schemas.openxmlformats.org/drawingml/2006/table">
            <a:tbl>
              <a:tblPr firstRow="1" bandRow="1">
                <a:tableStyleId>{5940675A-B579-460E-94D1-54222C63F5DA}</a:tableStyleId>
              </a:tblPr>
              <a:tblGrid>
                <a:gridCol w="1905033">
                  <a:extLst>
                    <a:ext uri="{9D8B030D-6E8A-4147-A177-3AD203B41FA5}">
                      <a16:colId xmlns="" xmlns:a16="http://schemas.microsoft.com/office/drawing/2014/main" val="4036540043"/>
                    </a:ext>
                  </a:extLst>
                </a:gridCol>
                <a:gridCol w="1140716">
                  <a:extLst>
                    <a:ext uri="{9D8B030D-6E8A-4147-A177-3AD203B41FA5}">
                      <a16:colId xmlns="" xmlns:a16="http://schemas.microsoft.com/office/drawing/2014/main" val="32626589"/>
                    </a:ext>
                  </a:extLst>
                </a:gridCol>
                <a:gridCol w="1865668">
                  <a:extLst>
                    <a:ext uri="{9D8B030D-6E8A-4147-A177-3AD203B41FA5}">
                      <a16:colId xmlns="" xmlns:a16="http://schemas.microsoft.com/office/drawing/2014/main" val="658562130"/>
                    </a:ext>
                  </a:extLst>
                </a:gridCol>
              </a:tblGrid>
              <a:tr h="626429">
                <a:tc>
                  <a:txBody>
                    <a:bodyPr/>
                    <a:lstStyle/>
                    <a:p>
                      <a:pPr algn="ctr"/>
                      <a:r>
                        <a:rPr lang="en-GB" sz="2800" dirty="0"/>
                        <a:t>320ml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t>320l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3487735696"/>
                  </a:ext>
                </a:extLst>
              </a:tr>
              <a:tr h="626429">
                <a:tc>
                  <a:txBody>
                    <a:bodyPr/>
                    <a:lstStyle/>
                    <a:p>
                      <a:pPr algn="ctr"/>
                      <a:r>
                        <a:rPr lang="en-GB" sz="2800" dirty="0"/>
                        <a:t>1000ml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t>1l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644187629"/>
                  </a:ext>
                </a:extLst>
              </a:tr>
              <a:tr h="6264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a:t>3</a:t>
                      </a:r>
                      <a:r>
                        <a:rPr lang="en-GB" sz="2800" baseline="0" dirty="0"/>
                        <a:t>¼l</a:t>
                      </a: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800" dirty="0"/>
                        <a:t>3200ml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2604634181"/>
                  </a:ext>
                </a:extLst>
              </a:tr>
              <a:tr h="626429">
                <a:tc>
                  <a:txBody>
                    <a:bodyPr/>
                    <a:lstStyle/>
                    <a:p>
                      <a:pPr algn="ctr"/>
                      <a:r>
                        <a:rPr lang="en-GB" sz="2800" dirty="0"/>
                        <a:t>2l</a:t>
                      </a:r>
                      <a:r>
                        <a:rPr lang="en-GB" sz="2800" baseline="0" dirty="0"/>
                        <a:t> 30ml</a:t>
                      </a: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t>2300ml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3511623749"/>
                  </a:ext>
                </a:extLst>
              </a:tr>
              <a:tr h="626429">
                <a:tc>
                  <a:txBody>
                    <a:bodyPr/>
                    <a:lstStyle/>
                    <a:p>
                      <a:pPr algn="ctr"/>
                      <a:r>
                        <a:rPr lang="en-GB" sz="2800" dirty="0"/>
                        <a:t>2500ml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dirty="0"/>
                        <a:t>2½l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2111781649"/>
                  </a:ext>
                </a:extLst>
              </a:tr>
            </a:tbl>
          </a:graphicData>
        </a:graphic>
      </p:graphicFrame>
      <p:sp>
        <p:nvSpPr>
          <p:cNvPr id="13" name="Rectangle 12"/>
          <p:cNvSpPr/>
          <p:nvPr/>
        </p:nvSpPr>
        <p:spPr>
          <a:xfrm>
            <a:off x="4290967" y="2634126"/>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8" name="Rectangle 57"/>
          <p:cNvSpPr/>
          <p:nvPr/>
        </p:nvSpPr>
        <p:spPr>
          <a:xfrm>
            <a:off x="4290967" y="3271212"/>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2" name="Rectangle 71"/>
          <p:cNvSpPr/>
          <p:nvPr/>
        </p:nvSpPr>
        <p:spPr>
          <a:xfrm>
            <a:off x="4290967" y="3908298"/>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3" name="Rectangle 72"/>
          <p:cNvSpPr/>
          <p:nvPr/>
        </p:nvSpPr>
        <p:spPr>
          <a:xfrm>
            <a:off x="4290967" y="4545384"/>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7" name="Rectangle 76"/>
          <p:cNvSpPr/>
          <p:nvPr/>
        </p:nvSpPr>
        <p:spPr>
          <a:xfrm>
            <a:off x="4290967" y="5182471"/>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6" name="TextBox 15"/>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222408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7"/>
                                        </p:tgtEl>
                                        <p:attrNameLst>
                                          <p:attrName>style.visibility</p:attrName>
                                        </p:attrNameLst>
                                      </p:cBhvr>
                                      <p:to>
                                        <p:strVal val="visible"/>
                                      </p:to>
                                    </p:set>
                                    <p:animEffect transition="in" filter="fade">
                                      <p:cBhvr>
                                        <p:cTn id="2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13" grpId="0" animBg="1"/>
      <p:bldP spid="58" grpId="0" animBg="1"/>
      <p:bldP spid="72" grpId="0" animBg="1"/>
      <p:bldP spid="73" grpId="0" animBg="1"/>
      <p:bldP spid="7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 xmlns:a16="http://schemas.microsoft.com/office/drawing/2014/main" id="{FA04B34F-55C5-40A6-8A7E-881778633952}"/>
              </a:ext>
            </a:extLst>
          </p:cNvPr>
          <p:cNvSpPr/>
          <p:nvPr/>
        </p:nvSpPr>
        <p:spPr>
          <a:xfrm>
            <a:off x="1009454" y="2504362"/>
            <a:ext cx="3445100" cy="3359543"/>
          </a:xfrm>
          <a:prstGeom prst="rect">
            <a:avLst/>
          </a:prstGeom>
          <a:solidFill>
            <a:srgbClr val="AFD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kern="0" dirty="0">
              <a:solidFill>
                <a:sysClr val="windowText" lastClr="000000"/>
              </a:solidFill>
              <a:latin typeface="Twinkl" pitchFamily="50"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977930719"/>
              </p:ext>
            </p:extLst>
          </p:nvPr>
        </p:nvGraphicFramePr>
        <p:xfrm>
          <a:off x="696286" y="2679148"/>
          <a:ext cx="7502824" cy="3184756"/>
        </p:xfrm>
        <a:graphic>
          <a:graphicData uri="http://schemas.openxmlformats.org/drawingml/2006/table">
            <a:tbl>
              <a:tblPr firstRow="1" bandRow="1">
                <a:tableStyleId>{5940675A-B579-460E-94D1-54222C63F5DA}</a:tableStyleId>
              </a:tblPr>
              <a:tblGrid>
                <a:gridCol w="1846254">
                  <a:extLst>
                    <a:ext uri="{9D8B030D-6E8A-4147-A177-3AD203B41FA5}">
                      <a16:colId xmlns="" xmlns:a16="http://schemas.microsoft.com/office/drawing/2014/main" val="507619699"/>
                    </a:ext>
                  </a:extLst>
                </a:gridCol>
                <a:gridCol w="464126">
                  <a:extLst>
                    <a:ext uri="{9D8B030D-6E8A-4147-A177-3AD203B41FA5}">
                      <a16:colId xmlns="" xmlns:a16="http://schemas.microsoft.com/office/drawing/2014/main" val="451133144"/>
                    </a:ext>
                  </a:extLst>
                </a:gridCol>
                <a:gridCol w="1376444">
                  <a:extLst>
                    <a:ext uri="{9D8B030D-6E8A-4147-A177-3AD203B41FA5}">
                      <a16:colId xmlns="" xmlns:a16="http://schemas.microsoft.com/office/drawing/2014/main" val="4081728997"/>
                    </a:ext>
                  </a:extLst>
                </a:gridCol>
                <a:gridCol w="3816000">
                  <a:extLst>
                    <a:ext uri="{9D8B030D-6E8A-4147-A177-3AD203B41FA5}">
                      <a16:colId xmlns="" xmlns:a16="http://schemas.microsoft.com/office/drawing/2014/main" val="1758945423"/>
                    </a:ext>
                  </a:extLst>
                </a:gridCol>
              </a:tblGrid>
              <a:tr h="594152">
                <a:tc>
                  <a:txBody>
                    <a:bodyPr/>
                    <a:lstStyle/>
                    <a:p>
                      <a:pPr algn="ctr"/>
                      <a:r>
                        <a:rPr lang="en-GB" dirty="0"/>
                        <a:t>320ml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dirty="0"/>
                        <a:t>320l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852095295"/>
                  </a:ext>
                </a:extLst>
              </a:tr>
              <a:tr h="598841">
                <a:tc>
                  <a:txBody>
                    <a:bodyPr/>
                    <a:lstStyle/>
                    <a:p>
                      <a:pPr algn="ctr"/>
                      <a:r>
                        <a:rPr lang="en-GB" dirty="0"/>
                        <a:t>1000ml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dirty="0"/>
                        <a:t>1l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965542775"/>
                  </a:ext>
                </a:extLst>
              </a:tr>
              <a:tr h="79408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3</a:t>
                      </a:r>
                      <a:r>
                        <a:rPr lang="en-GB" baseline="0" dirty="0"/>
                        <a:t>¼l</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t>3200ml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3575934516"/>
                  </a:ext>
                </a:extLst>
              </a:tr>
              <a:tr h="598841">
                <a:tc>
                  <a:txBody>
                    <a:bodyPr/>
                    <a:lstStyle/>
                    <a:p>
                      <a:pPr algn="ctr"/>
                      <a:r>
                        <a:rPr lang="en-GB" dirty="0"/>
                        <a:t>2l</a:t>
                      </a:r>
                      <a:r>
                        <a:rPr lang="en-GB" baseline="0" dirty="0"/>
                        <a:t> 30ml</a:t>
                      </a: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dirty="0"/>
                        <a:t>2300ml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1574129793"/>
                  </a:ext>
                </a:extLst>
              </a:tr>
              <a:tr h="598841">
                <a:tc>
                  <a:txBody>
                    <a:bodyPr/>
                    <a:lstStyle/>
                    <a:p>
                      <a:pPr algn="ctr"/>
                      <a:r>
                        <a:rPr lang="en-GB" dirty="0"/>
                        <a:t>2500ml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dirty="0"/>
                        <a:t>2½l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 xmlns:a16="http://schemas.microsoft.com/office/drawing/2014/main" val="3641436886"/>
                  </a:ext>
                </a:extLst>
              </a:tr>
            </a:tbl>
          </a:graphicData>
        </a:graphic>
      </p:graphicFrame>
      <p:sp>
        <p:nvSpPr>
          <p:cNvPr id="21" name="Rectangle 20"/>
          <p:cNvSpPr/>
          <p:nvPr/>
        </p:nvSpPr>
        <p:spPr>
          <a:xfrm>
            <a:off x="755650" y="1384533"/>
            <a:ext cx="7632700" cy="4708292"/>
          </a:xfrm>
          <a:prstGeom prst="rect">
            <a:avLst/>
          </a:prstGeom>
          <a:noFill/>
          <a:ln w="38100">
            <a:solidFill>
              <a:srgbClr val="0052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Rectangle 9"/>
          <p:cNvSpPr/>
          <p:nvPr/>
        </p:nvSpPr>
        <p:spPr>
          <a:xfrm>
            <a:off x="902843" y="1808637"/>
            <a:ext cx="4653838" cy="369332"/>
          </a:xfrm>
          <a:prstGeom prst="rect">
            <a:avLst/>
          </a:prstGeom>
        </p:spPr>
        <p:txBody>
          <a:bodyPr wrap="none">
            <a:spAutoFit/>
          </a:bodyPr>
          <a:lstStyle/>
          <a:p>
            <a:r>
              <a:rPr lang="en-GB" dirty="0">
                <a:solidFill>
                  <a:prstClr val="black"/>
                </a:solidFill>
              </a:rPr>
              <a:t>Use &lt;, &gt; or = to complete these statements. </a:t>
            </a:r>
          </a:p>
        </p:txBody>
      </p:sp>
      <p:sp>
        <p:nvSpPr>
          <p:cNvPr id="11" name="Rectangle 10"/>
          <p:cNvSpPr/>
          <p:nvPr/>
        </p:nvSpPr>
        <p:spPr>
          <a:xfrm>
            <a:off x="755650" y="1410894"/>
            <a:ext cx="7632700" cy="338554"/>
          </a:xfrm>
          <a:prstGeom prst="rect">
            <a:avLst/>
          </a:prstGeom>
          <a:solidFill>
            <a:srgbClr val="00529C"/>
          </a:solidFill>
          <a:ln>
            <a:solidFill>
              <a:srgbClr val="00529C"/>
            </a:solidFill>
          </a:ln>
        </p:spPr>
        <p:txBody>
          <a:bodyPr wrap="square">
            <a:spAutoFit/>
          </a:bodyPr>
          <a:lstStyle/>
          <a:p>
            <a:pPr algn="ctr"/>
            <a:r>
              <a:rPr lang="en-GB" sz="1600" b="1" dirty="0">
                <a:solidFill>
                  <a:prstClr val="white"/>
                </a:solidFill>
              </a:rPr>
              <a:t>Comparing Capacity</a:t>
            </a:r>
          </a:p>
        </p:txBody>
      </p:sp>
      <p:sp>
        <p:nvSpPr>
          <p:cNvPr id="13" name="Rectangle 12"/>
          <p:cNvSpPr/>
          <p:nvPr/>
        </p:nvSpPr>
        <p:spPr>
          <a:xfrm>
            <a:off x="2420221" y="2620308"/>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8" name="Rectangle 57"/>
          <p:cNvSpPr/>
          <p:nvPr/>
        </p:nvSpPr>
        <p:spPr>
          <a:xfrm>
            <a:off x="2420221" y="3257394"/>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2" name="Rectangle 71"/>
          <p:cNvSpPr/>
          <p:nvPr/>
        </p:nvSpPr>
        <p:spPr>
          <a:xfrm>
            <a:off x="2420221" y="3894480"/>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3" name="Rectangle 72"/>
          <p:cNvSpPr/>
          <p:nvPr/>
        </p:nvSpPr>
        <p:spPr>
          <a:xfrm>
            <a:off x="2420221" y="4531566"/>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77" name="Rectangle 76"/>
          <p:cNvSpPr/>
          <p:nvPr/>
        </p:nvSpPr>
        <p:spPr>
          <a:xfrm>
            <a:off x="2420221" y="5168653"/>
            <a:ext cx="562063" cy="4928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Rectangle 2"/>
          <p:cNvSpPr/>
          <p:nvPr/>
        </p:nvSpPr>
        <p:spPr>
          <a:xfrm>
            <a:off x="2514342" y="2617143"/>
            <a:ext cx="373820" cy="477054"/>
          </a:xfrm>
          <a:prstGeom prst="rect">
            <a:avLst/>
          </a:prstGeom>
        </p:spPr>
        <p:txBody>
          <a:bodyPr wrap="none">
            <a:spAutoFit/>
          </a:bodyPr>
          <a:lstStyle/>
          <a:p>
            <a:r>
              <a:rPr lang="en-GB" sz="2500" b="1" dirty="0">
                <a:solidFill>
                  <a:prstClr val="black"/>
                </a:solidFill>
              </a:rPr>
              <a:t>&lt;</a:t>
            </a:r>
          </a:p>
        </p:txBody>
      </p:sp>
      <p:sp>
        <p:nvSpPr>
          <p:cNvPr id="17" name="Rectangle 16"/>
          <p:cNvSpPr/>
          <p:nvPr/>
        </p:nvSpPr>
        <p:spPr>
          <a:xfrm>
            <a:off x="2514342" y="3261625"/>
            <a:ext cx="373820" cy="477054"/>
          </a:xfrm>
          <a:prstGeom prst="rect">
            <a:avLst/>
          </a:prstGeom>
        </p:spPr>
        <p:txBody>
          <a:bodyPr wrap="none">
            <a:spAutoFit/>
          </a:bodyPr>
          <a:lstStyle/>
          <a:p>
            <a:r>
              <a:rPr lang="en-GB" sz="2500" b="1" dirty="0">
                <a:solidFill>
                  <a:prstClr val="black"/>
                </a:solidFill>
              </a:rPr>
              <a:t>=</a:t>
            </a:r>
          </a:p>
        </p:txBody>
      </p:sp>
      <p:sp>
        <p:nvSpPr>
          <p:cNvPr id="18" name="Rectangle 17"/>
          <p:cNvSpPr/>
          <p:nvPr/>
        </p:nvSpPr>
        <p:spPr>
          <a:xfrm>
            <a:off x="2514342" y="3896870"/>
            <a:ext cx="373820" cy="477054"/>
          </a:xfrm>
          <a:prstGeom prst="rect">
            <a:avLst/>
          </a:prstGeom>
        </p:spPr>
        <p:txBody>
          <a:bodyPr wrap="none">
            <a:spAutoFit/>
          </a:bodyPr>
          <a:lstStyle/>
          <a:p>
            <a:r>
              <a:rPr lang="en-GB" sz="2500" b="1" dirty="0">
                <a:solidFill>
                  <a:prstClr val="black"/>
                </a:solidFill>
              </a:rPr>
              <a:t>&gt;</a:t>
            </a:r>
          </a:p>
        </p:txBody>
      </p:sp>
      <p:sp>
        <p:nvSpPr>
          <p:cNvPr id="19" name="Rectangle 18"/>
          <p:cNvSpPr/>
          <p:nvPr/>
        </p:nvSpPr>
        <p:spPr>
          <a:xfrm>
            <a:off x="2514342" y="4550025"/>
            <a:ext cx="373820" cy="477054"/>
          </a:xfrm>
          <a:prstGeom prst="rect">
            <a:avLst/>
          </a:prstGeom>
        </p:spPr>
        <p:txBody>
          <a:bodyPr wrap="none">
            <a:spAutoFit/>
          </a:bodyPr>
          <a:lstStyle/>
          <a:p>
            <a:r>
              <a:rPr lang="en-GB" sz="2500" b="1" dirty="0">
                <a:solidFill>
                  <a:prstClr val="black"/>
                </a:solidFill>
              </a:rPr>
              <a:t>&lt;</a:t>
            </a:r>
          </a:p>
        </p:txBody>
      </p:sp>
      <p:sp>
        <p:nvSpPr>
          <p:cNvPr id="20" name="Rectangle 19"/>
          <p:cNvSpPr/>
          <p:nvPr/>
        </p:nvSpPr>
        <p:spPr>
          <a:xfrm>
            <a:off x="2514342" y="5180266"/>
            <a:ext cx="373820" cy="477054"/>
          </a:xfrm>
          <a:prstGeom prst="rect">
            <a:avLst/>
          </a:prstGeom>
        </p:spPr>
        <p:txBody>
          <a:bodyPr wrap="none">
            <a:spAutoFit/>
          </a:bodyPr>
          <a:lstStyle/>
          <a:p>
            <a:r>
              <a:rPr lang="en-GB" sz="2500" b="1" dirty="0">
                <a:solidFill>
                  <a:prstClr val="black"/>
                </a:solidFill>
              </a:rPr>
              <a:t>=</a:t>
            </a:r>
          </a:p>
        </p:txBody>
      </p:sp>
      <p:sp>
        <p:nvSpPr>
          <p:cNvPr id="4" name="Rectangle 3"/>
          <p:cNvSpPr/>
          <p:nvPr/>
        </p:nvSpPr>
        <p:spPr>
          <a:xfrm>
            <a:off x="4891465" y="2671004"/>
            <a:ext cx="3374642" cy="369332"/>
          </a:xfrm>
          <a:prstGeom prst="rect">
            <a:avLst/>
          </a:prstGeom>
        </p:spPr>
        <p:txBody>
          <a:bodyPr wrap="none">
            <a:spAutoFit/>
          </a:bodyPr>
          <a:lstStyle/>
          <a:p>
            <a:r>
              <a:rPr lang="en-GB" b="1" dirty="0">
                <a:solidFill>
                  <a:prstClr val="black"/>
                </a:solidFill>
              </a:rPr>
              <a:t>Millilitres are less than litres. </a:t>
            </a:r>
          </a:p>
        </p:txBody>
      </p:sp>
      <p:sp>
        <p:nvSpPr>
          <p:cNvPr id="22" name="Rectangle 21"/>
          <p:cNvSpPr/>
          <p:nvPr/>
        </p:nvSpPr>
        <p:spPr>
          <a:xfrm>
            <a:off x="4891465" y="3257394"/>
            <a:ext cx="2800767" cy="369332"/>
          </a:xfrm>
          <a:prstGeom prst="rect">
            <a:avLst/>
          </a:prstGeom>
        </p:spPr>
        <p:txBody>
          <a:bodyPr wrap="none">
            <a:spAutoFit/>
          </a:bodyPr>
          <a:lstStyle/>
          <a:p>
            <a:r>
              <a:rPr lang="fr-FR" b="1" dirty="0">
                <a:solidFill>
                  <a:prstClr val="black"/>
                </a:solidFill>
              </a:rPr>
              <a:t>1 litre </a:t>
            </a:r>
            <a:r>
              <a:rPr lang="fr-FR" b="1" dirty="0" err="1">
                <a:solidFill>
                  <a:prstClr val="black"/>
                </a:solidFill>
              </a:rPr>
              <a:t>is</a:t>
            </a:r>
            <a:r>
              <a:rPr lang="fr-FR" b="1" dirty="0">
                <a:solidFill>
                  <a:prstClr val="black"/>
                </a:solidFill>
              </a:rPr>
              <a:t> 1000 millilitres.</a:t>
            </a:r>
          </a:p>
        </p:txBody>
      </p:sp>
      <p:sp>
        <p:nvSpPr>
          <p:cNvPr id="23" name="Rectangle 22"/>
          <p:cNvSpPr/>
          <p:nvPr/>
        </p:nvSpPr>
        <p:spPr>
          <a:xfrm>
            <a:off x="4891465" y="3860894"/>
            <a:ext cx="3488455" cy="369332"/>
          </a:xfrm>
          <a:prstGeom prst="rect">
            <a:avLst/>
          </a:prstGeom>
        </p:spPr>
        <p:txBody>
          <a:bodyPr wrap="none">
            <a:spAutoFit/>
          </a:bodyPr>
          <a:lstStyle/>
          <a:p>
            <a:r>
              <a:rPr lang="en-GB" b="1" dirty="0">
                <a:solidFill>
                  <a:prstClr val="black"/>
                </a:solidFill>
              </a:rPr>
              <a:t>3¼l is 3 litres 250ml or 3250ml.</a:t>
            </a:r>
          </a:p>
        </p:txBody>
      </p:sp>
      <p:sp>
        <p:nvSpPr>
          <p:cNvPr id="24" name="Rectangle 23"/>
          <p:cNvSpPr/>
          <p:nvPr/>
        </p:nvSpPr>
        <p:spPr>
          <a:xfrm>
            <a:off x="4891465" y="4590353"/>
            <a:ext cx="2228495" cy="369332"/>
          </a:xfrm>
          <a:prstGeom prst="rect">
            <a:avLst/>
          </a:prstGeom>
        </p:spPr>
        <p:txBody>
          <a:bodyPr wrap="none">
            <a:spAutoFit/>
          </a:bodyPr>
          <a:lstStyle/>
          <a:p>
            <a:r>
              <a:rPr lang="nl-NL" b="1" dirty="0">
                <a:solidFill>
                  <a:prstClr val="black"/>
                </a:solidFill>
              </a:rPr>
              <a:t>2l 30 ml is 2030ml.</a:t>
            </a:r>
          </a:p>
        </p:txBody>
      </p:sp>
      <p:sp>
        <p:nvSpPr>
          <p:cNvPr id="25" name="Rectangle 24"/>
          <p:cNvSpPr/>
          <p:nvPr/>
        </p:nvSpPr>
        <p:spPr>
          <a:xfrm>
            <a:off x="4891465" y="5185989"/>
            <a:ext cx="3260829" cy="369332"/>
          </a:xfrm>
          <a:prstGeom prst="rect">
            <a:avLst/>
          </a:prstGeom>
        </p:spPr>
        <p:txBody>
          <a:bodyPr wrap="none">
            <a:spAutoFit/>
          </a:bodyPr>
          <a:lstStyle/>
          <a:p>
            <a:r>
              <a:rPr lang="en-GB" b="1" dirty="0">
                <a:solidFill>
                  <a:prstClr val="black"/>
                </a:solidFill>
              </a:rPr>
              <a:t>½l is 500ml so 2½l is 2500ml.</a:t>
            </a:r>
          </a:p>
        </p:txBody>
      </p:sp>
      <p:sp>
        <p:nvSpPr>
          <p:cNvPr id="27" name="TextBox 26"/>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245180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7" grpId="0"/>
      <p:bldP spid="18" grpId="0"/>
      <p:bldP spid="19" grpId="0"/>
      <p:bldP spid="20" grpId="0"/>
      <p:bldP spid="4" grpId="0"/>
      <p:bldP spid="22" grpId="0"/>
      <p:bldP spid="23" grpId="0"/>
      <p:bldP spid="24" grpId="0"/>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0" y="3938947"/>
            <a:ext cx="4572000" cy="17655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664"/>
            <a:ext cx="4572000" cy="3257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428753"/>
            <a:ext cx="4572000" cy="2588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9893" y="3544492"/>
            <a:ext cx="4744107"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1340" y="3674714"/>
            <a:ext cx="1440160" cy="369332"/>
          </a:xfrm>
          <a:prstGeom prst="rect">
            <a:avLst/>
          </a:prstGeom>
          <a:noFill/>
        </p:spPr>
        <p:txBody>
          <a:bodyPr wrap="square" rtlCol="0">
            <a:spAutoFit/>
          </a:bodyPr>
          <a:lstStyle/>
          <a:p>
            <a:r>
              <a:rPr lang="en-GB" b="1" dirty="0" smtClean="0">
                <a:solidFill>
                  <a:prstClr val="black"/>
                </a:solidFill>
              </a:rPr>
              <a:t>3)</a:t>
            </a:r>
            <a:endParaRPr lang="en-GB" b="1" dirty="0">
              <a:solidFill>
                <a:prstClr val="black"/>
              </a:solidFill>
            </a:endParaRPr>
          </a:p>
        </p:txBody>
      </p:sp>
      <p:sp>
        <p:nvSpPr>
          <p:cNvPr id="4" name="TextBox 3"/>
          <p:cNvSpPr txBox="1"/>
          <p:nvPr/>
        </p:nvSpPr>
        <p:spPr>
          <a:xfrm>
            <a:off x="4540545" y="3292882"/>
            <a:ext cx="2088232" cy="369332"/>
          </a:xfrm>
          <a:prstGeom prst="rect">
            <a:avLst/>
          </a:prstGeom>
          <a:noFill/>
        </p:spPr>
        <p:txBody>
          <a:bodyPr wrap="square" rtlCol="0">
            <a:spAutoFit/>
          </a:bodyPr>
          <a:lstStyle/>
          <a:p>
            <a:r>
              <a:rPr lang="en-GB" b="1" dirty="0" smtClean="0">
                <a:solidFill>
                  <a:prstClr val="black"/>
                </a:solidFill>
              </a:rPr>
              <a:t>4)</a:t>
            </a:r>
            <a:endParaRPr lang="en-GB" b="1" dirty="0">
              <a:solidFill>
                <a:prstClr val="black"/>
              </a:solidFill>
            </a:endParaRPr>
          </a:p>
        </p:txBody>
      </p:sp>
      <p:sp>
        <p:nvSpPr>
          <p:cNvPr id="9" name="TextBox 8"/>
          <p:cNvSpPr txBox="1"/>
          <p:nvPr/>
        </p:nvSpPr>
        <p:spPr>
          <a:xfrm>
            <a:off x="4144501" y="5881211"/>
            <a:ext cx="1440160" cy="369332"/>
          </a:xfrm>
          <a:prstGeom prst="rect">
            <a:avLst/>
          </a:prstGeom>
          <a:noFill/>
        </p:spPr>
        <p:txBody>
          <a:bodyPr wrap="square" rtlCol="0">
            <a:spAutoFit/>
          </a:bodyPr>
          <a:lstStyle/>
          <a:p>
            <a:r>
              <a:rPr lang="en-GB" b="1" dirty="0">
                <a:solidFill>
                  <a:prstClr val="black"/>
                </a:solidFill>
              </a:rPr>
              <a:t>5</a:t>
            </a:r>
            <a:r>
              <a:rPr lang="en-GB" b="1" dirty="0" smtClean="0">
                <a:solidFill>
                  <a:prstClr val="black"/>
                </a:solidFill>
              </a:rPr>
              <a:t>)</a:t>
            </a:r>
            <a:endParaRPr lang="en-GB" b="1" dirty="0">
              <a:solidFill>
                <a:prstClr val="black"/>
              </a:solidFill>
            </a:endParaRPr>
          </a:p>
        </p:txBody>
      </p:sp>
      <p:sp>
        <p:nvSpPr>
          <p:cNvPr id="10" name="TextBox 9"/>
          <p:cNvSpPr txBox="1"/>
          <p:nvPr/>
        </p:nvSpPr>
        <p:spPr>
          <a:xfrm>
            <a:off x="-108520" y="62516"/>
            <a:ext cx="6768752" cy="461665"/>
          </a:xfrm>
          <a:prstGeom prst="rect">
            <a:avLst/>
          </a:prstGeom>
          <a:noFill/>
        </p:spPr>
        <p:txBody>
          <a:bodyPr wrap="square" rtlCol="0">
            <a:spAutoFit/>
          </a:bodyPr>
          <a:lstStyle/>
          <a:p>
            <a:r>
              <a:rPr lang="en-GB" sz="2400" b="1" u="sng" dirty="0" smtClean="0">
                <a:solidFill>
                  <a:prstClr val="black"/>
                </a:solidFill>
              </a:rPr>
              <a:t>Lesson 2: Comparing Capacities</a:t>
            </a:r>
            <a:endParaRPr lang="en-GB" sz="2400" b="1" u="sng" dirty="0">
              <a:solidFill>
                <a:prstClr val="black"/>
              </a:solidFill>
            </a:endParaRPr>
          </a:p>
        </p:txBody>
      </p:sp>
    </p:spTree>
    <p:extLst>
      <p:ext uri="{BB962C8B-B14F-4D97-AF65-F5344CB8AC3E}">
        <p14:creationId xmlns:p14="http://schemas.microsoft.com/office/powerpoint/2010/main" val="8214090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18" y="1890712"/>
            <a:ext cx="4757617" cy="307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890713"/>
            <a:ext cx="4419600" cy="3076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8052392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2392225"/>
            <a:ext cx="4824536" cy="4244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49915" b="5482"/>
          <a:stretch/>
        </p:blipFill>
        <p:spPr bwMode="auto">
          <a:xfrm>
            <a:off x="2195736" y="1883275"/>
            <a:ext cx="4824536" cy="4810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95536" y="1052736"/>
            <a:ext cx="7200800" cy="461665"/>
          </a:xfrm>
          <a:prstGeom prst="rect">
            <a:avLst/>
          </a:prstGeom>
        </p:spPr>
        <p:txBody>
          <a:bodyPr wrap="square">
            <a:spAutoFit/>
          </a:bodyPr>
          <a:lstStyle/>
          <a:p>
            <a:r>
              <a:rPr lang="en-GB" sz="2400" dirty="0">
                <a:solidFill>
                  <a:prstClr val="black"/>
                </a:solidFill>
                <a:hlinkClick r:id="rId2"/>
              </a:rPr>
              <a:t>https://whiterosemaths.com/homelearning/year-3/</a:t>
            </a:r>
            <a:endParaRPr lang="en-GB" sz="2400" dirty="0">
              <a:solidFill>
                <a:prstClr val="black"/>
              </a:solidFill>
            </a:endParaRPr>
          </a:p>
        </p:txBody>
      </p:sp>
      <p:sp>
        <p:nvSpPr>
          <p:cNvPr id="6" name="TextBox 5"/>
          <p:cNvSpPr txBox="1"/>
          <p:nvPr/>
        </p:nvSpPr>
        <p:spPr>
          <a:xfrm>
            <a:off x="107504" y="620688"/>
            <a:ext cx="8568952" cy="400110"/>
          </a:xfrm>
          <a:prstGeom prst="rect">
            <a:avLst/>
          </a:prstGeom>
          <a:noFill/>
        </p:spPr>
        <p:txBody>
          <a:bodyPr wrap="square" rtlCol="0">
            <a:spAutoFit/>
          </a:bodyPr>
          <a:lstStyle/>
          <a:p>
            <a:r>
              <a:rPr lang="en-GB" sz="2000" dirty="0" smtClean="0">
                <a:solidFill>
                  <a:prstClr val="black"/>
                </a:solidFill>
              </a:rPr>
              <a:t>Lets go back to the White Rose Home learning pages and watch this lesson video.</a:t>
            </a:r>
            <a:endParaRPr lang="en-GB" sz="2000" dirty="0">
              <a:solidFill>
                <a:prstClr val="black"/>
              </a:solidFill>
            </a:endParaRPr>
          </a:p>
        </p:txBody>
      </p:sp>
      <p:sp>
        <p:nvSpPr>
          <p:cNvPr id="7" name="TextBox 6"/>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9427241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3448274315"/>
              </p:ext>
            </p:extLst>
          </p:nvPr>
        </p:nvGraphicFramePr>
        <p:xfrm>
          <a:off x="755650" y="1310054"/>
          <a:ext cx="7632700" cy="4785106"/>
        </p:xfrm>
        <a:graphic>
          <a:graphicData uri="http://schemas.openxmlformats.org/drawingml/2006/table">
            <a:tbl>
              <a:tblPr firstRow="1" bandRow="1">
                <a:tableStyleId>{5C22544A-7EE6-4342-B048-85BDC9FD1C3A}</a:tableStyleId>
              </a:tblPr>
              <a:tblGrid>
                <a:gridCol w="7632700"/>
              </a:tblGrid>
              <a:tr h="363425">
                <a:tc>
                  <a:txBody>
                    <a:bodyPr/>
                    <a:lstStyle/>
                    <a:p>
                      <a:pPr algn="ctr"/>
                      <a:r>
                        <a:rPr lang="en-GB" sz="1800" dirty="0" smtClean="0"/>
                        <a:t>What’s the Total</a:t>
                      </a:r>
                      <a:r>
                        <a:rPr lang="en-GB" sz="1800" baseline="0" dirty="0" smtClean="0"/>
                        <a:t>?</a:t>
                      </a:r>
                      <a:endParaRPr lang="en-GB" sz="1800" dirty="0"/>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tr>
              <a:tr h="4419346">
                <a:tc>
                  <a:txBody>
                    <a:bodyPr/>
                    <a:lstStyle/>
                    <a:p>
                      <a:pPr lvl="0">
                        <a:buSzPct val="100000"/>
                        <a:defRPr sz="1800" b="0" i="0" u="none" strike="noStrike" kern="0" cap="none" spc="0" baseline="0">
                          <a:solidFill>
                            <a:srgbClr val="000000"/>
                          </a:solidFill>
                          <a:uFillTx/>
                        </a:defRPr>
                      </a:pPr>
                      <a:r>
                        <a:rPr lang="en-GB" sz="1400" dirty="0" smtClean="0"/>
                        <a:t>Jenna is mixing fruit juice.</a:t>
                      </a:r>
                    </a:p>
                    <a:p>
                      <a:pPr lvl="0">
                        <a:buSzPct val="100000"/>
                        <a:defRPr sz="1800" b="0" i="0" u="none" strike="noStrike" kern="0" cap="none" spc="0" baseline="0">
                          <a:solidFill>
                            <a:srgbClr val="000000"/>
                          </a:solidFill>
                          <a:uFillTx/>
                        </a:defRPr>
                      </a:pPr>
                      <a:r>
                        <a:rPr lang="en-GB" sz="1400" b="1" dirty="0" smtClean="0"/>
                        <a:t>What is the total volume of liquid?</a:t>
                      </a:r>
                      <a:endParaRPr lang="en-GB" sz="1400" b="1" dirty="0" smtClean="0">
                        <a:solidFill>
                          <a:srgbClr val="1C1C1C"/>
                        </a:solidFill>
                        <a:latin typeface="+mn-lt"/>
                      </a:endParaRPr>
                    </a:p>
                    <a:p>
                      <a:pPr marL="0" lvl="0" indent="0">
                        <a:buSzPct val="100000"/>
                        <a:buFont typeface="Arial" pitchFamily="34"/>
                        <a:buNone/>
                        <a:defRPr sz="1800" b="0" i="0" u="none" strike="noStrike" kern="0" cap="none" spc="0" baseline="0">
                          <a:solidFill>
                            <a:srgbClr val="000000"/>
                          </a:solidFill>
                          <a:uFillTx/>
                        </a:defRPr>
                      </a:pPr>
                      <a:endParaRPr lang="en-GB" sz="1600" dirty="0" smtClean="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tr>
            </a:tbl>
          </a:graphicData>
        </a:graphic>
      </p:graphicFrame>
      <p:grpSp>
        <p:nvGrpSpPr>
          <p:cNvPr id="7" name="Group 6"/>
          <p:cNvGrpSpPr/>
          <p:nvPr/>
        </p:nvGrpSpPr>
        <p:grpSpPr>
          <a:xfrm>
            <a:off x="3393290" y="2285999"/>
            <a:ext cx="2357421" cy="3525715"/>
            <a:chOff x="3393290" y="2285999"/>
            <a:chExt cx="2357421" cy="3525715"/>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71697">
              <a:off x="3393290" y="2285999"/>
              <a:ext cx="2357421" cy="3525715"/>
            </a:xfrm>
            <a:prstGeom prst="rect">
              <a:avLst/>
            </a:prstGeom>
          </p:spPr>
        </p:pic>
        <p:sp>
          <p:nvSpPr>
            <p:cNvPr id="4" name="TextBox 3"/>
            <p:cNvSpPr txBox="1"/>
            <p:nvPr/>
          </p:nvSpPr>
          <p:spPr>
            <a:xfrm rot="21394761">
              <a:off x="3518772" y="3199150"/>
              <a:ext cx="2106456" cy="1815882"/>
            </a:xfrm>
            <a:prstGeom prst="rect">
              <a:avLst/>
            </a:prstGeom>
            <a:noFill/>
          </p:spPr>
          <p:txBody>
            <a:bodyPr wrap="square" rtlCol="0">
              <a:spAutoFit/>
            </a:bodyPr>
            <a:lstStyle/>
            <a:p>
              <a:r>
                <a:rPr lang="en-GB" sz="1600" b="1" dirty="0" smtClean="0">
                  <a:solidFill>
                    <a:srgbClr val="4BACC6">
                      <a:lumMod val="50000"/>
                    </a:srgbClr>
                  </a:solidFill>
                </a:rPr>
                <a:t>1l 200ml fizzy water</a:t>
              </a:r>
              <a:endParaRPr lang="en-GB" sz="1600" b="1" dirty="0">
                <a:solidFill>
                  <a:srgbClr val="4BACC6">
                    <a:lumMod val="50000"/>
                  </a:srgbClr>
                </a:solidFill>
              </a:endParaRPr>
            </a:p>
            <a:p>
              <a:r>
                <a:rPr lang="en-GB" sz="1600" b="1" dirty="0" smtClean="0">
                  <a:solidFill>
                    <a:srgbClr val="4BACC6">
                      <a:lumMod val="50000"/>
                    </a:srgbClr>
                  </a:solidFill>
                </a:rPr>
                <a:t/>
              </a:r>
              <a:br>
                <a:rPr lang="en-GB" sz="1600" b="1" dirty="0" smtClean="0">
                  <a:solidFill>
                    <a:srgbClr val="4BACC6">
                      <a:lumMod val="50000"/>
                    </a:srgbClr>
                  </a:solidFill>
                </a:rPr>
              </a:br>
              <a:r>
                <a:rPr lang="en-GB" sz="1600" b="1" dirty="0" smtClean="0">
                  <a:solidFill>
                    <a:srgbClr val="4BACC6">
                      <a:lumMod val="50000"/>
                    </a:srgbClr>
                  </a:solidFill>
                </a:rPr>
                <a:t>350ml orange juice</a:t>
              </a:r>
              <a:br>
                <a:rPr lang="en-GB" sz="1600" b="1" dirty="0" smtClean="0">
                  <a:solidFill>
                    <a:srgbClr val="4BACC6">
                      <a:lumMod val="50000"/>
                    </a:srgbClr>
                  </a:solidFill>
                </a:rPr>
              </a:br>
              <a:r>
                <a:rPr lang="en-GB" sz="1600" b="1" dirty="0" smtClean="0">
                  <a:solidFill>
                    <a:srgbClr val="4BACC6">
                      <a:lumMod val="50000"/>
                    </a:srgbClr>
                  </a:solidFill>
                </a:rPr>
                <a:t/>
              </a:r>
              <a:br>
                <a:rPr lang="en-GB" sz="1600" b="1" dirty="0" smtClean="0">
                  <a:solidFill>
                    <a:srgbClr val="4BACC6">
                      <a:lumMod val="50000"/>
                    </a:srgbClr>
                  </a:solidFill>
                </a:rPr>
              </a:br>
              <a:r>
                <a:rPr lang="en-GB" sz="1600" b="1" dirty="0" smtClean="0">
                  <a:solidFill>
                    <a:srgbClr val="4BACC6">
                      <a:lumMod val="50000"/>
                    </a:srgbClr>
                  </a:solidFill>
                </a:rPr>
                <a:t>75ml lime juice</a:t>
              </a:r>
            </a:p>
            <a:p>
              <a:r>
                <a:rPr lang="en-GB" sz="1600" b="1" dirty="0" smtClean="0">
                  <a:solidFill>
                    <a:srgbClr val="4BACC6">
                      <a:lumMod val="50000"/>
                    </a:srgbClr>
                  </a:solidFill>
                </a:rPr>
                <a:t/>
              </a:r>
              <a:br>
                <a:rPr lang="en-GB" sz="1600" b="1" dirty="0" smtClean="0">
                  <a:solidFill>
                    <a:srgbClr val="4BACC6">
                      <a:lumMod val="50000"/>
                    </a:srgbClr>
                  </a:solidFill>
                </a:rPr>
              </a:br>
              <a:r>
                <a:rPr lang="en-GB" sz="1600" b="1" dirty="0" smtClean="0">
                  <a:solidFill>
                    <a:srgbClr val="4BACC6">
                      <a:lumMod val="50000"/>
                    </a:srgbClr>
                  </a:solidFill>
                </a:rPr>
                <a:t>2 tbsp. lemon juice</a:t>
              </a:r>
              <a:endParaRPr lang="en-GB" sz="1600" b="1" dirty="0">
                <a:solidFill>
                  <a:srgbClr val="4BACC6">
                    <a:lumMod val="50000"/>
                  </a:srgbClr>
                </a:solidFill>
              </a:endParaRPr>
            </a:p>
          </p:txBody>
        </p:sp>
      </p:grpSp>
      <p:sp>
        <p:nvSpPr>
          <p:cNvPr id="11" name="Rectangle 10"/>
          <p:cNvSpPr/>
          <p:nvPr/>
        </p:nvSpPr>
        <p:spPr>
          <a:xfrm>
            <a:off x="6471139" y="1811216"/>
            <a:ext cx="1783034" cy="49237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04578A"/>
                </a:solidFill>
              </a:rPr>
              <a:t>1tbsp = 15ml</a:t>
            </a:r>
            <a:endParaRPr lang="en-GB" dirty="0">
              <a:solidFill>
                <a:srgbClr val="04578A"/>
              </a:solidFill>
            </a:endParaRPr>
          </a:p>
        </p:txBody>
      </p:sp>
      <p:grpSp>
        <p:nvGrpSpPr>
          <p:cNvPr id="16" name="Group 15"/>
          <p:cNvGrpSpPr/>
          <p:nvPr/>
        </p:nvGrpSpPr>
        <p:grpSpPr>
          <a:xfrm>
            <a:off x="4017755" y="2674032"/>
            <a:ext cx="3572758" cy="2971141"/>
            <a:chOff x="2551817" y="2254951"/>
            <a:chExt cx="3572758" cy="2971141"/>
          </a:xfrm>
        </p:grpSpPr>
        <p:sp>
          <p:nvSpPr>
            <p:cNvPr id="18" name="Rectangle 17"/>
            <p:cNvSpPr/>
            <p:nvPr/>
          </p:nvSpPr>
          <p:spPr>
            <a:xfrm>
              <a:off x="2551817" y="2254951"/>
              <a:ext cx="3572758" cy="2884517"/>
            </a:xfrm>
            <a:prstGeom prst="rect">
              <a:avLst/>
            </a:prstGeom>
            <a:ln w="28575">
              <a:solidFill>
                <a:srgbClr val="87BD31"/>
              </a:solidFill>
            </a:ln>
          </p:spPr>
          <p:style>
            <a:lnRef idx="2">
              <a:schemeClr val="accent4"/>
            </a:lnRef>
            <a:fillRef idx="1">
              <a:schemeClr val="lt1"/>
            </a:fillRef>
            <a:effectRef idx="0">
              <a:schemeClr val="accent4"/>
            </a:effectRef>
            <a:fontRef idx="minor">
              <a:schemeClr val="dk1"/>
            </a:fontRef>
          </p:style>
          <p:txBody>
            <a:bodyPr rIns="432000" rtlCol="0" anchor="t"/>
            <a:lstStyle/>
            <a:p>
              <a:pPr algn="r"/>
              <a:r>
                <a:rPr lang="en-GB" dirty="0" smtClean="0">
                  <a:solidFill>
                    <a:prstClr val="black"/>
                  </a:solidFill>
                </a:rPr>
                <a:t/>
              </a:r>
              <a:br>
                <a:rPr lang="en-GB" dirty="0" smtClean="0">
                  <a:solidFill>
                    <a:prstClr val="black"/>
                  </a:solidFill>
                </a:rPr>
              </a:br>
              <a:r>
                <a:rPr lang="en-GB" dirty="0" smtClean="0">
                  <a:solidFill>
                    <a:prstClr val="black"/>
                  </a:solidFill>
                </a:rPr>
                <a:t>1200ml</a:t>
              </a:r>
              <a:br>
                <a:rPr lang="en-GB" dirty="0" smtClean="0">
                  <a:solidFill>
                    <a:prstClr val="black"/>
                  </a:solidFill>
                </a:rPr>
              </a:br>
              <a:r>
                <a:rPr lang="en-GB" dirty="0" smtClean="0">
                  <a:solidFill>
                    <a:prstClr val="black"/>
                  </a:solidFill>
                </a:rPr>
                <a:t>350ml</a:t>
              </a:r>
              <a:br>
                <a:rPr lang="en-GB" dirty="0" smtClean="0">
                  <a:solidFill>
                    <a:prstClr val="black"/>
                  </a:solidFill>
                </a:rPr>
              </a:br>
              <a:r>
                <a:rPr lang="en-GB" dirty="0" smtClean="0">
                  <a:solidFill>
                    <a:prstClr val="black"/>
                  </a:solidFill>
                </a:rPr>
                <a:t>75ml</a:t>
              </a:r>
              <a:br>
                <a:rPr lang="en-GB" dirty="0" smtClean="0">
                  <a:solidFill>
                    <a:prstClr val="black"/>
                  </a:solidFill>
                </a:rPr>
              </a:br>
              <a:r>
                <a:rPr lang="en-GB" u="sng" dirty="0" smtClean="0">
                  <a:solidFill>
                    <a:prstClr val="black"/>
                  </a:solidFill>
                </a:rPr>
                <a:t>+ 30ml</a:t>
              </a:r>
              <a:br>
                <a:rPr lang="en-GB" u="sng" dirty="0" smtClean="0">
                  <a:solidFill>
                    <a:prstClr val="black"/>
                  </a:solidFill>
                </a:rPr>
              </a:br>
              <a:r>
                <a:rPr lang="en-GB" b="1" u="sng" dirty="0" smtClean="0">
                  <a:solidFill>
                    <a:prstClr val="black"/>
                  </a:solidFill>
                </a:rPr>
                <a:t>1655ml</a:t>
              </a:r>
              <a:endParaRPr lang="en-GB" b="1" u="sng" dirty="0">
                <a:solidFill>
                  <a:prstClr val="black"/>
                </a:solidFill>
              </a:endParaRPr>
            </a:p>
          </p:txBody>
        </p:sp>
        <p:sp>
          <p:nvSpPr>
            <p:cNvPr id="15" name="TextBox 14"/>
            <p:cNvSpPr txBox="1"/>
            <p:nvPr/>
          </p:nvSpPr>
          <p:spPr>
            <a:xfrm>
              <a:off x="2762250" y="4302762"/>
              <a:ext cx="3055225" cy="923330"/>
            </a:xfrm>
            <a:prstGeom prst="rect">
              <a:avLst/>
            </a:prstGeom>
            <a:noFill/>
          </p:spPr>
          <p:txBody>
            <a:bodyPr wrap="square" rtlCol="0">
              <a:spAutoFit/>
            </a:bodyPr>
            <a:lstStyle/>
            <a:p>
              <a:r>
                <a:rPr lang="en-GB" dirty="0">
                  <a:solidFill>
                    <a:prstClr val="black"/>
                  </a:solidFill>
                </a:rPr>
                <a:t>The total volume is 1655ml.</a:t>
              </a:r>
              <a:br>
                <a:rPr lang="en-GB" dirty="0">
                  <a:solidFill>
                    <a:prstClr val="black"/>
                  </a:solidFill>
                </a:rPr>
              </a:br>
              <a:r>
                <a:rPr lang="en-GB" dirty="0">
                  <a:solidFill>
                    <a:prstClr val="black"/>
                  </a:solidFill>
                </a:rPr>
                <a:t>This is 1 litre 655ml.</a:t>
              </a:r>
              <a:endParaRPr lang="en-GB" b="1" u="sng" dirty="0">
                <a:solidFill>
                  <a:prstClr val="black"/>
                </a:solidFill>
              </a:endParaRPr>
            </a:p>
            <a:p>
              <a:endParaRPr lang="en-GB" dirty="0">
                <a:solidFill>
                  <a:prstClr val="black"/>
                </a:solidFill>
              </a:endParaRPr>
            </a:p>
          </p:txBody>
        </p:sp>
        <p:sp>
          <p:nvSpPr>
            <p:cNvPr id="20" name="TextBox 19"/>
            <p:cNvSpPr txBox="1"/>
            <p:nvPr/>
          </p:nvSpPr>
          <p:spPr>
            <a:xfrm>
              <a:off x="2762249" y="2537142"/>
              <a:ext cx="3055225" cy="369332"/>
            </a:xfrm>
            <a:prstGeom prst="rect">
              <a:avLst/>
            </a:prstGeom>
            <a:noFill/>
          </p:spPr>
          <p:txBody>
            <a:bodyPr wrap="square" rtlCol="0">
              <a:spAutoFit/>
            </a:bodyPr>
            <a:lstStyle/>
            <a:p>
              <a:r>
                <a:rPr lang="en-GB" dirty="0" smtClean="0">
                  <a:solidFill>
                    <a:prstClr val="black"/>
                  </a:solidFill>
                </a:rPr>
                <a:t>(1l is 1000ml)</a:t>
              </a:r>
              <a:endParaRPr lang="en-GB" dirty="0">
                <a:solidFill>
                  <a:prstClr val="black"/>
                </a:solidFill>
              </a:endParaRPr>
            </a:p>
          </p:txBody>
        </p:sp>
        <p:sp>
          <p:nvSpPr>
            <p:cNvPr id="21" name="TextBox 20"/>
            <p:cNvSpPr txBox="1"/>
            <p:nvPr/>
          </p:nvSpPr>
          <p:spPr>
            <a:xfrm>
              <a:off x="2762249" y="3356595"/>
              <a:ext cx="3055225" cy="369332"/>
            </a:xfrm>
            <a:prstGeom prst="rect">
              <a:avLst/>
            </a:prstGeom>
            <a:noFill/>
          </p:spPr>
          <p:txBody>
            <a:bodyPr wrap="square" rtlCol="0">
              <a:spAutoFit/>
            </a:bodyPr>
            <a:lstStyle/>
            <a:p>
              <a:r>
                <a:rPr lang="en-GB" dirty="0" smtClean="0">
                  <a:solidFill>
                    <a:prstClr val="black"/>
                  </a:solidFill>
                </a:rPr>
                <a:t>(2 × 15 is 30ml)</a:t>
              </a:r>
              <a:endParaRPr lang="en-GB" dirty="0">
                <a:solidFill>
                  <a:prstClr val="black"/>
                </a:solidFill>
              </a:endParaRPr>
            </a:p>
          </p:txBody>
        </p:sp>
      </p:grpSp>
      <p:sp>
        <p:nvSpPr>
          <p:cNvPr id="17" name="TextBox 16"/>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08919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2.22222E-6 L -0.25017 0.00139 " pathEditMode="relative" rAng="0" ptsTypes="AA">
                                      <p:cBhvr>
                                        <p:cTn id="6" dur="1000" fill="hold"/>
                                        <p:tgtEl>
                                          <p:spTgt spid="7"/>
                                        </p:tgtEl>
                                        <p:attrNameLst>
                                          <p:attrName>ppt_x</p:attrName>
                                          <p:attrName>ppt_y</p:attrName>
                                        </p:attrNameLst>
                                      </p:cBhvr>
                                      <p:rCtr x="-12517" y="69"/>
                                    </p:animMotion>
                                  </p:childTnLst>
                                </p:cTn>
                              </p:par>
                            </p:childTnLst>
                          </p:cTn>
                        </p:par>
                        <p:par>
                          <p:cTn id="7" fill="hold">
                            <p:stCondLst>
                              <p:cond delay="1000"/>
                            </p:stCondLst>
                            <p:childTnLst>
                              <p:par>
                                <p:cTn id="8" presetID="10" presetClass="entr" presetSubtype="0" fill="hold" nodeType="after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3593605375"/>
              </p:ext>
            </p:extLst>
          </p:nvPr>
        </p:nvGraphicFramePr>
        <p:xfrm>
          <a:off x="755650" y="1310054"/>
          <a:ext cx="7632700" cy="4785106"/>
        </p:xfrm>
        <a:graphic>
          <a:graphicData uri="http://schemas.openxmlformats.org/drawingml/2006/table">
            <a:tbl>
              <a:tblPr firstRow="1" bandRow="1">
                <a:tableStyleId>{5C22544A-7EE6-4342-B048-85BDC9FD1C3A}</a:tableStyleId>
              </a:tblPr>
              <a:tblGrid>
                <a:gridCol w="7632700"/>
              </a:tblGrid>
              <a:tr h="363425">
                <a:tc>
                  <a:txBody>
                    <a:bodyPr/>
                    <a:lstStyle/>
                    <a:p>
                      <a:pPr algn="ctr"/>
                      <a:r>
                        <a:rPr lang="en-GB" sz="1800" dirty="0" smtClean="0"/>
                        <a:t>What’s Left</a:t>
                      </a:r>
                      <a:r>
                        <a:rPr lang="en-GB" sz="1800" baseline="0" dirty="0" smtClean="0"/>
                        <a:t>?</a:t>
                      </a:r>
                      <a:endParaRPr lang="en-GB" sz="1800" dirty="0"/>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tr>
              <a:tr h="4419346">
                <a:tc>
                  <a:txBody>
                    <a:bodyPr/>
                    <a:lstStyle/>
                    <a:p>
                      <a:pPr lvl="0">
                        <a:buSzPct val="100000"/>
                        <a:defRPr sz="1800" b="0" i="0" u="none" strike="noStrike" kern="0" cap="none" spc="0" baseline="0">
                          <a:solidFill>
                            <a:srgbClr val="000000"/>
                          </a:solidFill>
                          <a:uFillTx/>
                        </a:defRPr>
                      </a:pPr>
                      <a:r>
                        <a:rPr lang="en-GB" sz="1400" dirty="0" smtClean="0"/>
                        <a:t>Felix has a bottle with a capacity of 2 litres to store the juice Jenna has made.</a:t>
                      </a:r>
                    </a:p>
                    <a:p>
                      <a:pPr lvl="0">
                        <a:buSzPct val="100000"/>
                        <a:defRPr sz="1800" b="0" i="0" u="none" strike="noStrike" kern="0" cap="none" spc="0" baseline="0">
                          <a:solidFill>
                            <a:srgbClr val="000000"/>
                          </a:solidFill>
                          <a:uFillTx/>
                        </a:defRPr>
                      </a:pPr>
                      <a:r>
                        <a:rPr lang="en-GB" sz="1400" dirty="0" smtClean="0"/>
                        <a:t>Jenna made 1l 655ml of her fruit juice. </a:t>
                      </a:r>
                      <a:br>
                        <a:rPr lang="en-GB" sz="1400" dirty="0" smtClean="0"/>
                      </a:br>
                      <a:endParaRPr lang="en-GB" sz="1600" dirty="0" smtClean="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tr>
            </a:tbl>
          </a:graphicData>
        </a:graphic>
      </p:graphicFrame>
      <p:grpSp>
        <p:nvGrpSpPr>
          <p:cNvPr id="14" name="Group 13"/>
          <p:cNvGrpSpPr/>
          <p:nvPr/>
        </p:nvGrpSpPr>
        <p:grpSpPr>
          <a:xfrm>
            <a:off x="3898148" y="3429000"/>
            <a:ext cx="3858839" cy="1764618"/>
            <a:chOff x="3898148" y="3429000"/>
            <a:chExt cx="3858839" cy="1764618"/>
          </a:xfrm>
        </p:grpSpPr>
        <p:sp>
          <p:nvSpPr>
            <p:cNvPr id="19" name="Rectangle 18"/>
            <p:cNvSpPr/>
            <p:nvPr/>
          </p:nvSpPr>
          <p:spPr>
            <a:xfrm>
              <a:off x="3898148" y="3429000"/>
              <a:ext cx="3858839" cy="1764618"/>
            </a:xfrm>
            <a:prstGeom prst="rect">
              <a:avLst/>
            </a:prstGeom>
            <a:ln w="28575">
              <a:solidFill>
                <a:srgbClr val="87BD31"/>
              </a:solidFill>
            </a:ln>
          </p:spPr>
          <p:style>
            <a:lnRef idx="2">
              <a:schemeClr val="accent4"/>
            </a:lnRef>
            <a:fillRef idx="1">
              <a:schemeClr val="lt1"/>
            </a:fillRef>
            <a:effectRef idx="0">
              <a:schemeClr val="accent4"/>
            </a:effectRef>
            <a:fontRef idx="minor">
              <a:schemeClr val="dk1"/>
            </a:fontRef>
          </p:style>
          <p:txBody>
            <a:bodyPr rIns="432000" rtlCol="0" anchor="t"/>
            <a:lstStyle/>
            <a:p>
              <a:pPr algn="r"/>
              <a:r>
                <a:rPr lang="en-GB" dirty="0" smtClean="0">
                  <a:solidFill>
                    <a:prstClr val="black"/>
                  </a:solidFill>
                </a:rPr>
                <a:t/>
              </a:r>
              <a:br>
                <a:rPr lang="en-GB" dirty="0" smtClean="0">
                  <a:solidFill>
                    <a:prstClr val="black"/>
                  </a:solidFill>
                </a:rPr>
              </a:br>
              <a:r>
                <a:rPr lang="en-GB" dirty="0" smtClean="0">
                  <a:solidFill>
                    <a:prstClr val="black"/>
                  </a:solidFill>
                </a:rPr>
                <a:t>2000ml</a:t>
              </a:r>
              <a:br>
                <a:rPr lang="en-GB" dirty="0" smtClean="0">
                  <a:solidFill>
                    <a:prstClr val="black"/>
                  </a:solidFill>
                </a:rPr>
              </a:br>
              <a:r>
                <a:rPr lang="en-GB" u="sng" dirty="0" smtClean="0">
                  <a:solidFill>
                    <a:prstClr val="black"/>
                  </a:solidFill>
                </a:rPr>
                <a:t>- 1655ml</a:t>
              </a:r>
              <a:br>
                <a:rPr lang="en-GB" u="sng" dirty="0" smtClean="0">
                  <a:solidFill>
                    <a:prstClr val="black"/>
                  </a:solidFill>
                </a:rPr>
              </a:br>
              <a:r>
                <a:rPr lang="en-GB" u="sng" smtClean="0">
                  <a:solidFill>
                    <a:prstClr val="black"/>
                  </a:solidFill>
                </a:rPr>
                <a:t>   </a:t>
              </a:r>
              <a:r>
                <a:rPr lang="en-GB" b="1" u="sng" smtClean="0">
                  <a:solidFill>
                    <a:prstClr val="black"/>
                  </a:solidFill>
                </a:rPr>
                <a:t>345ml</a:t>
              </a:r>
              <a:endParaRPr lang="en-GB" b="1" u="sng" dirty="0">
                <a:solidFill>
                  <a:prstClr val="black"/>
                </a:solidFill>
              </a:endParaRPr>
            </a:p>
          </p:txBody>
        </p:sp>
        <p:sp>
          <p:nvSpPr>
            <p:cNvPr id="23" name="TextBox 22"/>
            <p:cNvSpPr txBox="1"/>
            <p:nvPr/>
          </p:nvSpPr>
          <p:spPr>
            <a:xfrm>
              <a:off x="4032711" y="3701665"/>
              <a:ext cx="3055225" cy="369332"/>
            </a:xfrm>
            <a:prstGeom prst="rect">
              <a:avLst/>
            </a:prstGeom>
            <a:noFill/>
          </p:spPr>
          <p:txBody>
            <a:bodyPr wrap="square" rtlCol="0">
              <a:spAutoFit/>
            </a:bodyPr>
            <a:lstStyle/>
            <a:p>
              <a:r>
                <a:rPr lang="en-GB" dirty="0" smtClean="0">
                  <a:solidFill>
                    <a:prstClr val="black"/>
                  </a:solidFill>
                </a:rPr>
                <a:t>(2l is 2000ml)</a:t>
              </a:r>
              <a:endParaRPr lang="en-GB" dirty="0">
                <a:solidFill>
                  <a:prstClr val="black"/>
                </a:solidFill>
              </a:endParaRPr>
            </a:p>
          </p:txBody>
        </p:sp>
        <p:sp>
          <p:nvSpPr>
            <p:cNvPr id="24" name="TextBox 23"/>
            <p:cNvSpPr txBox="1"/>
            <p:nvPr/>
          </p:nvSpPr>
          <p:spPr>
            <a:xfrm>
              <a:off x="4032711" y="3971713"/>
              <a:ext cx="3055225" cy="369332"/>
            </a:xfrm>
            <a:prstGeom prst="rect">
              <a:avLst/>
            </a:prstGeom>
            <a:noFill/>
          </p:spPr>
          <p:txBody>
            <a:bodyPr wrap="square" rtlCol="0">
              <a:spAutoFit/>
            </a:bodyPr>
            <a:lstStyle/>
            <a:p>
              <a:r>
                <a:rPr lang="en-GB" dirty="0" smtClean="0">
                  <a:solidFill>
                    <a:prstClr val="black"/>
                  </a:solidFill>
                </a:rPr>
                <a:t>(1l 655ml is 1655ml)</a:t>
              </a:r>
              <a:endParaRPr lang="en-GB" dirty="0">
                <a:solidFill>
                  <a:prstClr val="black"/>
                </a:solidFill>
              </a:endParaRPr>
            </a:p>
          </p:txBody>
        </p:sp>
      </p:grpSp>
      <p:sp>
        <p:nvSpPr>
          <p:cNvPr id="22" name="TextBox 21"/>
          <p:cNvSpPr txBox="1"/>
          <p:nvPr/>
        </p:nvSpPr>
        <p:spPr>
          <a:xfrm>
            <a:off x="3898148" y="4680949"/>
            <a:ext cx="3858839" cy="646331"/>
          </a:xfrm>
          <a:prstGeom prst="rect">
            <a:avLst/>
          </a:prstGeom>
          <a:noFill/>
        </p:spPr>
        <p:txBody>
          <a:bodyPr wrap="square" rtlCol="0">
            <a:spAutoFit/>
          </a:bodyPr>
          <a:lstStyle/>
          <a:p>
            <a:pPr algn="ctr"/>
            <a:r>
              <a:rPr lang="en-GB" dirty="0" smtClean="0">
                <a:solidFill>
                  <a:prstClr val="black"/>
                </a:solidFill>
              </a:rPr>
              <a:t>345ml more liquid could be added.</a:t>
            </a:r>
            <a:endParaRPr lang="en-GB" b="1" u="sng" dirty="0">
              <a:solidFill>
                <a:prstClr val="black"/>
              </a:solidFill>
            </a:endParaRPr>
          </a:p>
          <a:p>
            <a:pPr algn="ctr"/>
            <a:endParaRPr lang="en-GB" dirty="0">
              <a:solidFill>
                <a:prstClr val="black"/>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8648" y="2883583"/>
            <a:ext cx="969129" cy="2967801"/>
          </a:xfrm>
          <a:prstGeom prst="rect">
            <a:avLst/>
          </a:prstGeom>
        </p:spPr>
      </p:pic>
      <p:grpSp>
        <p:nvGrpSpPr>
          <p:cNvPr id="26" name="Group 25"/>
          <p:cNvGrpSpPr/>
          <p:nvPr/>
        </p:nvGrpSpPr>
        <p:grpSpPr>
          <a:xfrm>
            <a:off x="2681377" y="3057525"/>
            <a:ext cx="1337666" cy="2708134"/>
            <a:chOff x="2490877" y="3067050"/>
            <a:chExt cx="1337666" cy="2708134"/>
          </a:xfrm>
        </p:grpSpPr>
        <p:sp>
          <p:nvSpPr>
            <p:cNvPr id="10" name="Rectangle 9"/>
            <p:cNvSpPr/>
            <p:nvPr/>
          </p:nvSpPr>
          <p:spPr>
            <a:xfrm>
              <a:off x="3391307" y="3067050"/>
              <a:ext cx="437236" cy="2708134"/>
            </a:xfrm>
            <a:custGeom>
              <a:avLst/>
              <a:gdLst>
                <a:gd name="connsiteX0" fmla="*/ 0 w 1019175"/>
                <a:gd name="connsiteY0" fmla="*/ 0 h 2708134"/>
                <a:gd name="connsiteX1" fmla="*/ 1019175 w 1019175"/>
                <a:gd name="connsiteY1" fmla="*/ 0 h 2708134"/>
                <a:gd name="connsiteX2" fmla="*/ 1019175 w 1019175"/>
                <a:gd name="connsiteY2" fmla="*/ 2708134 h 2708134"/>
                <a:gd name="connsiteX3" fmla="*/ 0 w 1019175"/>
                <a:gd name="connsiteY3" fmla="*/ 2708134 h 2708134"/>
                <a:gd name="connsiteX4" fmla="*/ 0 w 1019175"/>
                <a:gd name="connsiteY4" fmla="*/ 0 h 2708134"/>
                <a:gd name="connsiteX0" fmla="*/ 1019175 w 1110615"/>
                <a:gd name="connsiteY0" fmla="*/ 2708134 h 2708134"/>
                <a:gd name="connsiteX1" fmla="*/ 0 w 1110615"/>
                <a:gd name="connsiteY1" fmla="*/ 2708134 h 2708134"/>
                <a:gd name="connsiteX2" fmla="*/ 0 w 1110615"/>
                <a:gd name="connsiteY2" fmla="*/ 0 h 2708134"/>
                <a:gd name="connsiteX3" fmla="*/ 1110615 w 1110615"/>
                <a:gd name="connsiteY3" fmla="*/ 91440 h 2708134"/>
                <a:gd name="connsiteX0" fmla="*/ 1019175 w 1082040"/>
                <a:gd name="connsiteY0" fmla="*/ 2708134 h 2708134"/>
                <a:gd name="connsiteX1" fmla="*/ 0 w 1082040"/>
                <a:gd name="connsiteY1" fmla="*/ 2708134 h 2708134"/>
                <a:gd name="connsiteX2" fmla="*/ 0 w 1082040"/>
                <a:gd name="connsiteY2" fmla="*/ 0 h 2708134"/>
                <a:gd name="connsiteX3" fmla="*/ 1082040 w 1082040"/>
                <a:gd name="connsiteY3" fmla="*/ 34290 h 2708134"/>
                <a:gd name="connsiteX0" fmla="*/ 1019175 w 1019175"/>
                <a:gd name="connsiteY0" fmla="*/ 2708134 h 2708134"/>
                <a:gd name="connsiteX1" fmla="*/ 0 w 1019175"/>
                <a:gd name="connsiteY1" fmla="*/ 2708134 h 2708134"/>
                <a:gd name="connsiteX2" fmla="*/ 0 w 1019175"/>
                <a:gd name="connsiteY2" fmla="*/ 0 h 2708134"/>
                <a:gd name="connsiteX3" fmla="*/ 1015365 w 1019175"/>
                <a:gd name="connsiteY3" fmla="*/ 5715 h 2708134"/>
              </a:gdLst>
              <a:ahLst/>
              <a:cxnLst>
                <a:cxn ang="0">
                  <a:pos x="connsiteX0" y="connsiteY0"/>
                </a:cxn>
                <a:cxn ang="0">
                  <a:pos x="connsiteX1" y="connsiteY1"/>
                </a:cxn>
                <a:cxn ang="0">
                  <a:pos x="connsiteX2" y="connsiteY2"/>
                </a:cxn>
                <a:cxn ang="0">
                  <a:pos x="connsiteX3" y="connsiteY3"/>
                </a:cxn>
              </a:cxnLst>
              <a:rect l="l" t="t" r="r" b="b"/>
              <a:pathLst>
                <a:path w="1019175" h="2708134">
                  <a:moveTo>
                    <a:pt x="1019175" y="2708134"/>
                  </a:moveTo>
                  <a:lnTo>
                    <a:pt x="0" y="2708134"/>
                  </a:lnTo>
                  <a:lnTo>
                    <a:pt x="0" y="0"/>
                  </a:lnTo>
                  <a:lnTo>
                    <a:pt x="1015365" y="5715"/>
                  </a:lnTo>
                </a:path>
              </a:pathLst>
            </a:cu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2" name="TextBox 11"/>
            <p:cNvSpPr txBox="1"/>
            <p:nvPr/>
          </p:nvSpPr>
          <p:spPr>
            <a:xfrm flipH="1">
              <a:off x="2490877" y="5164319"/>
              <a:ext cx="900430" cy="293506"/>
            </a:xfrm>
            <a:prstGeom prst="snip1Rect">
              <a:avLst>
                <a:gd name="adj" fmla="val 37019"/>
              </a:avLst>
            </a:prstGeom>
            <a:solidFill>
              <a:srgbClr val="00B0F0"/>
            </a:solidFill>
            <a:ln>
              <a:noFill/>
            </a:ln>
          </p:spPr>
          <p:txBody>
            <a:bodyPr wrap="square" rtlCol="0" anchor="ctr">
              <a:spAutoFit/>
            </a:bodyPr>
            <a:lstStyle/>
            <a:p>
              <a:endParaRPr lang="en-GB" sz="1400" b="1" dirty="0">
                <a:solidFill>
                  <a:prstClr val="white"/>
                </a:solidFill>
              </a:endParaRPr>
            </a:p>
          </p:txBody>
        </p:sp>
        <p:sp>
          <p:nvSpPr>
            <p:cNvPr id="25" name="Rectangle 24"/>
            <p:cNvSpPr/>
            <p:nvPr/>
          </p:nvSpPr>
          <p:spPr>
            <a:xfrm>
              <a:off x="2533923" y="5146440"/>
              <a:ext cx="840295" cy="338554"/>
            </a:xfrm>
            <a:prstGeom prst="rect">
              <a:avLst/>
            </a:prstGeom>
          </p:spPr>
          <p:txBody>
            <a:bodyPr wrap="none">
              <a:spAutoFit/>
            </a:bodyPr>
            <a:lstStyle/>
            <a:p>
              <a:r>
                <a:rPr lang="en-GB" sz="1600" b="1" dirty="0">
                  <a:solidFill>
                    <a:prstClr val="white"/>
                  </a:solidFill>
                </a:rPr>
                <a:t>2 litres</a:t>
              </a:r>
            </a:p>
          </p:txBody>
        </p:sp>
      </p:grpSp>
      <p:grpSp>
        <p:nvGrpSpPr>
          <p:cNvPr id="30" name="Group 29"/>
          <p:cNvGrpSpPr/>
          <p:nvPr/>
        </p:nvGrpSpPr>
        <p:grpSpPr>
          <a:xfrm>
            <a:off x="1052710" y="3909059"/>
            <a:ext cx="1347960" cy="1856599"/>
            <a:chOff x="2480583" y="3918584"/>
            <a:chExt cx="1347960" cy="1856599"/>
          </a:xfrm>
        </p:grpSpPr>
        <p:sp>
          <p:nvSpPr>
            <p:cNvPr id="31" name="Rectangle 9"/>
            <p:cNvSpPr/>
            <p:nvPr/>
          </p:nvSpPr>
          <p:spPr>
            <a:xfrm>
              <a:off x="3391307" y="3918584"/>
              <a:ext cx="437236" cy="1856599"/>
            </a:xfrm>
            <a:custGeom>
              <a:avLst/>
              <a:gdLst>
                <a:gd name="connsiteX0" fmla="*/ 0 w 1019175"/>
                <a:gd name="connsiteY0" fmla="*/ 0 h 2708134"/>
                <a:gd name="connsiteX1" fmla="*/ 1019175 w 1019175"/>
                <a:gd name="connsiteY1" fmla="*/ 0 h 2708134"/>
                <a:gd name="connsiteX2" fmla="*/ 1019175 w 1019175"/>
                <a:gd name="connsiteY2" fmla="*/ 2708134 h 2708134"/>
                <a:gd name="connsiteX3" fmla="*/ 0 w 1019175"/>
                <a:gd name="connsiteY3" fmla="*/ 2708134 h 2708134"/>
                <a:gd name="connsiteX4" fmla="*/ 0 w 1019175"/>
                <a:gd name="connsiteY4" fmla="*/ 0 h 2708134"/>
                <a:gd name="connsiteX0" fmla="*/ 1019175 w 1110615"/>
                <a:gd name="connsiteY0" fmla="*/ 2708134 h 2708134"/>
                <a:gd name="connsiteX1" fmla="*/ 0 w 1110615"/>
                <a:gd name="connsiteY1" fmla="*/ 2708134 h 2708134"/>
                <a:gd name="connsiteX2" fmla="*/ 0 w 1110615"/>
                <a:gd name="connsiteY2" fmla="*/ 0 h 2708134"/>
                <a:gd name="connsiteX3" fmla="*/ 1110615 w 1110615"/>
                <a:gd name="connsiteY3" fmla="*/ 91440 h 2708134"/>
                <a:gd name="connsiteX0" fmla="*/ 1019175 w 1082040"/>
                <a:gd name="connsiteY0" fmla="*/ 2708134 h 2708134"/>
                <a:gd name="connsiteX1" fmla="*/ 0 w 1082040"/>
                <a:gd name="connsiteY1" fmla="*/ 2708134 h 2708134"/>
                <a:gd name="connsiteX2" fmla="*/ 0 w 1082040"/>
                <a:gd name="connsiteY2" fmla="*/ 0 h 2708134"/>
                <a:gd name="connsiteX3" fmla="*/ 1082040 w 1082040"/>
                <a:gd name="connsiteY3" fmla="*/ 34290 h 2708134"/>
                <a:gd name="connsiteX0" fmla="*/ 1019175 w 1019175"/>
                <a:gd name="connsiteY0" fmla="*/ 2708134 h 2708134"/>
                <a:gd name="connsiteX1" fmla="*/ 0 w 1019175"/>
                <a:gd name="connsiteY1" fmla="*/ 2708134 h 2708134"/>
                <a:gd name="connsiteX2" fmla="*/ 0 w 1019175"/>
                <a:gd name="connsiteY2" fmla="*/ 0 h 2708134"/>
                <a:gd name="connsiteX3" fmla="*/ 1015365 w 1019175"/>
                <a:gd name="connsiteY3" fmla="*/ 5715 h 2708134"/>
                <a:gd name="connsiteX0" fmla="*/ 1019175 w 1019175"/>
                <a:gd name="connsiteY0" fmla="*/ 2708134 h 2708134"/>
                <a:gd name="connsiteX1" fmla="*/ 0 w 1019175"/>
                <a:gd name="connsiteY1" fmla="*/ 2708134 h 2708134"/>
                <a:gd name="connsiteX2" fmla="*/ 0 w 1019175"/>
                <a:gd name="connsiteY2" fmla="*/ 0 h 2708134"/>
                <a:gd name="connsiteX3" fmla="*/ 1015364 w 1019175"/>
                <a:gd name="connsiteY3" fmla="*/ 1084 h 2708134"/>
              </a:gdLst>
              <a:ahLst/>
              <a:cxnLst>
                <a:cxn ang="0">
                  <a:pos x="connsiteX0" y="connsiteY0"/>
                </a:cxn>
                <a:cxn ang="0">
                  <a:pos x="connsiteX1" y="connsiteY1"/>
                </a:cxn>
                <a:cxn ang="0">
                  <a:pos x="connsiteX2" y="connsiteY2"/>
                </a:cxn>
                <a:cxn ang="0">
                  <a:pos x="connsiteX3" y="connsiteY3"/>
                </a:cxn>
              </a:cxnLst>
              <a:rect l="l" t="t" r="r" b="b"/>
              <a:pathLst>
                <a:path w="1019175" h="2708134">
                  <a:moveTo>
                    <a:pt x="1019175" y="2708134"/>
                  </a:moveTo>
                  <a:lnTo>
                    <a:pt x="0" y="2708134"/>
                  </a:lnTo>
                  <a:lnTo>
                    <a:pt x="0" y="0"/>
                  </a:lnTo>
                  <a:lnTo>
                    <a:pt x="1015364" y="1084"/>
                  </a:lnTo>
                </a:path>
              </a:pathLst>
            </a:cu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2" name="TextBox 31"/>
            <p:cNvSpPr txBox="1"/>
            <p:nvPr/>
          </p:nvSpPr>
          <p:spPr>
            <a:xfrm flipH="1">
              <a:off x="2490877" y="5164319"/>
              <a:ext cx="900430" cy="293506"/>
            </a:xfrm>
            <a:prstGeom prst="snip1Rect">
              <a:avLst>
                <a:gd name="adj" fmla="val 37019"/>
              </a:avLst>
            </a:prstGeom>
            <a:solidFill>
              <a:srgbClr val="00B0F0"/>
            </a:solidFill>
            <a:ln>
              <a:noFill/>
            </a:ln>
          </p:spPr>
          <p:txBody>
            <a:bodyPr wrap="square" rtlCol="0" anchor="ctr">
              <a:spAutoFit/>
            </a:bodyPr>
            <a:lstStyle/>
            <a:p>
              <a:endParaRPr lang="en-GB" sz="1400" b="1" dirty="0">
                <a:solidFill>
                  <a:prstClr val="white"/>
                </a:solidFill>
              </a:endParaRPr>
            </a:p>
          </p:txBody>
        </p:sp>
        <p:sp>
          <p:nvSpPr>
            <p:cNvPr id="33" name="Rectangle 32"/>
            <p:cNvSpPr/>
            <p:nvPr/>
          </p:nvSpPr>
          <p:spPr>
            <a:xfrm>
              <a:off x="2480583" y="5154060"/>
              <a:ext cx="965329" cy="338554"/>
            </a:xfrm>
            <a:prstGeom prst="rect">
              <a:avLst/>
            </a:prstGeom>
          </p:spPr>
          <p:txBody>
            <a:bodyPr wrap="none">
              <a:spAutoFit/>
            </a:bodyPr>
            <a:lstStyle/>
            <a:p>
              <a:r>
                <a:rPr lang="en-GB" sz="1600" b="1" dirty="0" smtClean="0">
                  <a:solidFill>
                    <a:prstClr val="white"/>
                  </a:solidFill>
                </a:rPr>
                <a:t>1l 655ml</a:t>
              </a:r>
              <a:endParaRPr lang="en-GB" sz="1600" b="1" dirty="0">
                <a:solidFill>
                  <a:prstClr val="white"/>
                </a:solidFill>
              </a:endParaRPr>
            </a:p>
          </p:txBody>
        </p:sp>
      </p:grpSp>
      <p:grpSp>
        <p:nvGrpSpPr>
          <p:cNvPr id="34" name="Group 33"/>
          <p:cNvGrpSpPr/>
          <p:nvPr/>
        </p:nvGrpSpPr>
        <p:grpSpPr>
          <a:xfrm>
            <a:off x="1198938" y="3065145"/>
            <a:ext cx="1201732" cy="782504"/>
            <a:chOff x="2626811" y="4992679"/>
            <a:chExt cx="1201732" cy="782504"/>
          </a:xfrm>
        </p:grpSpPr>
        <p:sp>
          <p:nvSpPr>
            <p:cNvPr id="35" name="Rectangle 9"/>
            <p:cNvSpPr/>
            <p:nvPr/>
          </p:nvSpPr>
          <p:spPr>
            <a:xfrm>
              <a:off x="3391307" y="4992679"/>
              <a:ext cx="437236" cy="782504"/>
            </a:xfrm>
            <a:custGeom>
              <a:avLst/>
              <a:gdLst>
                <a:gd name="connsiteX0" fmla="*/ 0 w 1019175"/>
                <a:gd name="connsiteY0" fmla="*/ 0 h 2708134"/>
                <a:gd name="connsiteX1" fmla="*/ 1019175 w 1019175"/>
                <a:gd name="connsiteY1" fmla="*/ 0 h 2708134"/>
                <a:gd name="connsiteX2" fmla="*/ 1019175 w 1019175"/>
                <a:gd name="connsiteY2" fmla="*/ 2708134 h 2708134"/>
                <a:gd name="connsiteX3" fmla="*/ 0 w 1019175"/>
                <a:gd name="connsiteY3" fmla="*/ 2708134 h 2708134"/>
                <a:gd name="connsiteX4" fmla="*/ 0 w 1019175"/>
                <a:gd name="connsiteY4" fmla="*/ 0 h 2708134"/>
                <a:gd name="connsiteX0" fmla="*/ 1019175 w 1110615"/>
                <a:gd name="connsiteY0" fmla="*/ 2708134 h 2708134"/>
                <a:gd name="connsiteX1" fmla="*/ 0 w 1110615"/>
                <a:gd name="connsiteY1" fmla="*/ 2708134 h 2708134"/>
                <a:gd name="connsiteX2" fmla="*/ 0 w 1110615"/>
                <a:gd name="connsiteY2" fmla="*/ 0 h 2708134"/>
                <a:gd name="connsiteX3" fmla="*/ 1110615 w 1110615"/>
                <a:gd name="connsiteY3" fmla="*/ 91440 h 2708134"/>
                <a:gd name="connsiteX0" fmla="*/ 1019175 w 1082040"/>
                <a:gd name="connsiteY0" fmla="*/ 2708134 h 2708134"/>
                <a:gd name="connsiteX1" fmla="*/ 0 w 1082040"/>
                <a:gd name="connsiteY1" fmla="*/ 2708134 h 2708134"/>
                <a:gd name="connsiteX2" fmla="*/ 0 w 1082040"/>
                <a:gd name="connsiteY2" fmla="*/ 0 h 2708134"/>
                <a:gd name="connsiteX3" fmla="*/ 1082040 w 1082040"/>
                <a:gd name="connsiteY3" fmla="*/ 34290 h 2708134"/>
                <a:gd name="connsiteX0" fmla="*/ 1019175 w 1019175"/>
                <a:gd name="connsiteY0" fmla="*/ 2708134 h 2708134"/>
                <a:gd name="connsiteX1" fmla="*/ 0 w 1019175"/>
                <a:gd name="connsiteY1" fmla="*/ 2708134 h 2708134"/>
                <a:gd name="connsiteX2" fmla="*/ 0 w 1019175"/>
                <a:gd name="connsiteY2" fmla="*/ 0 h 2708134"/>
                <a:gd name="connsiteX3" fmla="*/ 1015365 w 1019175"/>
                <a:gd name="connsiteY3" fmla="*/ 5715 h 2708134"/>
              </a:gdLst>
              <a:ahLst/>
              <a:cxnLst>
                <a:cxn ang="0">
                  <a:pos x="connsiteX0" y="connsiteY0"/>
                </a:cxn>
                <a:cxn ang="0">
                  <a:pos x="connsiteX1" y="connsiteY1"/>
                </a:cxn>
                <a:cxn ang="0">
                  <a:pos x="connsiteX2" y="connsiteY2"/>
                </a:cxn>
                <a:cxn ang="0">
                  <a:pos x="connsiteX3" y="connsiteY3"/>
                </a:cxn>
              </a:cxnLst>
              <a:rect l="l" t="t" r="r" b="b"/>
              <a:pathLst>
                <a:path w="1019175" h="2708134">
                  <a:moveTo>
                    <a:pt x="1019175" y="2708134"/>
                  </a:moveTo>
                  <a:lnTo>
                    <a:pt x="0" y="2708134"/>
                  </a:lnTo>
                  <a:lnTo>
                    <a:pt x="0" y="0"/>
                  </a:lnTo>
                  <a:lnTo>
                    <a:pt x="1015365" y="5715"/>
                  </a:lnTo>
                </a:path>
              </a:pathLst>
            </a:cu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6" name="TextBox 35"/>
            <p:cNvSpPr txBox="1"/>
            <p:nvPr/>
          </p:nvSpPr>
          <p:spPr>
            <a:xfrm flipH="1">
              <a:off x="2626811" y="5164319"/>
              <a:ext cx="764496" cy="293506"/>
            </a:xfrm>
            <a:prstGeom prst="snip1Rect">
              <a:avLst>
                <a:gd name="adj" fmla="val 37019"/>
              </a:avLst>
            </a:prstGeom>
            <a:solidFill>
              <a:srgbClr val="92D050"/>
            </a:solidFill>
            <a:ln>
              <a:noFill/>
            </a:ln>
          </p:spPr>
          <p:txBody>
            <a:bodyPr wrap="square" rtlCol="0" anchor="ctr">
              <a:spAutoFit/>
            </a:bodyPr>
            <a:lstStyle/>
            <a:p>
              <a:endParaRPr lang="en-GB" sz="1400" b="1" dirty="0">
                <a:solidFill>
                  <a:prstClr val="white"/>
                </a:solidFill>
              </a:endParaRPr>
            </a:p>
          </p:txBody>
        </p:sp>
        <p:sp>
          <p:nvSpPr>
            <p:cNvPr id="37" name="Rectangle 36"/>
            <p:cNvSpPr/>
            <p:nvPr/>
          </p:nvSpPr>
          <p:spPr>
            <a:xfrm>
              <a:off x="2631163" y="5154060"/>
              <a:ext cx="760144" cy="338554"/>
            </a:xfrm>
            <a:prstGeom prst="rect">
              <a:avLst/>
            </a:prstGeom>
          </p:spPr>
          <p:txBody>
            <a:bodyPr wrap="none">
              <a:spAutoFit/>
            </a:bodyPr>
            <a:lstStyle/>
            <a:p>
              <a:r>
                <a:rPr lang="en-GB" sz="1600" b="1" dirty="0" smtClean="0">
                  <a:solidFill>
                    <a:prstClr val="white"/>
                  </a:solidFill>
                </a:rPr>
                <a:t>345ml</a:t>
              </a:r>
              <a:endParaRPr lang="en-GB" sz="1600" b="1" dirty="0">
                <a:solidFill>
                  <a:prstClr val="white"/>
                </a:solidFill>
              </a:endParaRPr>
            </a:p>
          </p:txBody>
        </p:sp>
      </p:grpSp>
      <p:sp>
        <p:nvSpPr>
          <p:cNvPr id="27" name="Rectangle 26"/>
          <p:cNvSpPr/>
          <p:nvPr/>
        </p:nvSpPr>
        <p:spPr>
          <a:xfrm>
            <a:off x="925635" y="2319583"/>
            <a:ext cx="7286036" cy="341537"/>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SzPct val="100000"/>
              <a:defRPr sz="1800" b="0" i="0" u="none" strike="noStrike" kern="0" cap="none" spc="0" baseline="0">
                <a:solidFill>
                  <a:srgbClr val="000000"/>
                </a:solidFill>
                <a:uFillTx/>
              </a:defRPr>
            </a:pPr>
            <a:r>
              <a:rPr lang="en-GB" sz="1400" b="1" kern="0" dirty="0">
                <a:solidFill>
                  <a:srgbClr val="000000"/>
                </a:solidFill>
              </a:rPr>
              <a:t>How much more liquid could be used to fill the bottle?</a:t>
            </a:r>
          </a:p>
        </p:txBody>
      </p:sp>
      <p:sp>
        <p:nvSpPr>
          <p:cNvPr id="28" name="TextBox 27"/>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388601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4.44444E-6 L -0.18142 0.00092 " pathEditMode="relative" rAng="0" ptsTypes="AA">
                                      <p:cBhvr>
                                        <p:cTn id="6" dur="1000" fill="hold"/>
                                        <p:tgtEl>
                                          <p:spTgt spid="8"/>
                                        </p:tgtEl>
                                        <p:attrNameLst>
                                          <p:attrName>ppt_x</p:attrName>
                                          <p:attrName>ppt_y</p:attrName>
                                        </p:attrNameLst>
                                      </p:cBhvr>
                                      <p:rCtr x="-9080" y="46"/>
                                    </p:animMotion>
                                  </p:childTnLst>
                                </p:cTn>
                              </p:par>
                              <p:par>
                                <p:cTn id="7" presetID="42" presetClass="path" presetSubtype="0" accel="50000" decel="50000" fill="hold" nodeType="withEffect">
                                  <p:stCondLst>
                                    <p:cond delay="0"/>
                                  </p:stCondLst>
                                  <p:childTnLst>
                                    <p:animMotion origin="layout" path="M 5.55556E-7 2.96296E-6 L -0.17778 -0.00162 " pathEditMode="relative" rAng="0" ptsTypes="AA">
                                      <p:cBhvr>
                                        <p:cTn id="8" dur="1000" fill="hold"/>
                                        <p:tgtEl>
                                          <p:spTgt spid="26"/>
                                        </p:tgtEl>
                                        <p:attrNameLst>
                                          <p:attrName>ppt_x</p:attrName>
                                          <p:attrName>ppt_y</p:attrName>
                                        </p:attrNameLst>
                                      </p:cBhvr>
                                      <p:rCtr x="-8889" y="-93"/>
                                    </p:animMotion>
                                  </p:childTnLst>
                                </p:cTn>
                              </p:par>
                            </p:childTnLst>
                          </p:cTn>
                        </p:par>
                        <p:par>
                          <p:cTn id="9" fill="hold">
                            <p:stCondLst>
                              <p:cond delay="1000"/>
                            </p:stCondLst>
                            <p:childTnLst>
                              <p:par>
                                <p:cTn id="10" presetID="10" presetClass="entr" presetSubtype="0"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1500"/>
                            </p:stCondLst>
                            <p:childTnLst>
                              <p:par>
                                <p:cTn id="14" presetID="10" presetClass="exit" presetSubtype="0" fill="hold" nodeType="afterEffect">
                                  <p:stCondLst>
                                    <p:cond delay="0"/>
                                  </p:stCondLst>
                                  <p:childTnLst>
                                    <p:animEffect transition="out" filter="fade">
                                      <p:cBhvr>
                                        <p:cTn id="15" dur="500"/>
                                        <p:tgtEl>
                                          <p:spTgt spid="26"/>
                                        </p:tgtEl>
                                      </p:cBhvr>
                                    </p:animEffect>
                                    <p:set>
                                      <p:cBhvr>
                                        <p:cTn id="16" dur="1" fill="hold">
                                          <p:stCondLst>
                                            <p:cond delay="499"/>
                                          </p:stCondLst>
                                        </p:cTn>
                                        <p:tgtEl>
                                          <p:spTgt spid="26"/>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401126661"/>
              </p:ext>
            </p:extLst>
          </p:nvPr>
        </p:nvGraphicFramePr>
        <p:xfrm>
          <a:off x="755650" y="1310054"/>
          <a:ext cx="7632700" cy="4785106"/>
        </p:xfrm>
        <a:graphic>
          <a:graphicData uri="http://schemas.openxmlformats.org/drawingml/2006/table">
            <a:tbl>
              <a:tblPr firstRow="1" bandRow="1">
                <a:tableStyleId>{5C22544A-7EE6-4342-B048-85BDC9FD1C3A}</a:tableStyleId>
              </a:tblPr>
              <a:tblGrid>
                <a:gridCol w="7632700"/>
              </a:tblGrid>
              <a:tr h="363425">
                <a:tc>
                  <a:txBody>
                    <a:bodyPr/>
                    <a:lstStyle/>
                    <a:p>
                      <a:pPr algn="ctr"/>
                      <a:r>
                        <a:rPr lang="en-GB" sz="1800" dirty="0" smtClean="0"/>
                        <a:t>Is There</a:t>
                      </a:r>
                      <a:r>
                        <a:rPr lang="en-GB" sz="1800" baseline="0" dirty="0" smtClean="0"/>
                        <a:t> Too Much?</a:t>
                      </a:r>
                      <a:endParaRPr lang="en-GB" sz="1800" dirty="0"/>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tr>
              <a:tr h="4419346">
                <a:tc>
                  <a:txBody>
                    <a:bodyPr/>
                    <a:lstStyle/>
                    <a:p>
                      <a:pPr marL="0" indent="0">
                        <a:buSzPct val="100000"/>
                        <a:buFont typeface="Arial" pitchFamily="34"/>
                        <a:buNone/>
                        <a:defRPr sz="1800" b="0" i="0" u="none" strike="noStrike" kern="0" cap="none" spc="0" baseline="0">
                          <a:solidFill>
                            <a:srgbClr val="000000"/>
                          </a:solidFill>
                          <a:uFillTx/>
                        </a:defRPr>
                      </a:pPr>
                      <a:r>
                        <a:rPr lang="en-GB" sz="1400" b="0" i="0" u="none" strike="noStrike" kern="1200" cap="none" spc="0" baseline="0" dirty="0" smtClean="0">
                          <a:solidFill>
                            <a:srgbClr val="1C1C1C"/>
                          </a:solidFill>
                          <a:uFillTx/>
                          <a:latin typeface="+mn-lt"/>
                        </a:rPr>
                        <a:t>A</a:t>
                      </a:r>
                      <a:r>
                        <a:rPr lang="en-GB" sz="1400" b="0" i="0" u="none" strike="noStrike" kern="1200" cap="none" spc="0" dirty="0" smtClean="0">
                          <a:solidFill>
                            <a:srgbClr val="1C1C1C"/>
                          </a:solidFill>
                          <a:uFillTx/>
                          <a:latin typeface="+mn-lt"/>
                        </a:rPr>
                        <a:t> jug has a capacity of 1l 250ml. </a:t>
                      </a:r>
                      <a:r>
                        <a:rPr lang="en-GB" sz="1400" baseline="0" dirty="0" smtClean="0">
                          <a:solidFill>
                            <a:srgbClr val="1C1C1C"/>
                          </a:solidFill>
                          <a:latin typeface="+mn-lt"/>
                        </a:rPr>
                        <a:t>Carter says that</a:t>
                      </a:r>
                      <a:r>
                        <a:rPr lang="en-GB" sz="1400" dirty="0" smtClean="0">
                          <a:solidFill>
                            <a:srgbClr val="1C1C1C"/>
                          </a:solidFill>
                          <a:latin typeface="+mn-lt"/>
                        </a:rPr>
                        <a:t> all of the recipes </a:t>
                      </a:r>
                      <a:br>
                        <a:rPr lang="en-GB" sz="1400" dirty="0" smtClean="0">
                          <a:solidFill>
                            <a:srgbClr val="1C1C1C"/>
                          </a:solidFill>
                          <a:latin typeface="+mn-lt"/>
                        </a:rPr>
                      </a:br>
                      <a:r>
                        <a:rPr lang="en-GB" sz="1400" dirty="0" smtClean="0">
                          <a:solidFill>
                            <a:srgbClr val="1C1C1C"/>
                          </a:solidFill>
                          <a:latin typeface="+mn-lt"/>
                        </a:rPr>
                        <a:t>can </a:t>
                      </a:r>
                      <a:r>
                        <a:rPr lang="en-GB" sz="1400" baseline="0" dirty="0" smtClean="0">
                          <a:solidFill>
                            <a:srgbClr val="1C1C1C"/>
                          </a:solidFill>
                          <a:latin typeface="+mn-lt"/>
                        </a:rPr>
                        <a:t>be made in a jug of this size. </a:t>
                      </a:r>
                      <a:r>
                        <a:rPr lang="en-GB" sz="1400" b="1" baseline="0" dirty="0" smtClean="0">
                          <a:solidFill>
                            <a:srgbClr val="1C1C1C"/>
                          </a:solidFill>
                          <a:latin typeface="+mn-lt"/>
                        </a:rPr>
                        <a:t>Do you agree?</a:t>
                      </a:r>
                      <a:r>
                        <a:rPr lang="en-GB" sz="1400" b="1" dirty="0" smtClean="0">
                          <a:solidFill>
                            <a:srgbClr val="1C1C1C"/>
                          </a:solidFill>
                          <a:latin typeface="+mn-lt"/>
                        </a:rPr>
                        <a:t> </a:t>
                      </a:r>
                      <a:endParaRPr lang="en-GB" sz="1400" b="1" dirty="0" smtClean="0"/>
                    </a:p>
                    <a:p>
                      <a:pPr marL="0" lvl="0" indent="0">
                        <a:buSzPct val="100000"/>
                        <a:buFont typeface="Arial" pitchFamily="34"/>
                        <a:buNone/>
                        <a:defRPr sz="1800" b="0" i="0" u="none" strike="noStrike" kern="0" cap="none" spc="0" baseline="0">
                          <a:solidFill>
                            <a:srgbClr val="000000"/>
                          </a:solidFill>
                          <a:uFillTx/>
                        </a:defRPr>
                      </a:pPr>
                      <a:endParaRPr lang="en-GB" sz="1600" dirty="0" smtClean="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tr>
            </a:tbl>
          </a:graphicData>
        </a:graphic>
      </p:graphicFrame>
      <p:grpSp>
        <p:nvGrpSpPr>
          <p:cNvPr id="71" name="Group 70"/>
          <p:cNvGrpSpPr/>
          <p:nvPr/>
        </p:nvGrpSpPr>
        <p:grpSpPr>
          <a:xfrm>
            <a:off x="1225764" y="3198734"/>
            <a:ext cx="2133175" cy="2324469"/>
            <a:chOff x="1225764" y="2834807"/>
            <a:chExt cx="2133175" cy="2324469"/>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71697">
              <a:off x="1225764" y="2834807"/>
              <a:ext cx="1648142" cy="2324469"/>
            </a:xfrm>
            <a:prstGeom prst="rect">
              <a:avLst/>
            </a:prstGeom>
          </p:spPr>
        </p:pic>
        <p:sp>
          <p:nvSpPr>
            <p:cNvPr id="10" name="TextBox 9"/>
            <p:cNvSpPr txBox="1"/>
            <p:nvPr/>
          </p:nvSpPr>
          <p:spPr>
            <a:xfrm rot="21370187">
              <a:off x="1252483" y="3426129"/>
              <a:ext cx="2106456" cy="861774"/>
            </a:xfrm>
            <a:prstGeom prst="rect">
              <a:avLst/>
            </a:prstGeom>
            <a:noFill/>
          </p:spPr>
          <p:txBody>
            <a:bodyPr wrap="square" rtlCol="0">
              <a:spAutoFit/>
            </a:bodyPr>
            <a:lstStyle/>
            <a:p>
              <a:pPr>
                <a:lnSpc>
                  <a:spcPts val="1200"/>
                </a:lnSpc>
              </a:pPr>
              <a:r>
                <a:rPr lang="en-GB" sz="1200" b="1" dirty="0" smtClean="0">
                  <a:solidFill>
                    <a:srgbClr val="4BACC6">
                      <a:lumMod val="50000"/>
                    </a:srgbClr>
                  </a:solidFill>
                </a:rPr>
                <a:t>800ml lemonade</a:t>
              </a:r>
              <a:br>
                <a:rPr lang="en-GB" sz="1200" b="1" dirty="0" smtClean="0">
                  <a:solidFill>
                    <a:srgbClr val="4BACC6">
                      <a:lumMod val="50000"/>
                    </a:srgbClr>
                  </a:solidFill>
                </a:rPr>
              </a:b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½ litre apple juice</a:t>
              </a:r>
            </a:p>
            <a:p>
              <a:pPr>
                <a:lnSpc>
                  <a:spcPts val="1200"/>
                </a:lnSpc>
              </a:pP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25ml peppermint oil</a:t>
              </a:r>
              <a:endParaRPr lang="en-GB" sz="1200" b="1" dirty="0">
                <a:solidFill>
                  <a:srgbClr val="4BACC6">
                    <a:lumMod val="50000"/>
                  </a:srgbClr>
                </a:solidFill>
              </a:endParaRPr>
            </a:p>
          </p:txBody>
        </p:sp>
      </p:grpSp>
      <p:grpSp>
        <p:nvGrpSpPr>
          <p:cNvPr id="70" name="Group 69"/>
          <p:cNvGrpSpPr/>
          <p:nvPr/>
        </p:nvGrpSpPr>
        <p:grpSpPr>
          <a:xfrm>
            <a:off x="3769305" y="3056971"/>
            <a:ext cx="2106456" cy="2324469"/>
            <a:chOff x="3769305" y="2834625"/>
            <a:chExt cx="2106456" cy="2324469"/>
          </a:xfrm>
        </p:grpSpPr>
        <p:pic>
          <p:nvPicPr>
            <p:cNvPr id="21" name="Picture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54261">
              <a:off x="3780686" y="2834625"/>
              <a:ext cx="1648142" cy="2324469"/>
            </a:xfrm>
            <a:prstGeom prst="rect">
              <a:avLst/>
            </a:prstGeom>
          </p:spPr>
        </p:pic>
        <p:sp>
          <p:nvSpPr>
            <p:cNvPr id="22" name="TextBox 21"/>
            <p:cNvSpPr txBox="1"/>
            <p:nvPr/>
          </p:nvSpPr>
          <p:spPr>
            <a:xfrm rot="152751">
              <a:off x="3769305" y="3425947"/>
              <a:ext cx="2106456" cy="861774"/>
            </a:xfrm>
            <a:prstGeom prst="rect">
              <a:avLst/>
            </a:prstGeom>
            <a:noFill/>
          </p:spPr>
          <p:txBody>
            <a:bodyPr wrap="square" rtlCol="0">
              <a:spAutoFit/>
            </a:bodyPr>
            <a:lstStyle/>
            <a:p>
              <a:pPr>
                <a:lnSpc>
                  <a:spcPts val="1200"/>
                </a:lnSpc>
              </a:pPr>
              <a:r>
                <a:rPr lang="en-GB" sz="1200" b="1" dirty="0">
                  <a:solidFill>
                    <a:srgbClr val="4BACC6">
                      <a:lumMod val="50000"/>
                    </a:srgbClr>
                  </a:solidFill>
                </a:rPr>
                <a:t>7</a:t>
              </a:r>
              <a:r>
                <a:rPr lang="en-GB" sz="1200" b="1" dirty="0" smtClean="0">
                  <a:solidFill>
                    <a:srgbClr val="4BACC6">
                      <a:lumMod val="50000"/>
                    </a:srgbClr>
                  </a:solidFill>
                </a:rPr>
                <a:t>00ml cola</a:t>
              </a:r>
              <a:br>
                <a:rPr lang="en-GB" sz="1200" b="1" dirty="0" smtClean="0">
                  <a:solidFill>
                    <a:srgbClr val="4BACC6">
                      <a:lumMod val="50000"/>
                    </a:srgbClr>
                  </a:solidFill>
                </a:rPr>
              </a:b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¼ litre coconut water</a:t>
              </a:r>
            </a:p>
            <a:p>
              <a:pPr>
                <a:lnSpc>
                  <a:spcPts val="1200"/>
                </a:lnSpc>
              </a:pP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150ml lime juice</a:t>
              </a:r>
              <a:endParaRPr lang="en-GB" sz="1200" b="1" dirty="0">
                <a:solidFill>
                  <a:srgbClr val="4BACC6">
                    <a:lumMod val="50000"/>
                  </a:srgbClr>
                </a:solidFill>
              </a:endParaRPr>
            </a:p>
          </p:txBody>
        </p:sp>
      </p:grpSp>
      <p:sp>
        <p:nvSpPr>
          <p:cNvPr id="46" name="Rectangle 45"/>
          <p:cNvSpPr/>
          <p:nvPr/>
        </p:nvSpPr>
        <p:spPr>
          <a:xfrm rot="21361565">
            <a:off x="1300409" y="4740906"/>
            <a:ext cx="1616282" cy="770604"/>
          </a:xfrm>
          <a:prstGeom prst="rect">
            <a:avLst/>
          </a:prstGeom>
          <a:solidFill>
            <a:srgbClr val="F97B7B"/>
          </a:solidFill>
          <a:ln w="28575">
            <a:noFill/>
          </a:ln>
        </p:spPr>
        <p:style>
          <a:lnRef idx="2">
            <a:schemeClr val="accent4"/>
          </a:lnRef>
          <a:fillRef idx="1">
            <a:schemeClr val="lt1"/>
          </a:fillRef>
          <a:effectRef idx="0">
            <a:schemeClr val="accent4"/>
          </a:effectRef>
          <a:fontRef idx="minor">
            <a:schemeClr val="dk1"/>
          </a:fontRef>
        </p:style>
        <p:txBody>
          <a:bodyPr rIns="90000" rtlCol="0" anchor="ctr"/>
          <a:lstStyle/>
          <a:p>
            <a:pPr algn="ctr"/>
            <a:r>
              <a:rPr lang="en-GB" sz="1400" b="1" dirty="0" smtClean="0">
                <a:solidFill>
                  <a:prstClr val="white"/>
                </a:solidFill>
                <a:ea typeface="Calibri" panose="020F0502020204030204" pitchFamily="34" charset="0"/>
                <a:cs typeface="Times New Roman" panose="02020603050405020304" pitchFamily="18" charset="0"/>
              </a:rPr>
              <a:t>This </a:t>
            </a:r>
            <a:r>
              <a:rPr lang="en-GB" sz="1400" b="1" dirty="0">
                <a:solidFill>
                  <a:prstClr val="white"/>
                </a:solidFill>
                <a:ea typeface="Calibri" panose="020F0502020204030204" pitchFamily="34" charset="0"/>
                <a:cs typeface="Times New Roman" panose="02020603050405020304" pitchFamily="18" charset="0"/>
              </a:rPr>
              <a:t>is too </a:t>
            </a:r>
            <a:r>
              <a:rPr lang="en-GB" sz="1400" b="1" dirty="0" smtClean="0">
                <a:solidFill>
                  <a:prstClr val="white"/>
                </a:solidFill>
                <a:ea typeface="Calibri" panose="020F0502020204030204" pitchFamily="34" charset="0"/>
                <a:cs typeface="Times New Roman" panose="02020603050405020304" pitchFamily="18" charset="0"/>
              </a:rPr>
              <a:t/>
            </a:r>
            <a:br>
              <a:rPr lang="en-GB" sz="1400" b="1" dirty="0" smtClean="0">
                <a:solidFill>
                  <a:prstClr val="white"/>
                </a:solidFill>
                <a:ea typeface="Calibri" panose="020F0502020204030204" pitchFamily="34" charset="0"/>
                <a:cs typeface="Times New Roman" panose="02020603050405020304" pitchFamily="18" charset="0"/>
              </a:rPr>
            </a:br>
            <a:r>
              <a:rPr lang="en-GB" sz="1400" b="1" dirty="0" smtClean="0">
                <a:solidFill>
                  <a:prstClr val="white"/>
                </a:solidFill>
                <a:ea typeface="Calibri" panose="020F0502020204030204" pitchFamily="34" charset="0"/>
                <a:cs typeface="Times New Roman" panose="02020603050405020304" pitchFamily="18" charset="0"/>
              </a:rPr>
              <a:t>much </a:t>
            </a:r>
            <a:r>
              <a:rPr lang="en-GB" sz="1400" b="1" dirty="0">
                <a:solidFill>
                  <a:prstClr val="white"/>
                </a:solidFill>
                <a:ea typeface="Calibri" panose="020F0502020204030204" pitchFamily="34" charset="0"/>
                <a:cs typeface="Times New Roman" panose="02020603050405020304" pitchFamily="18" charset="0"/>
              </a:rPr>
              <a:t>for the jug to hold.</a:t>
            </a:r>
          </a:p>
        </p:txBody>
      </p:sp>
      <p:sp>
        <p:nvSpPr>
          <p:cNvPr id="48" name="Rectangle 47"/>
          <p:cNvSpPr/>
          <p:nvPr/>
        </p:nvSpPr>
        <p:spPr>
          <a:xfrm rot="153377">
            <a:off x="3768428" y="4603240"/>
            <a:ext cx="1616282" cy="770604"/>
          </a:xfrm>
          <a:prstGeom prst="rect">
            <a:avLst/>
          </a:prstGeom>
          <a:solidFill>
            <a:srgbClr val="87BD31"/>
          </a:solidFill>
          <a:ln w="28575">
            <a:noFill/>
          </a:ln>
        </p:spPr>
        <p:style>
          <a:lnRef idx="2">
            <a:schemeClr val="accent4"/>
          </a:lnRef>
          <a:fillRef idx="1">
            <a:schemeClr val="lt1"/>
          </a:fillRef>
          <a:effectRef idx="0">
            <a:schemeClr val="accent4"/>
          </a:effectRef>
          <a:fontRef idx="minor">
            <a:schemeClr val="dk1"/>
          </a:fontRef>
        </p:style>
        <p:txBody>
          <a:bodyPr rIns="90000" rtlCol="0" anchor="ctr"/>
          <a:lstStyle/>
          <a:p>
            <a:pPr algn="ctr">
              <a:defRPr/>
            </a:pPr>
            <a:r>
              <a:rPr lang="en-GB" sz="1400" b="1" dirty="0">
                <a:solidFill>
                  <a:prstClr val="white"/>
                </a:solidFill>
                <a:ea typeface="Calibri" panose="020F0502020204030204" pitchFamily="34" charset="0"/>
                <a:cs typeface="Times New Roman" panose="02020603050405020304" pitchFamily="18" charset="0"/>
              </a:rPr>
              <a:t>This will fit in the jug.</a:t>
            </a:r>
          </a:p>
        </p:txBody>
      </p:sp>
      <p:sp>
        <p:nvSpPr>
          <p:cNvPr id="72" name="Rectangle 71"/>
          <p:cNvSpPr/>
          <p:nvPr/>
        </p:nvSpPr>
        <p:spPr>
          <a:xfrm>
            <a:off x="907705" y="2317828"/>
            <a:ext cx="5468713" cy="341537"/>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SzPct val="100000"/>
              <a:defRPr sz="1800" b="0" i="0" u="none" strike="noStrike" kern="0" cap="none" spc="0" baseline="0">
                <a:solidFill>
                  <a:srgbClr val="000000"/>
                </a:solidFill>
                <a:uFillTx/>
              </a:defRPr>
            </a:pPr>
            <a:r>
              <a:rPr lang="en-GB" sz="1400" b="1" kern="0" dirty="0">
                <a:solidFill>
                  <a:srgbClr val="000000"/>
                </a:solidFill>
              </a:rPr>
              <a:t>Are there any recipes which total exactly 1l 250ml?</a:t>
            </a:r>
          </a:p>
        </p:txBody>
      </p:sp>
      <p:sp>
        <p:nvSpPr>
          <p:cNvPr id="38" name="Rectangle 37"/>
          <p:cNvSpPr/>
          <p:nvPr/>
        </p:nvSpPr>
        <p:spPr>
          <a:xfrm>
            <a:off x="3142406" y="3768856"/>
            <a:ext cx="1988875" cy="1129904"/>
          </a:xfrm>
          <a:prstGeom prst="rect">
            <a:avLst/>
          </a:prstGeom>
          <a:ln w="28575">
            <a:solidFill>
              <a:srgbClr val="87BD31"/>
            </a:solidFill>
          </a:ln>
        </p:spPr>
        <p:style>
          <a:lnRef idx="2">
            <a:schemeClr val="accent4"/>
          </a:lnRef>
          <a:fillRef idx="1">
            <a:schemeClr val="lt1"/>
          </a:fillRef>
          <a:effectRef idx="0">
            <a:schemeClr val="accent4"/>
          </a:effectRef>
          <a:fontRef idx="minor">
            <a:schemeClr val="dk1"/>
          </a:fontRef>
        </p:style>
        <p:txBody>
          <a:bodyPr rIns="90000" rtlCol="0" anchor="ctr"/>
          <a:lstStyle/>
          <a:p>
            <a:pPr algn="ctr"/>
            <a:r>
              <a:rPr lang="en-GB" sz="1400" dirty="0">
                <a:solidFill>
                  <a:prstClr val="black"/>
                </a:solidFill>
                <a:ea typeface="Calibri" panose="020F0502020204030204" pitchFamily="34" charset="0"/>
                <a:cs typeface="Times New Roman" panose="02020603050405020304" pitchFamily="18" charset="0"/>
              </a:rPr>
              <a:t>½ litre = 500ml</a:t>
            </a:r>
          </a:p>
          <a:p>
            <a:pPr algn="ctr"/>
            <a:r>
              <a:rPr lang="en-GB" sz="1400" dirty="0">
                <a:solidFill>
                  <a:prstClr val="black"/>
                </a:solidFill>
                <a:ea typeface="Calibri" panose="020F0502020204030204" pitchFamily="34" charset="0"/>
                <a:cs typeface="Times New Roman" panose="02020603050405020304" pitchFamily="18" charset="0"/>
              </a:rPr>
              <a:t>800ml + 500ml + 25ml = 1325ml</a:t>
            </a:r>
          </a:p>
          <a:p>
            <a:pPr algn="ctr"/>
            <a:r>
              <a:rPr lang="en-GB" sz="1400" dirty="0">
                <a:solidFill>
                  <a:prstClr val="black"/>
                </a:solidFill>
                <a:ea typeface="Calibri" panose="020F0502020204030204" pitchFamily="34" charset="0"/>
                <a:cs typeface="Times New Roman" panose="02020603050405020304" pitchFamily="18" charset="0"/>
              </a:rPr>
              <a:t>1325ml = 1 litre </a:t>
            </a:r>
            <a:r>
              <a:rPr lang="en-GB" sz="1400" dirty="0" smtClean="0">
                <a:solidFill>
                  <a:prstClr val="black"/>
                </a:solidFill>
                <a:ea typeface="Calibri" panose="020F0502020204030204" pitchFamily="34" charset="0"/>
                <a:cs typeface="Times New Roman" panose="02020603050405020304" pitchFamily="18" charset="0"/>
              </a:rPr>
              <a:t>325ml</a:t>
            </a:r>
            <a:endParaRPr lang="en-GB" sz="1400" dirty="0">
              <a:solidFill>
                <a:prstClr val="black"/>
              </a:solidFill>
              <a:ea typeface="Calibri" panose="020F0502020204030204" pitchFamily="34" charset="0"/>
              <a:cs typeface="Times New Roman" panose="02020603050405020304" pitchFamily="18" charset="0"/>
            </a:endParaRPr>
          </a:p>
        </p:txBody>
      </p:sp>
      <p:sp>
        <p:nvSpPr>
          <p:cNvPr id="50" name="Rectangle 49"/>
          <p:cNvSpPr/>
          <p:nvPr/>
        </p:nvSpPr>
        <p:spPr>
          <a:xfrm>
            <a:off x="6396588" y="5169714"/>
            <a:ext cx="1616282" cy="770604"/>
          </a:xfrm>
          <a:prstGeom prst="rect">
            <a:avLst/>
          </a:prstGeom>
          <a:solidFill>
            <a:schemeClr val="bg1"/>
          </a:solidFill>
          <a:ln w="28575">
            <a:solidFill>
              <a:srgbClr val="87BD31"/>
            </a:solidFill>
          </a:ln>
        </p:spPr>
        <p:style>
          <a:lnRef idx="2">
            <a:schemeClr val="accent4"/>
          </a:lnRef>
          <a:fillRef idx="1">
            <a:schemeClr val="lt1"/>
          </a:fillRef>
          <a:effectRef idx="0">
            <a:schemeClr val="accent4"/>
          </a:effectRef>
          <a:fontRef idx="minor">
            <a:schemeClr val="dk1"/>
          </a:fontRef>
        </p:style>
        <p:txBody>
          <a:bodyPr rIns="90000" rtlCol="0" anchor="ctr"/>
          <a:lstStyle/>
          <a:p>
            <a:pPr algn="ctr">
              <a:defRPr/>
            </a:pPr>
            <a:r>
              <a:rPr lang="en-GB" sz="1400" b="1" dirty="0">
                <a:solidFill>
                  <a:prstClr val="black"/>
                </a:solidFill>
                <a:ea typeface="Calibri" panose="020F0502020204030204" pitchFamily="34" charset="0"/>
                <a:cs typeface="Times New Roman" panose="02020603050405020304" pitchFamily="18" charset="0"/>
              </a:rPr>
              <a:t>This is the </a:t>
            </a:r>
            <a:r>
              <a:rPr lang="en-GB" sz="1400" b="1" dirty="0" smtClean="0">
                <a:solidFill>
                  <a:prstClr val="black"/>
                </a:solidFill>
                <a:ea typeface="Calibri" panose="020F0502020204030204" pitchFamily="34" charset="0"/>
                <a:cs typeface="Times New Roman" panose="02020603050405020304" pitchFamily="18" charset="0"/>
              </a:rPr>
              <a:t/>
            </a:r>
            <a:br>
              <a:rPr lang="en-GB" sz="1400" b="1" dirty="0" smtClean="0">
                <a:solidFill>
                  <a:prstClr val="black"/>
                </a:solidFill>
                <a:ea typeface="Calibri" panose="020F0502020204030204" pitchFamily="34" charset="0"/>
                <a:cs typeface="Times New Roman" panose="02020603050405020304" pitchFamily="18" charset="0"/>
              </a:rPr>
            </a:br>
            <a:r>
              <a:rPr lang="en-GB" sz="1400" b="1" dirty="0" smtClean="0">
                <a:solidFill>
                  <a:prstClr val="black"/>
                </a:solidFill>
                <a:ea typeface="Calibri" panose="020F0502020204030204" pitchFamily="34" charset="0"/>
                <a:cs typeface="Times New Roman" panose="02020603050405020304" pitchFamily="18" charset="0"/>
              </a:rPr>
              <a:t>exact </a:t>
            </a:r>
            <a:r>
              <a:rPr lang="en-GB" sz="1400" b="1" dirty="0">
                <a:solidFill>
                  <a:prstClr val="black"/>
                </a:solidFill>
                <a:ea typeface="Calibri" panose="020F0502020204030204" pitchFamily="34" charset="0"/>
                <a:cs typeface="Times New Roman" panose="02020603050405020304" pitchFamily="18" charset="0"/>
              </a:rPr>
              <a:t>capacity </a:t>
            </a:r>
            <a:r>
              <a:rPr lang="en-GB" sz="1400" b="1" dirty="0" smtClean="0">
                <a:solidFill>
                  <a:prstClr val="black"/>
                </a:solidFill>
                <a:ea typeface="Calibri" panose="020F0502020204030204" pitchFamily="34" charset="0"/>
                <a:cs typeface="Times New Roman" panose="02020603050405020304" pitchFamily="18" charset="0"/>
              </a:rPr>
              <a:t/>
            </a:r>
            <a:br>
              <a:rPr lang="en-GB" sz="1400" b="1" dirty="0" smtClean="0">
                <a:solidFill>
                  <a:prstClr val="black"/>
                </a:solidFill>
                <a:ea typeface="Calibri" panose="020F0502020204030204" pitchFamily="34" charset="0"/>
                <a:cs typeface="Times New Roman" panose="02020603050405020304" pitchFamily="18" charset="0"/>
              </a:rPr>
            </a:br>
            <a:r>
              <a:rPr lang="en-GB" sz="1400" b="1" dirty="0" smtClean="0">
                <a:solidFill>
                  <a:prstClr val="black"/>
                </a:solidFill>
                <a:ea typeface="Calibri" panose="020F0502020204030204" pitchFamily="34" charset="0"/>
                <a:cs typeface="Times New Roman" panose="02020603050405020304" pitchFamily="18" charset="0"/>
              </a:rPr>
              <a:t>of </a:t>
            </a:r>
            <a:r>
              <a:rPr lang="en-GB" sz="1400" b="1" dirty="0">
                <a:solidFill>
                  <a:prstClr val="black"/>
                </a:solidFill>
                <a:ea typeface="Calibri" panose="020F0502020204030204" pitchFamily="34" charset="0"/>
                <a:cs typeface="Times New Roman" panose="02020603050405020304" pitchFamily="18" charset="0"/>
              </a:rPr>
              <a:t>the jug.</a:t>
            </a:r>
          </a:p>
        </p:txBody>
      </p:sp>
      <p:sp>
        <p:nvSpPr>
          <p:cNvPr id="42" name="Rectangle 41"/>
          <p:cNvSpPr/>
          <p:nvPr/>
        </p:nvSpPr>
        <p:spPr>
          <a:xfrm>
            <a:off x="3621250" y="3598044"/>
            <a:ext cx="2380260" cy="1505916"/>
          </a:xfrm>
          <a:prstGeom prst="rect">
            <a:avLst/>
          </a:prstGeom>
          <a:ln w="28575">
            <a:solidFill>
              <a:srgbClr val="87BD31"/>
            </a:solidFill>
          </a:ln>
        </p:spPr>
        <p:style>
          <a:lnRef idx="2">
            <a:schemeClr val="accent4"/>
          </a:lnRef>
          <a:fillRef idx="1">
            <a:schemeClr val="lt1"/>
          </a:fillRef>
          <a:effectRef idx="0">
            <a:schemeClr val="accent4"/>
          </a:effectRef>
          <a:fontRef idx="minor">
            <a:schemeClr val="dk1"/>
          </a:fontRef>
        </p:style>
        <p:txBody>
          <a:bodyPr rIns="90000" rtlCol="0" anchor="ctr"/>
          <a:lstStyle/>
          <a:p>
            <a:pPr algn="ctr">
              <a:defRPr/>
            </a:pPr>
            <a:r>
              <a:rPr lang="en-GB" sz="1400" dirty="0">
                <a:solidFill>
                  <a:prstClr val="black"/>
                </a:solidFill>
                <a:ea typeface="Calibri" panose="020F0502020204030204" pitchFamily="34" charset="0"/>
                <a:cs typeface="Times New Roman" panose="02020603050405020304" pitchFamily="18" charset="0"/>
              </a:rPr>
              <a:t>½ litre = 500ml</a:t>
            </a:r>
          </a:p>
          <a:p>
            <a:pPr algn="ctr">
              <a:defRPr/>
            </a:pPr>
            <a:r>
              <a:rPr lang="en-GB" sz="1400" dirty="0">
                <a:solidFill>
                  <a:prstClr val="black"/>
                </a:solidFill>
                <a:ea typeface="Calibri" panose="020F0502020204030204" pitchFamily="34" charset="0"/>
                <a:cs typeface="Times New Roman" panose="02020603050405020304" pitchFamily="18" charset="0"/>
              </a:rPr>
              <a:t>3tbsp = 3 × 15 = 45ml</a:t>
            </a:r>
          </a:p>
          <a:p>
            <a:pPr algn="ctr">
              <a:defRPr/>
            </a:pPr>
            <a:r>
              <a:rPr lang="en-GB" sz="1400" dirty="0">
                <a:solidFill>
                  <a:prstClr val="black"/>
                </a:solidFill>
                <a:ea typeface="Calibri" panose="020F0502020204030204" pitchFamily="34" charset="0"/>
                <a:cs typeface="Times New Roman" panose="02020603050405020304" pitchFamily="18" charset="0"/>
              </a:rPr>
              <a:t>1tsp = 5ml</a:t>
            </a:r>
          </a:p>
          <a:p>
            <a:pPr algn="ctr">
              <a:defRPr/>
            </a:pPr>
            <a:r>
              <a:rPr lang="en-GB" sz="1400" dirty="0">
                <a:solidFill>
                  <a:prstClr val="black"/>
                </a:solidFill>
                <a:ea typeface="Calibri" panose="020F0502020204030204" pitchFamily="34" charset="0"/>
                <a:cs typeface="Times New Roman" panose="02020603050405020304" pitchFamily="18" charset="0"/>
              </a:rPr>
              <a:t>600ml + 500ml + 100ml + 45ml + 5ml = 1250ml</a:t>
            </a:r>
          </a:p>
          <a:p>
            <a:pPr algn="ctr">
              <a:defRPr/>
            </a:pPr>
            <a:r>
              <a:rPr lang="en-GB" sz="1400" dirty="0">
                <a:solidFill>
                  <a:prstClr val="black"/>
                </a:solidFill>
                <a:ea typeface="Calibri" panose="020F0502020204030204" pitchFamily="34" charset="0"/>
                <a:cs typeface="Times New Roman" panose="02020603050405020304" pitchFamily="18" charset="0"/>
              </a:rPr>
              <a:t>1250ml = 1 litre 250 </a:t>
            </a:r>
            <a:r>
              <a:rPr lang="en-GB" sz="1400" dirty="0" smtClean="0">
                <a:solidFill>
                  <a:prstClr val="black"/>
                </a:solidFill>
                <a:ea typeface="Calibri" panose="020F0502020204030204" pitchFamily="34" charset="0"/>
                <a:cs typeface="Times New Roman" panose="02020603050405020304" pitchFamily="18" charset="0"/>
              </a:rPr>
              <a:t>ml</a:t>
            </a:r>
          </a:p>
        </p:txBody>
      </p:sp>
      <p:sp>
        <p:nvSpPr>
          <p:cNvPr id="51" name="Rectangle 50"/>
          <p:cNvSpPr/>
          <p:nvPr/>
        </p:nvSpPr>
        <p:spPr>
          <a:xfrm>
            <a:off x="6470216" y="1810233"/>
            <a:ext cx="1783034" cy="84913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rgbClr val="04578A"/>
                </a:solidFill>
              </a:rPr>
              <a:t>1tsp = 5ml</a:t>
            </a:r>
            <a:br>
              <a:rPr lang="en-GB" dirty="0" smtClean="0">
                <a:solidFill>
                  <a:srgbClr val="04578A"/>
                </a:solidFill>
              </a:rPr>
            </a:br>
            <a:r>
              <a:rPr lang="en-GB" dirty="0" smtClean="0">
                <a:solidFill>
                  <a:srgbClr val="04578A"/>
                </a:solidFill>
              </a:rPr>
              <a:t>1tbsp = 15ml</a:t>
            </a:r>
            <a:endParaRPr lang="en-GB" dirty="0">
              <a:solidFill>
                <a:srgbClr val="04578A"/>
              </a:solidFill>
            </a:endParaRPr>
          </a:p>
        </p:txBody>
      </p:sp>
      <p:grpSp>
        <p:nvGrpSpPr>
          <p:cNvPr id="69" name="Group 68"/>
          <p:cNvGrpSpPr/>
          <p:nvPr/>
        </p:nvGrpSpPr>
        <p:grpSpPr>
          <a:xfrm>
            <a:off x="6316609" y="3056970"/>
            <a:ext cx="2171275" cy="2324469"/>
            <a:chOff x="6316609" y="2834807"/>
            <a:chExt cx="2171275" cy="2324469"/>
          </a:xfrm>
        </p:grpSpPr>
        <p:pic>
          <p:nvPicPr>
            <p:cNvPr id="26" name="Picture 2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438239">
              <a:off x="6316609" y="2834807"/>
              <a:ext cx="1648142" cy="2324469"/>
            </a:xfrm>
            <a:prstGeom prst="rect">
              <a:avLst/>
            </a:prstGeom>
          </p:spPr>
        </p:pic>
        <p:sp>
          <p:nvSpPr>
            <p:cNvPr id="27" name="TextBox 26"/>
            <p:cNvSpPr txBox="1"/>
            <p:nvPr/>
          </p:nvSpPr>
          <p:spPr>
            <a:xfrm rot="21436729">
              <a:off x="6381428" y="3169461"/>
              <a:ext cx="2106456" cy="1938992"/>
            </a:xfrm>
            <a:prstGeom prst="rect">
              <a:avLst/>
            </a:prstGeom>
            <a:noFill/>
          </p:spPr>
          <p:txBody>
            <a:bodyPr wrap="square" rtlCol="0">
              <a:spAutoFit/>
            </a:bodyPr>
            <a:lstStyle/>
            <a:p>
              <a:pPr>
                <a:lnSpc>
                  <a:spcPts val="1200"/>
                </a:lnSpc>
              </a:pPr>
              <a:r>
                <a:rPr lang="en-GB" sz="1200" b="1" dirty="0">
                  <a:solidFill>
                    <a:srgbClr val="4BACC6">
                      <a:lumMod val="50000"/>
                    </a:srgbClr>
                  </a:solidFill>
                </a:rPr>
                <a:t>6</a:t>
              </a:r>
              <a:r>
                <a:rPr lang="en-GB" sz="1200" b="1" dirty="0" smtClean="0">
                  <a:solidFill>
                    <a:srgbClr val="4BACC6">
                      <a:lumMod val="50000"/>
                    </a:srgbClr>
                  </a:solidFill>
                </a:rPr>
                <a:t>00ml fizzy water</a:t>
              </a:r>
              <a:br>
                <a:rPr lang="en-GB" sz="1200" b="1" dirty="0" smtClean="0">
                  <a:solidFill>
                    <a:srgbClr val="4BACC6">
                      <a:lumMod val="50000"/>
                    </a:srgbClr>
                  </a:solidFill>
                </a:rPr>
              </a:b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½ litre orange juice</a:t>
              </a:r>
            </a:p>
            <a:p>
              <a:pPr>
                <a:lnSpc>
                  <a:spcPts val="1200"/>
                </a:lnSpc>
              </a:pP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100ml raspberry </a:t>
              </a:r>
              <a:br>
                <a:rPr lang="en-GB" sz="1200" b="1" dirty="0" smtClean="0">
                  <a:solidFill>
                    <a:srgbClr val="4BACC6">
                      <a:lumMod val="50000"/>
                    </a:srgbClr>
                  </a:solidFill>
                </a:rPr>
              </a:br>
              <a:r>
                <a:rPr lang="en-GB" sz="1200" b="1" dirty="0" smtClean="0">
                  <a:solidFill>
                    <a:srgbClr val="4BACC6">
                      <a:lumMod val="50000"/>
                    </a:srgbClr>
                  </a:solidFill>
                </a:rPr>
                <a:t>              juice</a:t>
              </a:r>
              <a:br>
                <a:rPr lang="en-GB" sz="1200" b="1" dirty="0" smtClean="0">
                  <a:solidFill>
                    <a:srgbClr val="4BACC6">
                      <a:lumMod val="50000"/>
                    </a:srgbClr>
                  </a:solidFill>
                </a:rPr>
              </a:b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3tbsp pomegranate </a:t>
              </a:r>
              <a:br>
                <a:rPr lang="en-GB" sz="1200" b="1" dirty="0" smtClean="0">
                  <a:solidFill>
                    <a:srgbClr val="4BACC6">
                      <a:lumMod val="50000"/>
                    </a:srgbClr>
                  </a:solidFill>
                </a:rPr>
              </a:br>
              <a:r>
                <a:rPr lang="en-GB" sz="1200" b="1" dirty="0" smtClean="0">
                  <a:solidFill>
                    <a:srgbClr val="4BACC6">
                      <a:lumMod val="50000"/>
                    </a:srgbClr>
                  </a:solidFill>
                </a:rPr>
                <a:t>               juice</a:t>
              </a:r>
              <a:br>
                <a:rPr lang="en-GB" sz="1200" b="1" dirty="0" smtClean="0">
                  <a:solidFill>
                    <a:srgbClr val="4BACC6">
                      <a:lumMod val="50000"/>
                    </a:srgbClr>
                  </a:solidFill>
                </a:rPr>
              </a:br>
              <a:r>
                <a:rPr lang="en-GB" sz="1200" b="1" dirty="0" smtClean="0">
                  <a:solidFill>
                    <a:srgbClr val="4BACC6">
                      <a:lumMod val="50000"/>
                    </a:srgbClr>
                  </a:solidFill>
                </a:rPr>
                <a:t/>
              </a:r>
              <a:br>
                <a:rPr lang="en-GB" sz="1200" b="1" dirty="0" smtClean="0">
                  <a:solidFill>
                    <a:srgbClr val="4BACC6">
                      <a:lumMod val="50000"/>
                    </a:srgbClr>
                  </a:solidFill>
                </a:rPr>
              </a:br>
              <a:r>
                <a:rPr lang="en-GB" sz="1200" b="1" dirty="0" smtClean="0">
                  <a:solidFill>
                    <a:srgbClr val="4BACC6">
                      <a:lumMod val="50000"/>
                    </a:srgbClr>
                  </a:solidFill>
                </a:rPr>
                <a:t>1tsp strawberry </a:t>
              </a:r>
              <a:br>
                <a:rPr lang="en-GB" sz="1200" b="1" dirty="0" smtClean="0">
                  <a:solidFill>
                    <a:srgbClr val="4BACC6">
                      <a:lumMod val="50000"/>
                    </a:srgbClr>
                  </a:solidFill>
                </a:rPr>
              </a:br>
              <a:r>
                <a:rPr lang="en-GB" sz="1200" b="1" dirty="0" smtClean="0">
                  <a:solidFill>
                    <a:srgbClr val="4BACC6">
                      <a:lumMod val="50000"/>
                    </a:srgbClr>
                  </a:solidFill>
                </a:rPr>
                <a:t>           syrup</a:t>
              </a:r>
              <a:endParaRPr lang="en-GB" sz="1200" b="1" dirty="0">
                <a:solidFill>
                  <a:srgbClr val="4BACC6">
                    <a:lumMod val="50000"/>
                  </a:srgbClr>
                </a:solidFill>
              </a:endParaRPr>
            </a:p>
          </p:txBody>
        </p:sp>
      </p:grpSp>
      <p:sp>
        <p:nvSpPr>
          <p:cNvPr id="41" name="Rectangle 40"/>
          <p:cNvSpPr/>
          <p:nvPr/>
        </p:nvSpPr>
        <p:spPr>
          <a:xfrm>
            <a:off x="5740167" y="3826958"/>
            <a:ext cx="2075685" cy="1055115"/>
          </a:xfrm>
          <a:prstGeom prst="rect">
            <a:avLst/>
          </a:prstGeom>
          <a:ln w="28575">
            <a:solidFill>
              <a:srgbClr val="87BD31"/>
            </a:solidFill>
          </a:ln>
        </p:spPr>
        <p:style>
          <a:lnRef idx="2">
            <a:schemeClr val="accent4"/>
          </a:lnRef>
          <a:fillRef idx="1">
            <a:schemeClr val="lt1"/>
          </a:fillRef>
          <a:effectRef idx="0">
            <a:schemeClr val="accent4"/>
          </a:effectRef>
          <a:fontRef idx="minor">
            <a:schemeClr val="dk1"/>
          </a:fontRef>
        </p:style>
        <p:txBody>
          <a:bodyPr rIns="90000" rtlCol="0" anchor="ctr"/>
          <a:lstStyle/>
          <a:p>
            <a:pPr algn="ctr">
              <a:defRPr/>
            </a:pPr>
            <a:r>
              <a:rPr lang="en-GB" sz="1400" dirty="0">
                <a:solidFill>
                  <a:prstClr val="black"/>
                </a:solidFill>
                <a:ea typeface="Calibri" panose="020F0502020204030204" pitchFamily="34" charset="0"/>
                <a:cs typeface="Times New Roman" panose="02020603050405020304" pitchFamily="18" charset="0"/>
              </a:rPr>
              <a:t>¼ litre = 250ml</a:t>
            </a:r>
          </a:p>
          <a:p>
            <a:pPr algn="ctr">
              <a:defRPr/>
            </a:pPr>
            <a:r>
              <a:rPr lang="en-GB" sz="1400" dirty="0">
                <a:solidFill>
                  <a:prstClr val="black"/>
                </a:solidFill>
                <a:ea typeface="Calibri" panose="020F0502020204030204" pitchFamily="34" charset="0"/>
                <a:cs typeface="Times New Roman" panose="02020603050405020304" pitchFamily="18" charset="0"/>
              </a:rPr>
              <a:t>700ml + 250ml + 150ml = 1100ml</a:t>
            </a:r>
          </a:p>
          <a:p>
            <a:pPr algn="ctr">
              <a:defRPr/>
            </a:pPr>
            <a:r>
              <a:rPr lang="en-GB" sz="1400" dirty="0">
                <a:solidFill>
                  <a:prstClr val="black"/>
                </a:solidFill>
                <a:ea typeface="Calibri" panose="020F0502020204030204" pitchFamily="34" charset="0"/>
                <a:cs typeface="Times New Roman" panose="02020603050405020304" pitchFamily="18" charset="0"/>
              </a:rPr>
              <a:t>1100ml = 1 litre </a:t>
            </a:r>
            <a:r>
              <a:rPr lang="en-GB" sz="1400" dirty="0" smtClean="0">
                <a:solidFill>
                  <a:prstClr val="black"/>
                </a:solidFill>
                <a:ea typeface="Calibri" panose="020F0502020204030204" pitchFamily="34" charset="0"/>
                <a:cs typeface="Times New Roman" panose="02020603050405020304" pitchFamily="18" charset="0"/>
              </a:rPr>
              <a:t>100ml</a:t>
            </a:r>
            <a:endParaRPr lang="en-GB" sz="1400" b="1" dirty="0">
              <a:solidFill>
                <a:prstClr val="black"/>
              </a:solidFill>
              <a:ea typeface="Calibri" panose="020F0502020204030204" pitchFamily="34" charset="0"/>
              <a:cs typeface="Times New Roman" panose="02020603050405020304" pitchFamily="18" charset="0"/>
            </a:endParaRPr>
          </a:p>
        </p:txBody>
      </p:sp>
      <p:sp>
        <p:nvSpPr>
          <p:cNvPr id="24" name="TextBox 23"/>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38896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endCondLst>
                                    <p:cond evt="onNext" delay="0">
                                      <p:tgtEl>
                                        <p:sldTgt/>
                                      </p:tgtEl>
                                    </p:cond>
                                  </p:endCondLst>
                                  <p:childTnLst>
                                    <p:set>
                                      <p:cBhvr rctx="PPT">
                                        <p:cTn id="6" dur="indefinite"/>
                                        <p:tgtEl>
                                          <p:spTgt spid="70"/>
                                        </p:tgtEl>
                                        <p:attrNameLst>
                                          <p:attrName>style.opacity</p:attrName>
                                        </p:attrNameLst>
                                      </p:cBhvr>
                                      <p:to>
                                        <p:strVal val="0.25"/>
                                      </p:to>
                                    </p:set>
                                    <p:animEffect filter="image" prLst="opacity: 0.25">
                                      <p:cBhvr rctx="IE">
                                        <p:cTn id="7" dur="indefinite"/>
                                        <p:tgtEl>
                                          <p:spTgt spid="70"/>
                                        </p:tgtEl>
                                      </p:cBhvr>
                                    </p:animEffect>
                                  </p:childTnLst>
                                </p:cTn>
                              </p:par>
                              <p:par>
                                <p:cTn id="8" presetID="9" presetClass="emph" presetSubtype="0" nodeType="withEffect">
                                  <p:stCondLst>
                                    <p:cond delay="0"/>
                                  </p:stCondLst>
                                  <p:endCondLst>
                                    <p:cond evt="onNext" delay="0">
                                      <p:tgtEl>
                                        <p:sldTgt/>
                                      </p:tgtEl>
                                    </p:cond>
                                  </p:endCondLst>
                                  <p:childTnLst>
                                    <p:set>
                                      <p:cBhvr rctx="PPT">
                                        <p:cTn id="9" dur="indefinite"/>
                                        <p:tgtEl>
                                          <p:spTgt spid="69"/>
                                        </p:tgtEl>
                                        <p:attrNameLst>
                                          <p:attrName>style.opacity</p:attrName>
                                        </p:attrNameLst>
                                      </p:cBhvr>
                                      <p:to>
                                        <p:strVal val="0.25"/>
                                      </p:to>
                                    </p:set>
                                    <p:animEffect filter="image" prLst="opacity: 0.25">
                                      <p:cBhvr rctx="IE">
                                        <p:cTn id="10" dur="indefinite"/>
                                        <p:tgtEl>
                                          <p:spTgt spid="6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par>
                                <p:cTn id="23" presetID="9" presetClass="emph" presetSubtype="0" grpId="1" nodeType="withEffect">
                                  <p:stCondLst>
                                    <p:cond delay="0"/>
                                  </p:stCondLst>
                                  <p:endCondLst>
                                    <p:cond evt="onNext" delay="0">
                                      <p:tgtEl>
                                        <p:sldTgt/>
                                      </p:tgtEl>
                                    </p:cond>
                                  </p:endCondLst>
                                  <p:childTnLst>
                                    <p:set>
                                      <p:cBhvr rctx="PPT">
                                        <p:cTn id="24" dur="indefinite"/>
                                        <p:tgtEl>
                                          <p:spTgt spid="46"/>
                                        </p:tgtEl>
                                        <p:attrNameLst>
                                          <p:attrName>style.opacity</p:attrName>
                                        </p:attrNameLst>
                                      </p:cBhvr>
                                      <p:to>
                                        <p:strVal val="0.5"/>
                                      </p:to>
                                    </p:set>
                                    <p:animEffect filter="image" prLst="opacity: 0.5">
                                      <p:cBhvr rctx="IE">
                                        <p:cTn id="25" dur="indefinite"/>
                                        <p:tgtEl>
                                          <p:spTgt spid="46"/>
                                        </p:tgtEl>
                                      </p:cBhvr>
                                    </p:animEffect>
                                  </p:childTnLst>
                                </p:cTn>
                              </p:par>
                              <p:par>
                                <p:cTn id="26" presetID="9" presetClass="emph" presetSubtype="0" nodeType="withEffect">
                                  <p:stCondLst>
                                    <p:cond delay="0"/>
                                  </p:stCondLst>
                                  <p:endCondLst>
                                    <p:cond evt="onNext" delay="0">
                                      <p:tgtEl>
                                        <p:sldTgt/>
                                      </p:tgtEl>
                                    </p:cond>
                                  </p:endCondLst>
                                  <p:childTnLst>
                                    <p:set>
                                      <p:cBhvr rctx="PPT">
                                        <p:cTn id="27" dur="indefinite"/>
                                        <p:tgtEl>
                                          <p:spTgt spid="71"/>
                                        </p:tgtEl>
                                        <p:attrNameLst>
                                          <p:attrName>style.opacity</p:attrName>
                                        </p:attrNameLst>
                                      </p:cBhvr>
                                      <p:to>
                                        <p:strVal val="0.5"/>
                                      </p:to>
                                    </p:set>
                                    <p:animEffect filter="image" prLst="opacity: 0.5">
                                      <p:cBhvr rctx="IE">
                                        <p:cTn id="28" dur="indefinite"/>
                                        <p:tgtEl>
                                          <p:spTgt spid="71"/>
                                        </p:tgtEl>
                                      </p:cBhvr>
                                    </p:animEffect>
                                  </p:childTnLst>
                                </p:cTn>
                              </p:par>
                              <p:par>
                                <p:cTn id="29" presetID="9" presetClass="emph" presetSubtype="0" nodeType="withEffect">
                                  <p:stCondLst>
                                    <p:cond delay="0"/>
                                  </p:stCondLst>
                                  <p:endCondLst>
                                    <p:cond evt="onNext" delay="0">
                                      <p:tgtEl>
                                        <p:sldTgt/>
                                      </p:tgtEl>
                                    </p:cond>
                                  </p:endCondLst>
                                  <p:childTnLst>
                                    <p:set>
                                      <p:cBhvr rctx="PPT">
                                        <p:cTn id="30" dur="indefinite"/>
                                        <p:tgtEl>
                                          <p:spTgt spid="69"/>
                                        </p:tgtEl>
                                        <p:attrNameLst>
                                          <p:attrName>style.opacity</p:attrName>
                                        </p:attrNameLst>
                                      </p:cBhvr>
                                      <p:to>
                                        <p:strVal val="0.5"/>
                                      </p:to>
                                    </p:set>
                                    <p:animEffect filter="image" prLst="opacity: 0.5">
                                      <p:cBhvr rctx="IE">
                                        <p:cTn id="31" dur="indefinite"/>
                                        <p:tgtEl>
                                          <p:spTgt spid="69"/>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fade">
                                      <p:cBhvr>
                                        <p:cTn id="35" dur="500"/>
                                        <p:tgtEl>
                                          <p:spTgt spid="41"/>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fade">
                                      <p:cBhvr>
                                        <p:cTn id="39" dur="500"/>
                                        <p:tgtEl>
                                          <p:spTgt spid="48"/>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41"/>
                                        </p:tgtEl>
                                      </p:cBhvr>
                                    </p:animEffect>
                                    <p:set>
                                      <p:cBhvr>
                                        <p:cTn id="44" dur="1" fill="hold">
                                          <p:stCondLst>
                                            <p:cond delay="499"/>
                                          </p:stCondLst>
                                        </p:cTn>
                                        <p:tgtEl>
                                          <p:spTgt spid="41"/>
                                        </p:tgtEl>
                                        <p:attrNameLst>
                                          <p:attrName>style.visibility</p:attrName>
                                        </p:attrNameLst>
                                      </p:cBhvr>
                                      <p:to>
                                        <p:strVal val="hidden"/>
                                      </p:to>
                                    </p:set>
                                  </p:childTnLst>
                                </p:cTn>
                              </p:par>
                              <p:par>
                                <p:cTn id="45" presetID="9" presetClass="emph" presetSubtype="0" nodeType="withEffect">
                                  <p:stCondLst>
                                    <p:cond delay="0"/>
                                  </p:stCondLst>
                                  <p:endCondLst>
                                    <p:cond evt="onNext" delay="0">
                                      <p:tgtEl>
                                        <p:sldTgt/>
                                      </p:tgtEl>
                                    </p:cond>
                                  </p:endCondLst>
                                  <p:childTnLst>
                                    <p:set>
                                      <p:cBhvr rctx="PPT">
                                        <p:cTn id="46" dur="indefinite"/>
                                        <p:tgtEl>
                                          <p:spTgt spid="70"/>
                                        </p:tgtEl>
                                        <p:attrNameLst>
                                          <p:attrName>style.opacity</p:attrName>
                                        </p:attrNameLst>
                                      </p:cBhvr>
                                      <p:to>
                                        <p:strVal val="0.5"/>
                                      </p:to>
                                    </p:set>
                                    <p:animEffect filter="image" prLst="opacity: 0.5">
                                      <p:cBhvr rctx="IE">
                                        <p:cTn id="47" dur="indefinite"/>
                                        <p:tgtEl>
                                          <p:spTgt spid="70"/>
                                        </p:tgtEl>
                                      </p:cBhvr>
                                    </p:animEffect>
                                  </p:childTnLst>
                                </p:cTn>
                              </p:par>
                              <p:par>
                                <p:cTn id="48" presetID="9" presetClass="emph" presetSubtype="0" grpId="1" nodeType="withEffect">
                                  <p:stCondLst>
                                    <p:cond delay="0"/>
                                  </p:stCondLst>
                                  <p:endCondLst>
                                    <p:cond evt="onNext" delay="0">
                                      <p:tgtEl>
                                        <p:sldTgt/>
                                      </p:tgtEl>
                                    </p:cond>
                                  </p:endCondLst>
                                  <p:childTnLst>
                                    <p:set>
                                      <p:cBhvr rctx="PPT">
                                        <p:cTn id="49" dur="indefinite"/>
                                        <p:tgtEl>
                                          <p:spTgt spid="48"/>
                                        </p:tgtEl>
                                        <p:attrNameLst>
                                          <p:attrName>style.opacity</p:attrName>
                                        </p:attrNameLst>
                                      </p:cBhvr>
                                      <p:to>
                                        <p:strVal val="0.5"/>
                                      </p:to>
                                    </p:set>
                                    <p:animEffect filter="image" prLst="opacity: 0.5">
                                      <p:cBhvr rctx="IE">
                                        <p:cTn id="50" dur="indefinite"/>
                                        <p:tgtEl>
                                          <p:spTgt spid="48"/>
                                        </p:tgtEl>
                                      </p:cBhvr>
                                    </p:animEffect>
                                  </p:childTnLst>
                                </p:cTn>
                              </p:par>
                              <p:par>
                                <p:cTn id="51" presetID="9" presetClass="emph" presetSubtype="0" nodeType="withEffect">
                                  <p:stCondLst>
                                    <p:cond delay="0"/>
                                  </p:stCondLst>
                                  <p:endCondLst>
                                    <p:cond evt="onNext" delay="0">
                                      <p:tgtEl>
                                        <p:sldTgt/>
                                      </p:tgtEl>
                                    </p:cond>
                                  </p:endCondLst>
                                  <p:childTnLst>
                                    <p:set>
                                      <p:cBhvr rctx="PPT">
                                        <p:cTn id="52" dur="indefinite"/>
                                        <p:tgtEl>
                                          <p:spTgt spid="71"/>
                                        </p:tgtEl>
                                        <p:attrNameLst>
                                          <p:attrName>style.opacity</p:attrName>
                                        </p:attrNameLst>
                                      </p:cBhvr>
                                      <p:to>
                                        <p:strVal val="0.5"/>
                                      </p:to>
                                    </p:set>
                                    <p:animEffect filter="image" prLst="opacity: 0.5">
                                      <p:cBhvr rctx="IE">
                                        <p:cTn id="53" dur="indefinite"/>
                                        <p:tgtEl>
                                          <p:spTgt spid="71"/>
                                        </p:tgtEl>
                                      </p:cBhvr>
                                    </p:animEffect>
                                  </p:childTnLst>
                                </p:cTn>
                              </p:par>
                              <p:par>
                                <p:cTn id="54" presetID="9" presetClass="emph" presetSubtype="0" grpId="2" nodeType="withEffect">
                                  <p:stCondLst>
                                    <p:cond delay="0"/>
                                  </p:stCondLst>
                                  <p:endCondLst>
                                    <p:cond evt="onNext" delay="0">
                                      <p:tgtEl>
                                        <p:sldTgt/>
                                      </p:tgtEl>
                                    </p:cond>
                                  </p:endCondLst>
                                  <p:childTnLst>
                                    <p:set>
                                      <p:cBhvr rctx="PPT">
                                        <p:cTn id="55" dur="indefinite"/>
                                        <p:tgtEl>
                                          <p:spTgt spid="46"/>
                                        </p:tgtEl>
                                        <p:attrNameLst>
                                          <p:attrName>style.opacity</p:attrName>
                                        </p:attrNameLst>
                                      </p:cBhvr>
                                      <p:to>
                                        <p:strVal val="0.5"/>
                                      </p:to>
                                    </p:set>
                                    <p:animEffect filter="image" prLst="opacity: 0.5">
                                      <p:cBhvr rctx="IE">
                                        <p:cTn id="56" dur="indefinite"/>
                                        <p:tgtEl>
                                          <p:spTgt spid="46"/>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fade">
                                      <p:cBhvr>
                                        <p:cTn id="60" dur="500"/>
                                        <p:tgtEl>
                                          <p:spTgt spid="42"/>
                                        </p:tgtEl>
                                      </p:cBhvr>
                                    </p:animEffect>
                                  </p:childTnLst>
                                </p:cTn>
                              </p:par>
                              <p:par>
                                <p:cTn id="61" presetID="42" presetClass="path" presetSubtype="0" accel="50000" decel="50000" fill="hold" nodeType="withEffect">
                                  <p:stCondLst>
                                    <p:cond delay="0"/>
                                  </p:stCondLst>
                                  <p:childTnLst>
                                    <p:animMotion origin="layout" path="M 1.38889E-6 2.22222E-6 L 1.38889E-6 -0.04584 " pathEditMode="relative" rAng="0" ptsTypes="AA">
                                      <p:cBhvr>
                                        <p:cTn id="62" dur="1000" fill="hold"/>
                                        <p:tgtEl>
                                          <p:spTgt spid="69"/>
                                        </p:tgtEl>
                                        <p:attrNameLst>
                                          <p:attrName>ppt_x</p:attrName>
                                          <p:attrName>ppt_y</p:attrName>
                                        </p:attrNameLst>
                                      </p:cBhvr>
                                      <p:rCtr x="0" y="-2292"/>
                                    </p:animMotion>
                                  </p:childTnLst>
                                </p:cTn>
                              </p:par>
                            </p:childTnLst>
                          </p:cTn>
                        </p:par>
                        <p:par>
                          <p:cTn id="63" fill="hold">
                            <p:stCondLst>
                              <p:cond delay="1500"/>
                            </p:stCondLst>
                            <p:childTnLst>
                              <p:par>
                                <p:cTn id="64" presetID="10" presetClass="entr" presetSubtype="0"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fade">
                                      <p:cBhvr>
                                        <p:cTn id="66" dur="500"/>
                                        <p:tgtEl>
                                          <p:spTgt spid="5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1" nodeType="clickEffect">
                                  <p:stCondLst>
                                    <p:cond delay="0"/>
                                  </p:stCondLst>
                                  <p:childTnLst>
                                    <p:animEffect transition="out" filter="fade">
                                      <p:cBhvr>
                                        <p:cTn id="70" dur="500"/>
                                        <p:tgtEl>
                                          <p:spTgt spid="42"/>
                                        </p:tgtEl>
                                      </p:cBhvr>
                                    </p:animEffect>
                                    <p:set>
                                      <p:cBhvr>
                                        <p:cTn id="71" dur="1" fill="hold">
                                          <p:stCondLst>
                                            <p:cond delay="499"/>
                                          </p:stCondLst>
                                        </p:cTn>
                                        <p:tgtEl>
                                          <p:spTgt spid="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6" grpId="1" animBg="1"/>
      <p:bldP spid="46" grpId="2" animBg="1"/>
      <p:bldP spid="48" grpId="0" animBg="1"/>
      <p:bldP spid="48" grpId="1" animBg="1"/>
      <p:bldP spid="38" grpId="0" animBg="1"/>
      <p:bldP spid="38" grpId="1" animBg="1"/>
      <p:bldP spid="50" grpId="0" animBg="1"/>
      <p:bldP spid="42" grpId="0" animBg="1"/>
      <p:bldP spid="42" grpId="1" animBg="1"/>
      <p:bldP spid="41" grpId="0" animBg="1"/>
      <p:bldP spid="41"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graphicFrame>
        <p:nvGraphicFramePr>
          <p:cNvPr id="7" name="Border"/>
          <p:cNvGraphicFramePr>
            <a:graphicFrameLocks noGrp="1"/>
          </p:cNvGraphicFramePr>
          <p:nvPr>
            <p:extLst>
              <p:ext uri="{D42A27DB-BD31-4B8C-83A1-F6EECF244321}">
                <p14:modId xmlns:p14="http://schemas.microsoft.com/office/powerpoint/2010/main" val="2860621255"/>
              </p:ext>
            </p:extLst>
          </p:nvPr>
        </p:nvGraphicFramePr>
        <p:xfrm>
          <a:off x="755650" y="1310054"/>
          <a:ext cx="7632700" cy="4785106"/>
        </p:xfrm>
        <a:graphic>
          <a:graphicData uri="http://schemas.openxmlformats.org/drawingml/2006/table">
            <a:tbl>
              <a:tblPr firstRow="1" bandRow="1">
                <a:tableStyleId>{5C22544A-7EE6-4342-B048-85BDC9FD1C3A}</a:tableStyleId>
              </a:tblPr>
              <a:tblGrid>
                <a:gridCol w="7632700"/>
              </a:tblGrid>
              <a:tr h="363425">
                <a:tc>
                  <a:txBody>
                    <a:bodyPr/>
                    <a:lstStyle/>
                    <a:p>
                      <a:pPr algn="ctr"/>
                      <a:r>
                        <a:rPr lang="en-GB" sz="1800" dirty="0" smtClean="0"/>
                        <a:t>Work It Out</a:t>
                      </a:r>
                      <a:r>
                        <a:rPr lang="en-GB" sz="1800" baseline="0" dirty="0" smtClean="0"/>
                        <a:t>!</a:t>
                      </a:r>
                      <a:endParaRPr lang="en-GB" sz="1800" dirty="0"/>
                    </a:p>
                  </a:txBody>
                  <a:tcPr anchor="ctr">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solidFill>
                      <a:schemeClr val="accent5">
                        <a:lumMod val="50000"/>
                      </a:schemeClr>
                    </a:solidFill>
                  </a:tcPr>
                </a:tc>
              </a:tr>
              <a:tr h="4419346">
                <a:tc>
                  <a:txBody>
                    <a:bodyPr/>
                    <a:lstStyle/>
                    <a:p>
                      <a:r>
                        <a:rPr lang="en-GB" sz="1400" dirty="0" smtClean="0">
                          <a:latin typeface="+mn-lt"/>
                          <a:ea typeface="SimSun-ExtB" panose="02010609060101010101" pitchFamily="49" charset="-122"/>
                        </a:rPr>
                        <a:t>Choose four different ingredients to make a juice. </a:t>
                      </a:r>
                    </a:p>
                    <a:p>
                      <a:pPr marL="0" lvl="0" indent="0">
                        <a:buSzPct val="100000"/>
                        <a:buFont typeface="Arial" pitchFamily="34"/>
                        <a:buNone/>
                        <a:defRPr sz="1800" b="0" i="0" u="none" strike="noStrike" kern="0" cap="none" spc="0" baseline="0">
                          <a:solidFill>
                            <a:srgbClr val="000000"/>
                          </a:solidFill>
                          <a:uFillTx/>
                        </a:defRPr>
                      </a:pPr>
                      <a:endParaRPr lang="en-GB" sz="1600" dirty="0" smtClean="0"/>
                    </a:p>
                  </a:txBody>
                  <a:tcPr marL="180000" marT="108000">
                    <a:lnL w="19050" cap="flat" cmpd="sng" algn="ctr">
                      <a:solidFill>
                        <a:schemeClr val="accent5">
                          <a:lumMod val="50000"/>
                        </a:schemeClr>
                      </a:solidFill>
                      <a:prstDash val="solid"/>
                      <a:round/>
                      <a:headEnd type="none" w="med" len="med"/>
                      <a:tailEnd type="none" w="med" len="med"/>
                    </a:lnL>
                    <a:lnR w="19050" cap="flat" cmpd="sng" algn="ctr">
                      <a:solidFill>
                        <a:schemeClr val="accent5">
                          <a:lumMod val="50000"/>
                        </a:schemeClr>
                      </a:solidFill>
                      <a:prstDash val="solid"/>
                      <a:round/>
                      <a:headEnd type="none" w="med" len="med"/>
                      <a:tailEnd type="none" w="med" len="med"/>
                    </a:lnR>
                    <a:lnT w="19050" cap="flat" cmpd="sng" algn="ctr">
                      <a:solidFill>
                        <a:schemeClr val="accent5">
                          <a:lumMod val="50000"/>
                        </a:schemeClr>
                      </a:solidFill>
                      <a:prstDash val="solid"/>
                      <a:round/>
                      <a:headEnd type="none" w="med" len="med"/>
                      <a:tailEnd type="none" w="med" len="med"/>
                    </a:lnT>
                    <a:lnB w="19050" cap="flat" cmpd="sng" algn="ctr">
                      <a:solidFill>
                        <a:schemeClr val="accent5">
                          <a:lumMod val="50000"/>
                        </a:schemeClr>
                      </a:solidFill>
                      <a:prstDash val="solid"/>
                      <a:round/>
                      <a:headEnd type="none" w="med" len="med"/>
                      <a:tailEnd type="none" w="med" len="med"/>
                    </a:lnB>
                    <a:noFill/>
                  </a:tcPr>
                </a:tc>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013939986"/>
              </p:ext>
            </p:extLst>
          </p:nvPr>
        </p:nvGraphicFramePr>
        <p:xfrm>
          <a:off x="875128" y="3163860"/>
          <a:ext cx="7383782" cy="2743797"/>
        </p:xfrm>
        <a:graphic>
          <a:graphicData uri="http://schemas.openxmlformats.org/drawingml/2006/table">
            <a:tbl>
              <a:tblPr firstRow="1" bandRow="1">
                <a:tableStyleId>{5C22544A-7EE6-4342-B048-85BDC9FD1C3A}</a:tableStyleId>
              </a:tblPr>
              <a:tblGrid>
                <a:gridCol w="1054826"/>
                <a:gridCol w="1054826"/>
                <a:gridCol w="1054826"/>
                <a:gridCol w="1054826"/>
                <a:gridCol w="1054826"/>
                <a:gridCol w="1054826"/>
                <a:gridCol w="1054826"/>
              </a:tblGrid>
              <a:tr h="2317077">
                <a:tc>
                  <a:txBody>
                    <a:bodyPr/>
                    <a:lstStyle/>
                    <a:p>
                      <a:endParaRPr lang="en-GB" dirty="0"/>
                    </a:p>
                  </a:txBody>
                  <a:tcPr>
                    <a:lnL w="28575"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2">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20000"/>
                        <a:lumOff val="80000"/>
                      </a:schemeClr>
                    </a:solidFill>
                  </a:tcPr>
                </a:tc>
                <a:tc>
                  <a:txBody>
                    <a:bodyPr/>
                    <a:lstStyle/>
                    <a:p>
                      <a:endParaRPr lang="en-GB" dirty="0"/>
                    </a:p>
                  </a:txBody>
                  <a:tcPr>
                    <a:lnL w="28575"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FFCDCD"/>
                    </a:solidFill>
                  </a:tcPr>
                </a:tc>
              </a:tr>
              <a:tr h="426322">
                <a:tc>
                  <a:txBody>
                    <a:bodyPr/>
                    <a:lstStyle/>
                    <a:p>
                      <a:pPr algn="ctr"/>
                      <a:r>
                        <a:rPr lang="en-GB" sz="1100" b="1" dirty="0" smtClean="0"/>
                        <a:t>water</a:t>
                      </a:r>
                      <a:endParaRPr lang="en-GB" sz="1100" b="1" dirty="0"/>
                    </a:p>
                  </a:txBody>
                  <a:tcPr anchor="ctr">
                    <a:lnL w="28575" cap="flat" cmpd="sng" algn="ctr">
                      <a:no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5">
                        <a:lumMod val="40000"/>
                        <a:lumOff val="60000"/>
                      </a:schemeClr>
                    </a:solidFill>
                  </a:tcPr>
                </a:tc>
                <a:tc>
                  <a:txBody>
                    <a:bodyPr/>
                    <a:lstStyle/>
                    <a:p>
                      <a:pPr algn="ctr"/>
                      <a:r>
                        <a:rPr lang="en-GB" sz="1100" b="1" dirty="0" smtClean="0"/>
                        <a:t>pomegranate juice</a:t>
                      </a:r>
                      <a:endParaRPr lang="en-GB" sz="1100" b="1" dirty="0"/>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1">
                        <a:lumMod val="40000"/>
                        <a:lumOff val="60000"/>
                      </a:schemeClr>
                    </a:solidFill>
                  </a:tcPr>
                </a:tc>
                <a:tc>
                  <a:txBody>
                    <a:bodyPr/>
                    <a:lstStyle/>
                    <a:p>
                      <a:pPr algn="ctr"/>
                      <a:r>
                        <a:rPr lang="en-GB" sz="1100" b="1" dirty="0" smtClean="0"/>
                        <a:t>orange juice</a:t>
                      </a:r>
                      <a:endParaRPr lang="en-GB" sz="1100" b="1" dirty="0"/>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2">
                        <a:lumMod val="40000"/>
                        <a:lumOff val="60000"/>
                      </a:schemeClr>
                    </a:solidFill>
                  </a:tcPr>
                </a:tc>
                <a:tc>
                  <a:txBody>
                    <a:bodyPr/>
                    <a:lstStyle/>
                    <a:p>
                      <a:pPr algn="ctr"/>
                      <a:r>
                        <a:rPr lang="en-GB" sz="1100" b="1" dirty="0" smtClean="0"/>
                        <a:t>peppermint oil</a:t>
                      </a:r>
                      <a:endParaRPr lang="en-GB" sz="1100" b="1" dirty="0"/>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4">
                        <a:lumMod val="40000"/>
                        <a:lumOff val="60000"/>
                      </a:schemeClr>
                    </a:solidFill>
                  </a:tcPr>
                </a:tc>
                <a:tc>
                  <a:txBody>
                    <a:bodyPr/>
                    <a:lstStyle/>
                    <a:p>
                      <a:pPr algn="ctr"/>
                      <a:r>
                        <a:rPr lang="en-GB" sz="1100" b="1" dirty="0" smtClean="0"/>
                        <a:t>cherry</a:t>
                      </a:r>
                      <a:r>
                        <a:rPr lang="en-GB" sz="1100" b="1" baseline="0" dirty="0" smtClean="0"/>
                        <a:t> juice</a:t>
                      </a:r>
                      <a:endParaRPr lang="en-GB" sz="1100" b="1" dirty="0"/>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1">
                        <a:lumMod val="40000"/>
                        <a:lumOff val="60000"/>
                      </a:schemeClr>
                    </a:solidFill>
                  </a:tcPr>
                </a:tc>
                <a:tc>
                  <a:txBody>
                    <a:bodyPr/>
                    <a:lstStyle/>
                    <a:p>
                      <a:pPr algn="ctr"/>
                      <a:r>
                        <a:rPr lang="en-GB" sz="1100" b="1" dirty="0" smtClean="0"/>
                        <a:t>apple juice</a:t>
                      </a:r>
                      <a:endParaRPr lang="en-GB" sz="1100" b="1" dirty="0"/>
                    </a:p>
                  </a:txBody>
                  <a:tcPr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chemeClr val="accent4">
                        <a:lumMod val="40000"/>
                        <a:lumOff val="60000"/>
                      </a:schemeClr>
                    </a:solidFill>
                  </a:tcPr>
                </a:tc>
                <a:tc>
                  <a:txBody>
                    <a:bodyPr/>
                    <a:lstStyle/>
                    <a:p>
                      <a:pPr algn="ctr"/>
                      <a:r>
                        <a:rPr lang="en-GB" sz="1100" b="1" dirty="0" smtClean="0"/>
                        <a:t>strawberry syrup</a:t>
                      </a:r>
                      <a:endParaRPr lang="en-GB" sz="1100" b="1" dirty="0"/>
                    </a:p>
                  </a:txBody>
                  <a:tcPr anchor="ctr">
                    <a:lnL w="28575" cap="flat" cmpd="sng" algn="ctr">
                      <a:solidFill>
                        <a:schemeClr val="bg1"/>
                      </a:solidFill>
                      <a:prstDash val="solid"/>
                      <a:round/>
                      <a:headEnd type="none" w="med" len="med"/>
                      <a:tailEnd type="none" w="med" len="med"/>
                    </a:lnL>
                    <a:lnR w="285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noFill/>
                      <a:prstDash val="solid"/>
                      <a:round/>
                      <a:headEnd type="none" w="med" len="med"/>
                      <a:tailEnd type="none" w="med" len="med"/>
                    </a:lnB>
                    <a:solidFill>
                      <a:srgbClr val="FF9999"/>
                    </a:solidFill>
                  </a:tcPr>
                </a:tc>
              </a:tr>
            </a:tbl>
          </a:graphicData>
        </a:graphic>
      </p:graphicFrame>
      <p:grpSp>
        <p:nvGrpSpPr>
          <p:cNvPr id="129" name="Group 128"/>
          <p:cNvGrpSpPr/>
          <p:nvPr/>
        </p:nvGrpSpPr>
        <p:grpSpPr>
          <a:xfrm>
            <a:off x="1012932" y="3279265"/>
            <a:ext cx="7086869" cy="2165908"/>
            <a:chOff x="1012932" y="3279265"/>
            <a:chExt cx="7086869" cy="2165908"/>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4355" y="3564021"/>
              <a:ext cx="800491" cy="1581921"/>
            </a:xfrm>
            <a:prstGeom prst="rect">
              <a:avLst/>
            </a:prstGeom>
          </p:spPr>
        </p:pic>
        <p:grpSp>
          <p:nvGrpSpPr>
            <p:cNvPr id="46" name="Group 45"/>
            <p:cNvGrpSpPr/>
            <p:nvPr/>
          </p:nvGrpSpPr>
          <p:grpSpPr>
            <a:xfrm>
              <a:off x="2207879" y="3357966"/>
              <a:ext cx="643351" cy="1970160"/>
              <a:chOff x="2179331" y="2630324"/>
              <a:chExt cx="695665" cy="2130362"/>
            </a:xfrm>
          </p:grpSpPr>
          <p:sp>
            <p:nvSpPr>
              <p:cNvPr id="22" name="Freeform 21"/>
              <p:cNvSpPr/>
              <p:nvPr/>
            </p:nvSpPr>
            <p:spPr>
              <a:xfrm>
                <a:off x="2187561" y="4130879"/>
                <a:ext cx="682625" cy="618920"/>
              </a:xfrm>
              <a:custGeom>
                <a:avLst/>
                <a:gdLst>
                  <a:gd name="connsiteX0" fmla="*/ 47625 w 682625"/>
                  <a:gd name="connsiteY0" fmla="*/ 600075 h 609600"/>
                  <a:gd name="connsiteX1" fmla="*/ 98425 w 682625"/>
                  <a:gd name="connsiteY1" fmla="*/ 603250 h 609600"/>
                  <a:gd name="connsiteX2" fmla="*/ 231775 w 682625"/>
                  <a:gd name="connsiteY2" fmla="*/ 609600 h 609600"/>
                  <a:gd name="connsiteX3" fmla="*/ 441325 w 682625"/>
                  <a:gd name="connsiteY3" fmla="*/ 609600 h 609600"/>
                  <a:gd name="connsiteX4" fmla="*/ 568325 w 682625"/>
                  <a:gd name="connsiteY4" fmla="*/ 606425 h 609600"/>
                  <a:gd name="connsiteX5" fmla="*/ 641350 w 682625"/>
                  <a:gd name="connsiteY5" fmla="*/ 593725 h 609600"/>
                  <a:gd name="connsiteX6" fmla="*/ 666750 w 682625"/>
                  <a:gd name="connsiteY6" fmla="*/ 546100 h 609600"/>
                  <a:gd name="connsiteX7" fmla="*/ 682625 w 682625"/>
                  <a:gd name="connsiteY7" fmla="*/ 444500 h 609600"/>
                  <a:gd name="connsiteX8" fmla="*/ 666750 w 682625"/>
                  <a:gd name="connsiteY8" fmla="*/ 304800 h 609600"/>
                  <a:gd name="connsiteX9" fmla="*/ 631825 w 682625"/>
                  <a:gd name="connsiteY9" fmla="*/ 193675 h 609600"/>
                  <a:gd name="connsiteX10" fmla="*/ 631825 w 682625"/>
                  <a:gd name="connsiteY10" fmla="*/ 142875 h 609600"/>
                  <a:gd name="connsiteX11" fmla="*/ 631825 w 682625"/>
                  <a:gd name="connsiteY11" fmla="*/ 120650 h 609600"/>
                  <a:gd name="connsiteX12" fmla="*/ 635000 w 682625"/>
                  <a:gd name="connsiteY12" fmla="*/ 0 h 609600"/>
                  <a:gd name="connsiteX13" fmla="*/ 47625 w 682625"/>
                  <a:gd name="connsiteY13" fmla="*/ 0 h 609600"/>
                  <a:gd name="connsiteX14" fmla="*/ 44450 w 682625"/>
                  <a:gd name="connsiteY14" fmla="*/ 127000 h 609600"/>
                  <a:gd name="connsiteX15" fmla="*/ 50800 w 682625"/>
                  <a:gd name="connsiteY15" fmla="*/ 158750 h 609600"/>
                  <a:gd name="connsiteX16" fmla="*/ 44450 w 682625"/>
                  <a:gd name="connsiteY16" fmla="*/ 193675 h 609600"/>
                  <a:gd name="connsiteX17" fmla="*/ 25400 w 682625"/>
                  <a:gd name="connsiteY17" fmla="*/ 241300 h 609600"/>
                  <a:gd name="connsiteX18" fmla="*/ 3175 w 682625"/>
                  <a:gd name="connsiteY18" fmla="*/ 381000 h 609600"/>
                  <a:gd name="connsiteX19" fmla="*/ 0 w 682625"/>
                  <a:gd name="connsiteY19" fmla="*/ 447675 h 609600"/>
                  <a:gd name="connsiteX20" fmla="*/ 15875 w 682625"/>
                  <a:gd name="connsiteY20" fmla="*/ 520700 h 609600"/>
                  <a:gd name="connsiteX21" fmla="*/ 47625 w 682625"/>
                  <a:gd name="connsiteY21" fmla="*/ 600075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82625" h="609600">
                    <a:moveTo>
                      <a:pt x="47625" y="600075"/>
                    </a:moveTo>
                    <a:lnTo>
                      <a:pt x="98425" y="603250"/>
                    </a:lnTo>
                    <a:lnTo>
                      <a:pt x="231775" y="609600"/>
                    </a:lnTo>
                    <a:lnTo>
                      <a:pt x="441325" y="609600"/>
                    </a:lnTo>
                    <a:lnTo>
                      <a:pt x="568325" y="606425"/>
                    </a:lnTo>
                    <a:lnTo>
                      <a:pt x="641350" y="593725"/>
                    </a:lnTo>
                    <a:lnTo>
                      <a:pt x="666750" y="546100"/>
                    </a:lnTo>
                    <a:lnTo>
                      <a:pt x="682625" y="444500"/>
                    </a:lnTo>
                    <a:lnTo>
                      <a:pt x="666750" y="304800"/>
                    </a:lnTo>
                    <a:lnTo>
                      <a:pt x="631825" y="193675"/>
                    </a:lnTo>
                    <a:lnTo>
                      <a:pt x="631825" y="142875"/>
                    </a:lnTo>
                    <a:lnTo>
                      <a:pt x="631825" y="120650"/>
                    </a:lnTo>
                    <a:cubicBezTo>
                      <a:pt x="632883" y="80433"/>
                      <a:pt x="633942" y="40217"/>
                      <a:pt x="635000" y="0"/>
                    </a:cubicBezTo>
                    <a:lnTo>
                      <a:pt x="47625" y="0"/>
                    </a:lnTo>
                    <a:cubicBezTo>
                      <a:pt x="46567" y="42333"/>
                      <a:pt x="45508" y="84667"/>
                      <a:pt x="44450" y="127000"/>
                    </a:cubicBezTo>
                    <a:lnTo>
                      <a:pt x="50800" y="158750"/>
                    </a:lnTo>
                    <a:lnTo>
                      <a:pt x="44450" y="193675"/>
                    </a:lnTo>
                    <a:lnTo>
                      <a:pt x="25400" y="241300"/>
                    </a:lnTo>
                    <a:lnTo>
                      <a:pt x="3175" y="381000"/>
                    </a:lnTo>
                    <a:lnTo>
                      <a:pt x="0" y="447675"/>
                    </a:lnTo>
                    <a:lnTo>
                      <a:pt x="15875" y="520700"/>
                    </a:lnTo>
                    <a:lnTo>
                      <a:pt x="47625" y="600075"/>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9331" y="2630324"/>
                <a:ext cx="695665" cy="2130362"/>
              </a:xfrm>
              <a:prstGeom prst="rect">
                <a:avLst/>
              </a:prstGeom>
            </p:spPr>
          </p:pic>
        </p:grpSp>
        <p:grpSp>
          <p:nvGrpSpPr>
            <p:cNvPr id="47" name="Group 46"/>
            <p:cNvGrpSpPr/>
            <p:nvPr/>
          </p:nvGrpSpPr>
          <p:grpSpPr>
            <a:xfrm>
              <a:off x="1970772" y="3418307"/>
              <a:ext cx="462357" cy="2001079"/>
              <a:chOff x="2003653" y="2821389"/>
              <a:chExt cx="462357" cy="2001079"/>
            </a:xfrm>
          </p:grpSpPr>
          <p:cxnSp>
            <p:nvCxnSpPr>
              <p:cNvPr id="20" name="Straight Connector 19"/>
              <p:cNvCxnSpPr/>
              <p:nvPr/>
            </p:nvCxnSpPr>
            <p:spPr>
              <a:xfrm>
                <a:off x="2188103" y="4689716"/>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2162176" y="4518452"/>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200284" y="4347191"/>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200284" y="417593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205038" y="4004669"/>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2212188" y="3833408"/>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168516" y="3662147"/>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160779" y="3490886"/>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203641" y="331962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2276667" y="3148364"/>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2054297" y="2821389"/>
                <a:ext cx="352203" cy="276999"/>
              </a:xfrm>
              <a:prstGeom prst="rect">
                <a:avLst/>
              </a:prstGeom>
              <a:noFill/>
            </p:spPr>
            <p:txBody>
              <a:bodyPr wrap="square" rtlCol="0">
                <a:spAutoFit/>
              </a:bodyPr>
              <a:lstStyle/>
              <a:p>
                <a:pPr algn="ctr"/>
                <a:r>
                  <a:rPr lang="en-GB" sz="1200" b="1" dirty="0" smtClean="0">
                    <a:solidFill>
                      <a:prstClr val="black"/>
                    </a:solidFill>
                  </a:rPr>
                  <a:t>1l</a:t>
                </a:r>
                <a:endParaRPr lang="en-GB" sz="1200" b="1" dirty="0">
                  <a:solidFill>
                    <a:prstClr val="black"/>
                  </a:solidFill>
                </a:endParaRPr>
              </a:p>
            </p:txBody>
          </p:sp>
          <p:sp>
            <p:nvSpPr>
              <p:cNvPr id="35" name="TextBox 34"/>
              <p:cNvSpPr txBox="1"/>
              <p:nvPr/>
            </p:nvSpPr>
            <p:spPr>
              <a:xfrm>
                <a:off x="2003653" y="4545469"/>
                <a:ext cx="212381" cy="276999"/>
              </a:xfrm>
              <a:prstGeom prst="rect">
                <a:avLst/>
              </a:prstGeom>
              <a:noFill/>
            </p:spPr>
            <p:txBody>
              <a:bodyPr wrap="square" rtlCol="0">
                <a:spAutoFit/>
              </a:bodyPr>
              <a:lstStyle/>
              <a:p>
                <a:pPr algn="ctr"/>
                <a:r>
                  <a:rPr lang="en-GB" sz="1200" b="1" dirty="0">
                    <a:solidFill>
                      <a:prstClr val="black"/>
                    </a:solidFill>
                  </a:rPr>
                  <a:t>0</a:t>
                </a:r>
              </a:p>
            </p:txBody>
          </p:sp>
          <p:cxnSp>
            <p:nvCxnSpPr>
              <p:cNvPr id="215" name="Straight Connector 214"/>
              <p:cNvCxnSpPr/>
              <p:nvPr/>
            </p:nvCxnSpPr>
            <p:spPr>
              <a:xfrm>
                <a:off x="2380285" y="297710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3" name="Freeform 72"/>
            <p:cNvSpPr/>
            <p:nvPr/>
          </p:nvSpPr>
          <p:spPr>
            <a:xfrm>
              <a:off x="7383098" y="4328014"/>
              <a:ext cx="714375" cy="793750"/>
            </a:xfrm>
            <a:custGeom>
              <a:avLst/>
              <a:gdLst>
                <a:gd name="connsiteX0" fmla="*/ 25400 w 714375"/>
                <a:gd name="connsiteY0" fmla="*/ 0 h 793750"/>
                <a:gd name="connsiteX1" fmla="*/ 0 w 714375"/>
                <a:gd name="connsiteY1" fmla="*/ 593725 h 793750"/>
                <a:gd name="connsiteX2" fmla="*/ 0 w 714375"/>
                <a:gd name="connsiteY2" fmla="*/ 644525 h 793750"/>
                <a:gd name="connsiteX3" fmla="*/ 22225 w 714375"/>
                <a:gd name="connsiteY3" fmla="*/ 695325 h 793750"/>
                <a:gd name="connsiteX4" fmla="*/ 47625 w 714375"/>
                <a:gd name="connsiteY4" fmla="*/ 736600 h 793750"/>
                <a:gd name="connsiteX5" fmla="*/ 76200 w 714375"/>
                <a:gd name="connsiteY5" fmla="*/ 762000 h 793750"/>
                <a:gd name="connsiteX6" fmla="*/ 180975 w 714375"/>
                <a:gd name="connsiteY6" fmla="*/ 774700 h 793750"/>
                <a:gd name="connsiteX7" fmla="*/ 304800 w 714375"/>
                <a:gd name="connsiteY7" fmla="*/ 793750 h 793750"/>
                <a:gd name="connsiteX8" fmla="*/ 482600 w 714375"/>
                <a:gd name="connsiteY8" fmla="*/ 793750 h 793750"/>
                <a:gd name="connsiteX9" fmla="*/ 628650 w 714375"/>
                <a:gd name="connsiteY9" fmla="*/ 762000 h 793750"/>
                <a:gd name="connsiteX10" fmla="*/ 682625 w 714375"/>
                <a:gd name="connsiteY10" fmla="*/ 717550 h 793750"/>
                <a:gd name="connsiteX11" fmla="*/ 701675 w 714375"/>
                <a:gd name="connsiteY11" fmla="*/ 638175 h 793750"/>
                <a:gd name="connsiteX12" fmla="*/ 714375 w 714375"/>
                <a:gd name="connsiteY12" fmla="*/ 596900 h 793750"/>
                <a:gd name="connsiteX13" fmla="*/ 711200 w 714375"/>
                <a:gd name="connsiteY13" fmla="*/ 254000 h 793750"/>
                <a:gd name="connsiteX14" fmla="*/ 711200 w 714375"/>
                <a:gd name="connsiteY14" fmla="*/ 63500 h 793750"/>
                <a:gd name="connsiteX15" fmla="*/ 711200 w 714375"/>
                <a:gd name="connsiteY15" fmla="*/ 34925 h 793750"/>
                <a:gd name="connsiteX16" fmla="*/ 25400 w 714375"/>
                <a:gd name="connsiteY16" fmla="*/ 0 h 793750"/>
                <a:gd name="connsiteX0" fmla="*/ 25400 w 714375"/>
                <a:gd name="connsiteY0" fmla="*/ 0 h 793750"/>
                <a:gd name="connsiteX1" fmla="*/ 0 w 714375"/>
                <a:gd name="connsiteY1" fmla="*/ 593725 h 793750"/>
                <a:gd name="connsiteX2" fmla="*/ 0 w 714375"/>
                <a:gd name="connsiteY2" fmla="*/ 644525 h 793750"/>
                <a:gd name="connsiteX3" fmla="*/ 22225 w 714375"/>
                <a:gd name="connsiteY3" fmla="*/ 695325 h 793750"/>
                <a:gd name="connsiteX4" fmla="*/ 47625 w 714375"/>
                <a:gd name="connsiteY4" fmla="*/ 736600 h 793750"/>
                <a:gd name="connsiteX5" fmla="*/ 76200 w 714375"/>
                <a:gd name="connsiteY5" fmla="*/ 762000 h 793750"/>
                <a:gd name="connsiteX6" fmla="*/ 180975 w 714375"/>
                <a:gd name="connsiteY6" fmla="*/ 774700 h 793750"/>
                <a:gd name="connsiteX7" fmla="*/ 304800 w 714375"/>
                <a:gd name="connsiteY7" fmla="*/ 793750 h 793750"/>
                <a:gd name="connsiteX8" fmla="*/ 482600 w 714375"/>
                <a:gd name="connsiteY8" fmla="*/ 793750 h 793750"/>
                <a:gd name="connsiteX9" fmla="*/ 628650 w 714375"/>
                <a:gd name="connsiteY9" fmla="*/ 762000 h 793750"/>
                <a:gd name="connsiteX10" fmla="*/ 682625 w 714375"/>
                <a:gd name="connsiteY10" fmla="*/ 717550 h 793750"/>
                <a:gd name="connsiteX11" fmla="*/ 701675 w 714375"/>
                <a:gd name="connsiteY11" fmla="*/ 638175 h 793750"/>
                <a:gd name="connsiteX12" fmla="*/ 714375 w 714375"/>
                <a:gd name="connsiteY12" fmla="*/ 596900 h 793750"/>
                <a:gd name="connsiteX13" fmla="*/ 711200 w 714375"/>
                <a:gd name="connsiteY13" fmla="*/ 254000 h 793750"/>
                <a:gd name="connsiteX14" fmla="*/ 711200 w 714375"/>
                <a:gd name="connsiteY14" fmla="*/ 63500 h 793750"/>
                <a:gd name="connsiteX15" fmla="*/ 714375 w 714375"/>
                <a:gd name="connsiteY15" fmla="*/ 6350 h 793750"/>
                <a:gd name="connsiteX16" fmla="*/ 25400 w 714375"/>
                <a:gd name="connsiteY16" fmla="*/ 0 h 793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4375" h="793750">
                  <a:moveTo>
                    <a:pt x="25400" y="0"/>
                  </a:moveTo>
                  <a:lnTo>
                    <a:pt x="0" y="593725"/>
                  </a:lnTo>
                  <a:lnTo>
                    <a:pt x="0" y="644525"/>
                  </a:lnTo>
                  <a:lnTo>
                    <a:pt x="22225" y="695325"/>
                  </a:lnTo>
                  <a:lnTo>
                    <a:pt x="47625" y="736600"/>
                  </a:lnTo>
                  <a:lnTo>
                    <a:pt x="76200" y="762000"/>
                  </a:lnTo>
                  <a:lnTo>
                    <a:pt x="180975" y="774700"/>
                  </a:lnTo>
                  <a:lnTo>
                    <a:pt x="304800" y="793750"/>
                  </a:lnTo>
                  <a:lnTo>
                    <a:pt x="482600" y="793750"/>
                  </a:lnTo>
                  <a:lnTo>
                    <a:pt x="628650" y="762000"/>
                  </a:lnTo>
                  <a:lnTo>
                    <a:pt x="682625" y="717550"/>
                  </a:lnTo>
                  <a:lnTo>
                    <a:pt x="701675" y="638175"/>
                  </a:lnTo>
                  <a:lnTo>
                    <a:pt x="714375" y="596900"/>
                  </a:lnTo>
                  <a:cubicBezTo>
                    <a:pt x="713317" y="482600"/>
                    <a:pt x="712258" y="368300"/>
                    <a:pt x="711200" y="254000"/>
                  </a:cubicBezTo>
                  <a:lnTo>
                    <a:pt x="711200" y="63500"/>
                  </a:lnTo>
                  <a:lnTo>
                    <a:pt x="714375" y="6350"/>
                  </a:lnTo>
                  <a:lnTo>
                    <a:pt x="25400" y="0"/>
                  </a:lnTo>
                  <a:close/>
                </a:path>
              </a:pathLst>
            </a:custGeom>
            <a:solidFill>
              <a:srgbClr val="F97B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3120" y="3629275"/>
              <a:ext cx="726681" cy="1498778"/>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43951" y="3279265"/>
              <a:ext cx="704118" cy="2130362"/>
            </a:xfrm>
            <a:prstGeom prst="rect">
              <a:avLst/>
            </a:prstGeom>
          </p:spPr>
        </p:pic>
        <p:sp>
          <p:nvSpPr>
            <p:cNvPr id="48" name="Freeform 47"/>
            <p:cNvSpPr/>
            <p:nvPr/>
          </p:nvSpPr>
          <p:spPr>
            <a:xfrm>
              <a:off x="4187923" y="4461364"/>
              <a:ext cx="719138" cy="581025"/>
            </a:xfrm>
            <a:custGeom>
              <a:avLst/>
              <a:gdLst>
                <a:gd name="connsiteX0" fmla="*/ 71438 w 719138"/>
                <a:gd name="connsiteY0" fmla="*/ 0 h 581025"/>
                <a:gd name="connsiteX1" fmla="*/ 33338 w 719138"/>
                <a:gd name="connsiteY1" fmla="*/ 190500 h 581025"/>
                <a:gd name="connsiteX2" fmla="*/ 4763 w 719138"/>
                <a:gd name="connsiteY2" fmla="*/ 319088 h 581025"/>
                <a:gd name="connsiteX3" fmla="*/ 0 w 719138"/>
                <a:gd name="connsiteY3" fmla="*/ 385763 h 581025"/>
                <a:gd name="connsiteX4" fmla="*/ 23813 w 719138"/>
                <a:gd name="connsiteY4" fmla="*/ 457200 h 581025"/>
                <a:gd name="connsiteX5" fmla="*/ 71438 w 719138"/>
                <a:gd name="connsiteY5" fmla="*/ 514350 h 581025"/>
                <a:gd name="connsiteX6" fmla="*/ 114300 w 719138"/>
                <a:gd name="connsiteY6" fmla="*/ 542925 h 581025"/>
                <a:gd name="connsiteX7" fmla="*/ 166688 w 719138"/>
                <a:gd name="connsiteY7" fmla="*/ 557213 h 581025"/>
                <a:gd name="connsiteX8" fmla="*/ 285750 w 719138"/>
                <a:gd name="connsiteY8" fmla="*/ 561975 h 581025"/>
                <a:gd name="connsiteX9" fmla="*/ 461963 w 719138"/>
                <a:gd name="connsiteY9" fmla="*/ 576263 h 581025"/>
                <a:gd name="connsiteX10" fmla="*/ 542925 w 719138"/>
                <a:gd name="connsiteY10" fmla="*/ 581025 h 581025"/>
                <a:gd name="connsiteX11" fmla="*/ 671513 w 719138"/>
                <a:gd name="connsiteY11" fmla="*/ 538163 h 581025"/>
                <a:gd name="connsiteX12" fmla="*/ 704850 w 719138"/>
                <a:gd name="connsiteY12" fmla="*/ 481013 h 581025"/>
                <a:gd name="connsiteX13" fmla="*/ 719138 w 719138"/>
                <a:gd name="connsiteY13" fmla="*/ 419100 h 581025"/>
                <a:gd name="connsiteX14" fmla="*/ 700088 w 719138"/>
                <a:gd name="connsiteY14" fmla="*/ 323850 h 581025"/>
                <a:gd name="connsiteX15" fmla="*/ 695325 w 719138"/>
                <a:gd name="connsiteY15" fmla="*/ 219075 h 581025"/>
                <a:gd name="connsiteX16" fmla="*/ 666750 w 719138"/>
                <a:gd name="connsiteY16" fmla="*/ 66675 h 581025"/>
                <a:gd name="connsiteX17" fmla="*/ 661988 w 719138"/>
                <a:gd name="connsiteY17" fmla="*/ 28575 h 581025"/>
                <a:gd name="connsiteX18" fmla="*/ 71438 w 719138"/>
                <a:gd name="connsiteY18" fmla="*/ 0 h 581025"/>
                <a:gd name="connsiteX0" fmla="*/ 71438 w 719138"/>
                <a:gd name="connsiteY0" fmla="*/ 0 h 581025"/>
                <a:gd name="connsiteX1" fmla="*/ 33338 w 719138"/>
                <a:gd name="connsiteY1" fmla="*/ 190500 h 581025"/>
                <a:gd name="connsiteX2" fmla="*/ 4763 w 719138"/>
                <a:gd name="connsiteY2" fmla="*/ 319088 h 581025"/>
                <a:gd name="connsiteX3" fmla="*/ 0 w 719138"/>
                <a:gd name="connsiteY3" fmla="*/ 385763 h 581025"/>
                <a:gd name="connsiteX4" fmla="*/ 23813 w 719138"/>
                <a:gd name="connsiteY4" fmla="*/ 457200 h 581025"/>
                <a:gd name="connsiteX5" fmla="*/ 71438 w 719138"/>
                <a:gd name="connsiteY5" fmla="*/ 514350 h 581025"/>
                <a:gd name="connsiteX6" fmla="*/ 114300 w 719138"/>
                <a:gd name="connsiteY6" fmla="*/ 542925 h 581025"/>
                <a:gd name="connsiteX7" fmla="*/ 166688 w 719138"/>
                <a:gd name="connsiteY7" fmla="*/ 557213 h 581025"/>
                <a:gd name="connsiteX8" fmla="*/ 285750 w 719138"/>
                <a:gd name="connsiteY8" fmla="*/ 561975 h 581025"/>
                <a:gd name="connsiteX9" fmla="*/ 461963 w 719138"/>
                <a:gd name="connsiteY9" fmla="*/ 576263 h 581025"/>
                <a:gd name="connsiteX10" fmla="*/ 542925 w 719138"/>
                <a:gd name="connsiteY10" fmla="*/ 581025 h 581025"/>
                <a:gd name="connsiteX11" fmla="*/ 671513 w 719138"/>
                <a:gd name="connsiteY11" fmla="*/ 538163 h 581025"/>
                <a:gd name="connsiteX12" fmla="*/ 704850 w 719138"/>
                <a:gd name="connsiteY12" fmla="*/ 481013 h 581025"/>
                <a:gd name="connsiteX13" fmla="*/ 719138 w 719138"/>
                <a:gd name="connsiteY13" fmla="*/ 419100 h 581025"/>
                <a:gd name="connsiteX14" fmla="*/ 700088 w 719138"/>
                <a:gd name="connsiteY14" fmla="*/ 323850 h 581025"/>
                <a:gd name="connsiteX15" fmla="*/ 695325 w 719138"/>
                <a:gd name="connsiteY15" fmla="*/ 219075 h 581025"/>
                <a:gd name="connsiteX16" fmla="*/ 666750 w 719138"/>
                <a:gd name="connsiteY16" fmla="*/ 66675 h 581025"/>
                <a:gd name="connsiteX17" fmla="*/ 657225 w 719138"/>
                <a:gd name="connsiteY17" fmla="*/ 9525 h 581025"/>
                <a:gd name="connsiteX18" fmla="*/ 71438 w 719138"/>
                <a:gd name="connsiteY18" fmla="*/ 0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19138" h="581025">
                  <a:moveTo>
                    <a:pt x="71438" y="0"/>
                  </a:moveTo>
                  <a:lnTo>
                    <a:pt x="33338" y="190500"/>
                  </a:lnTo>
                  <a:lnTo>
                    <a:pt x="4763" y="319088"/>
                  </a:lnTo>
                  <a:lnTo>
                    <a:pt x="0" y="385763"/>
                  </a:lnTo>
                  <a:lnTo>
                    <a:pt x="23813" y="457200"/>
                  </a:lnTo>
                  <a:lnTo>
                    <a:pt x="71438" y="514350"/>
                  </a:lnTo>
                  <a:lnTo>
                    <a:pt x="114300" y="542925"/>
                  </a:lnTo>
                  <a:lnTo>
                    <a:pt x="166688" y="557213"/>
                  </a:lnTo>
                  <a:lnTo>
                    <a:pt x="285750" y="561975"/>
                  </a:lnTo>
                  <a:lnTo>
                    <a:pt x="461963" y="576263"/>
                  </a:lnTo>
                  <a:lnTo>
                    <a:pt x="542925" y="581025"/>
                  </a:lnTo>
                  <a:lnTo>
                    <a:pt x="671513" y="538163"/>
                  </a:lnTo>
                  <a:lnTo>
                    <a:pt x="704850" y="481013"/>
                  </a:lnTo>
                  <a:lnTo>
                    <a:pt x="719138" y="419100"/>
                  </a:lnTo>
                  <a:lnTo>
                    <a:pt x="700088" y="323850"/>
                  </a:lnTo>
                  <a:lnTo>
                    <a:pt x="695325" y="219075"/>
                  </a:lnTo>
                  <a:lnTo>
                    <a:pt x="666750" y="66675"/>
                  </a:lnTo>
                  <a:lnTo>
                    <a:pt x="657225" y="9525"/>
                  </a:lnTo>
                  <a:lnTo>
                    <a:pt x="71438" y="0"/>
                  </a:lnTo>
                  <a:close/>
                </a:path>
              </a:pathLst>
            </a:cu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0330" y="3661778"/>
              <a:ext cx="726806" cy="1386407"/>
            </a:xfrm>
            <a:prstGeom prst="rect">
              <a:avLst/>
            </a:prstGeom>
          </p:spPr>
        </p:pic>
        <p:sp>
          <p:nvSpPr>
            <p:cNvPr id="70" name="Freeform 69"/>
            <p:cNvSpPr/>
            <p:nvPr/>
          </p:nvSpPr>
          <p:spPr>
            <a:xfrm>
              <a:off x="5217870" y="4644723"/>
              <a:ext cx="735806" cy="306000"/>
            </a:xfrm>
            <a:custGeom>
              <a:avLst/>
              <a:gdLst>
                <a:gd name="connsiteX0" fmla="*/ 0 w 735806"/>
                <a:gd name="connsiteY0" fmla="*/ 7143 h 295275"/>
                <a:gd name="connsiteX1" fmla="*/ 9525 w 735806"/>
                <a:gd name="connsiteY1" fmla="*/ 92868 h 295275"/>
                <a:gd name="connsiteX2" fmla="*/ 19050 w 735806"/>
                <a:gd name="connsiteY2" fmla="*/ 138112 h 295275"/>
                <a:gd name="connsiteX3" fmla="*/ 35718 w 735806"/>
                <a:gd name="connsiteY3" fmla="*/ 171450 h 295275"/>
                <a:gd name="connsiteX4" fmla="*/ 50006 w 735806"/>
                <a:gd name="connsiteY4" fmla="*/ 209550 h 295275"/>
                <a:gd name="connsiteX5" fmla="*/ 114300 w 735806"/>
                <a:gd name="connsiteY5" fmla="*/ 247650 h 295275"/>
                <a:gd name="connsiteX6" fmla="*/ 130968 w 735806"/>
                <a:gd name="connsiteY6" fmla="*/ 259556 h 295275"/>
                <a:gd name="connsiteX7" fmla="*/ 207168 w 735806"/>
                <a:gd name="connsiteY7" fmla="*/ 280987 h 295275"/>
                <a:gd name="connsiteX8" fmla="*/ 285750 w 735806"/>
                <a:gd name="connsiteY8" fmla="*/ 295275 h 295275"/>
                <a:gd name="connsiteX9" fmla="*/ 383381 w 735806"/>
                <a:gd name="connsiteY9" fmla="*/ 295275 h 295275"/>
                <a:gd name="connsiteX10" fmla="*/ 500062 w 735806"/>
                <a:gd name="connsiteY10" fmla="*/ 290512 h 295275"/>
                <a:gd name="connsiteX11" fmla="*/ 590550 w 735806"/>
                <a:gd name="connsiteY11" fmla="*/ 261937 h 295275"/>
                <a:gd name="connsiteX12" fmla="*/ 650081 w 735806"/>
                <a:gd name="connsiteY12" fmla="*/ 230981 h 295275"/>
                <a:gd name="connsiteX13" fmla="*/ 700087 w 735806"/>
                <a:gd name="connsiteY13" fmla="*/ 173831 h 295275"/>
                <a:gd name="connsiteX14" fmla="*/ 723900 w 735806"/>
                <a:gd name="connsiteY14" fmla="*/ 107156 h 295275"/>
                <a:gd name="connsiteX15" fmla="*/ 731043 w 735806"/>
                <a:gd name="connsiteY15" fmla="*/ 38100 h 295275"/>
                <a:gd name="connsiteX16" fmla="*/ 735806 w 735806"/>
                <a:gd name="connsiteY16" fmla="*/ 0 h 295275"/>
                <a:gd name="connsiteX17" fmla="*/ 0 w 735806"/>
                <a:gd name="connsiteY17" fmla="*/ 7143 h 295275"/>
                <a:gd name="connsiteX0" fmla="*/ 0 w 735806"/>
                <a:gd name="connsiteY0" fmla="*/ 0 h 288132"/>
                <a:gd name="connsiteX1" fmla="*/ 9525 w 735806"/>
                <a:gd name="connsiteY1" fmla="*/ 85725 h 288132"/>
                <a:gd name="connsiteX2" fmla="*/ 19050 w 735806"/>
                <a:gd name="connsiteY2" fmla="*/ 130969 h 288132"/>
                <a:gd name="connsiteX3" fmla="*/ 35718 w 735806"/>
                <a:gd name="connsiteY3" fmla="*/ 164307 h 288132"/>
                <a:gd name="connsiteX4" fmla="*/ 50006 w 735806"/>
                <a:gd name="connsiteY4" fmla="*/ 202407 h 288132"/>
                <a:gd name="connsiteX5" fmla="*/ 114300 w 735806"/>
                <a:gd name="connsiteY5" fmla="*/ 240507 h 288132"/>
                <a:gd name="connsiteX6" fmla="*/ 130968 w 735806"/>
                <a:gd name="connsiteY6" fmla="*/ 252413 h 288132"/>
                <a:gd name="connsiteX7" fmla="*/ 207168 w 735806"/>
                <a:gd name="connsiteY7" fmla="*/ 273844 h 288132"/>
                <a:gd name="connsiteX8" fmla="*/ 285750 w 735806"/>
                <a:gd name="connsiteY8" fmla="*/ 288132 h 288132"/>
                <a:gd name="connsiteX9" fmla="*/ 383381 w 735806"/>
                <a:gd name="connsiteY9" fmla="*/ 288132 h 288132"/>
                <a:gd name="connsiteX10" fmla="*/ 500062 w 735806"/>
                <a:gd name="connsiteY10" fmla="*/ 283369 h 288132"/>
                <a:gd name="connsiteX11" fmla="*/ 590550 w 735806"/>
                <a:gd name="connsiteY11" fmla="*/ 254794 h 288132"/>
                <a:gd name="connsiteX12" fmla="*/ 650081 w 735806"/>
                <a:gd name="connsiteY12" fmla="*/ 223838 h 288132"/>
                <a:gd name="connsiteX13" fmla="*/ 700087 w 735806"/>
                <a:gd name="connsiteY13" fmla="*/ 166688 h 288132"/>
                <a:gd name="connsiteX14" fmla="*/ 723900 w 735806"/>
                <a:gd name="connsiteY14" fmla="*/ 100013 h 288132"/>
                <a:gd name="connsiteX15" fmla="*/ 731043 w 735806"/>
                <a:gd name="connsiteY15" fmla="*/ 30957 h 288132"/>
                <a:gd name="connsiteX16" fmla="*/ 735806 w 735806"/>
                <a:gd name="connsiteY16" fmla="*/ 7144 h 288132"/>
                <a:gd name="connsiteX17" fmla="*/ 0 w 735806"/>
                <a:gd name="connsiteY17" fmla="*/ 0 h 288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5806" h="288132">
                  <a:moveTo>
                    <a:pt x="0" y="0"/>
                  </a:moveTo>
                  <a:lnTo>
                    <a:pt x="9525" y="85725"/>
                  </a:lnTo>
                  <a:lnTo>
                    <a:pt x="19050" y="130969"/>
                  </a:lnTo>
                  <a:lnTo>
                    <a:pt x="35718" y="164307"/>
                  </a:lnTo>
                  <a:lnTo>
                    <a:pt x="50006" y="202407"/>
                  </a:lnTo>
                  <a:lnTo>
                    <a:pt x="114300" y="240507"/>
                  </a:lnTo>
                  <a:lnTo>
                    <a:pt x="130968" y="252413"/>
                  </a:lnTo>
                  <a:lnTo>
                    <a:pt x="207168" y="273844"/>
                  </a:lnTo>
                  <a:lnTo>
                    <a:pt x="285750" y="288132"/>
                  </a:lnTo>
                  <a:lnTo>
                    <a:pt x="383381" y="288132"/>
                  </a:lnTo>
                  <a:lnTo>
                    <a:pt x="500062" y="283369"/>
                  </a:lnTo>
                  <a:lnTo>
                    <a:pt x="590550" y="254794"/>
                  </a:lnTo>
                  <a:lnTo>
                    <a:pt x="650081" y="223838"/>
                  </a:lnTo>
                  <a:lnTo>
                    <a:pt x="700087" y="166688"/>
                  </a:lnTo>
                  <a:lnTo>
                    <a:pt x="723900" y="100013"/>
                  </a:lnTo>
                  <a:lnTo>
                    <a:pt x="731043" y="30957"/>
                  </a:lnTo>
                  <a:lnTo>
                    <a:pt x="735806" y="7144"/>
                  </a:lnTo>
                  <a:lnTo>
                    <a:pt x="0" y="0"/>
                  </a:lnTo>
                  <a:close/>
                </a:path>
              </a:pathLst>
            </a:custGeom>
            <a:solidFill>
              <a:srgbClr val="F97B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70130" y="3432365"/>
              <a:ext cx="1423288" cy="2012808"/>
            </a:xfrm>
            <a:prstGeom prst="rect">
              <a:avLst/>
            </a:prstGeom>
          </p:spPr>
        </p:pic>
        <p:sp>
          <p:nvSpPr>
            <p:cNvPr id="12" name="TextBox 11"/>
            <p:cNvSpPr txBox="1"/>
            <p:nvPr/>
          </p:nvSpPr>
          <p:spPr>
            <a:xfrm>
              <a:off x="1012932" y="3904910"/>
              <a:ext cx="801591" cy="261610"/>
            </a:xfrm>
            <a:prstGeom prst="rect">
              <a:avLst/>
            </a:prstGeom>
            <a:noFill/>
          </p:spPr>
          <p:txBody>
            <a:bodyPr wrap="square" rtlCol="0">
              <a:prstTxWarp prst="textArchUp">
                <a:avLst/>
              </a:prstTxWarp>
              <a:spAutoFit/>
            </a:bodyPr>
            <a:lstStyle/>
            <a:p>
              <a:pPr algn="ctr"/>
              <a:r>
                <a:rPr lang="en-GB" sz="1200" b="1" dirty="0" smtClean="0">
                  <a:solidFill>
                    <a:srgbClr val="002060"/>
                  </a:solidFill>
                </a:rPr>
                <a:t>1l 250ml</a:t>
              </a:r>
              <a:endParaRPr lang="en-GB" sz="1200" b="1" dirty="0">
                <a:solidFill>
                  <a:srgbClr val="002060"/>
                </a:solidFill>
              </a:endParaRPr>
            </a:p>
          </p:txBody>
        </p:sp>
        <p:sp>
          <p:nvSpPr>
            <p:cNvPr id="13" name="Rectangle 12"/>
            <p:cNvSpPr/>
            <p:nvPr/>
          </p:nvSpPr>
          <p:spPr>
            <a:xfrm>
              <a:off x="7429430" y="4617363"/>
              <a:ext cx="609462" cy="338554"/>
            </a:xfrm>
            <a:prstGeom prst="rect">
              <a:avLst/>
            </a:prstGeom>
          </p:spPr>
          <p:txBody>
            <a:bodyPr wrap="none">
              <a:spAutoFit/>
            </a:bodyPr>
            <a:lstStyle/>
            <a:p>
              <a:pPr algn="ctr"/>
              <a:r>
                <a:rPr lang="en-GB" sz="1600" b="1" dirty="0">
                  <a:solidFill>
                    <a:prstClr val="black"/>
                  </a:solidFill>
                </a:rPr>
                <a:t>60ml</a:t>
              </a:r>
            </a:p>
          </p:txBody>
        </p:sp>
        <p:sp>
          <p:nvSpPr>
            <p:cNvPr id="71" name="Freeform 70"/>
            <p:cNvSpPr/>
            <p:nvPr/>
          </p:nvSpPr>
          <p:spPr>
            <a:xfrm>
              <a:off x="6379308" y="4594714"/>
              <a:ext cx="669925" cy="768350"/>
            </a:xfrm>
            <a:custGeom>
              <a:avLst/>
              <a:gdLst>
                <a:gd name="connsiteX0" fmla="*/ 0 w 669925"/>
                <a:gd name="connsiteY0" fmla="*/ 0 h 768350"/>
                <a:gd name="connsiteX1" fmla="*/ 0 w 669925"/>
                <a:gd name="connsiteY1" fmla="*/ 374650 h 768350"/>
                <a:gd name="connsiteX2" fmla="*/ 6350 w 669925"/>
                <a:gd name="connsiteY2" fmla="*/ 409575 h 768350"/>
                <a:gd name="connsiteX3" fmla="*/ 60325 w 669925"/>
                <a:gd name="connsiteY3" fmla="*/ 638175 h 768350"/>
                <a:gd name="connsiteX4" fmla="*/ 82550 w 669925"/>
                <a:gd name="connsiteY4" fmla="*/ 650875 h 768350"/>
                <a:gd name="connsiteX5" fmla="*/ 111125 w 669925"/>
                <a:gd name="connsiteY5" fmla="*/ 660400 h 768350"/>
                <a:gd name="connsiteX6" fmla="*/ 127000 w 669925"/>
                <a:gd name="connsiteY6" fmla="*/ 660400 h 768350"/>
                <a:gd name="connsiteX7" fmla="*/ 152400 w 669925"/>
                <a:gd name="connsiteY7" fmla="*/ 723900 h 768350"/>
                <a:gd name="connsiteX8" fmla="*/ 165100 w 669925"/>
                <a:gd name="connsiteY8" fmla="*/ 758825 h 768350"/>
                <a:gd name="connsiteX9" fmla="*/ 225425 w 669925"/>
                <a:gd name="connsiteY9" fmla="*/ 768350 h 768350"/>
                <a:gd name="connsiteX10" fmla="*/ 279400 w 669925"/>
                <a:gd name="connsiteY10" fmla="*/ 755650 h 768350"/>
                <a:gd name="connsiteX11" fmla="*/ 311150 w 669925"/>
                <a:gd name="connsiteY11" fmla="*/ 723900 h 768350"/>
                <a:gd name="connsiteX12" fmla="*/ 330200 w 669925"/>
                <a:gd name="connsiteY12" fmla="*/ 666750 h 768350"/>
                <a:gd name="connsiteX13" fmla="*/ 400050 w 669925"/>
                <a:gd name="connsiteY13" fmla="*/ 669925 h 768350"/>
                <a:gd name="connsiteX14" fmla="*/ 438150 w 669925"/>
                <a:gd name="connsiteY14" fmla="*/ 742950 h 768350"/>
                <a:gd name="connsiteX15" fmla="*/ 450850 w 669925"/>
                <a:gd name="connsiteY15" fmla="*/ 752475 h 768350"/>
                <a:gd name="connsiteX16" fmla="*/ 546100 w 669925"/>
                <a:gd name="connsiteY16" fmla="*/ 730250 h 768350"/>
                <a:gd name="connsiteX17" fmla="*/ 600075 w 669925"/>
                <a:gd name="connsiteY17" fmla="*/ 666750 h 768350"/>
                <a:gd name="connsiteX18" fmla="*/ 663575 w 669925"/>
                <a:gd name="connsiteY18" fmla="*/ 482600 h 768350"/>
                <a:gd name="connsiteX19" fmla="*/ 669925 w 669925"/>
                <a:gd name="connsiteY19" fmla="*/ 438150 h 768350"/>
                <a:gd name="connsiteX20" fmla="*/ 666750 w 669925"/>
                <a:gd name="connsiteY20" fmla="*/ 130175 h 768350"/>
                <a:gd name="connsiteX21" fmla="*/ 669925 w 669925"/>
                <a:gd name="connsiteY21" fmla="*/ 50800 h 768350"/>
                <a:gd name="connsiteX22" fmla="*/ 669925 w 669925"/>
                <a:gd name="connsiteY22" fmla="*/ 28575 h 768350"/>
                <a:gd name="connsiteX23" fmla="*/ 0 w 669925"/>
                <a:gd name="connsiteY23" fmla="*/ 0 h 768350"/>
                <a:gd name="connsiteX0" fmla="*/ 0 w 676275"/>
                <a:gd name="connsiteY0" fmla="*/ 0 h 768350"/>
                <a:gd name="connsiteX1" fmla="*/ 0 w 676275"/>
                <a:gd name="connsiteY1" fmla="*/ 374650 h 768350"/>
                <a:gd name="connsiteX2" fmla="*/ 6350 w 676275"/>
                <a:gd name="connsiteY2" fmla="*/ 409575 h 768350"/>
                <a:gd name="connsiteX3" fmla="*/ 60325 w 676275"/>
                <a:gd name="connsiteY3" fmla="*/ 638175 h 768350"/>
                <a:gd name="connsiteX4" fmla="*/ 82550 w 676275"/>
                <a:gd name="connsiteY4" fmla="*/ 650875 h 768350"/>
                <a:gd name="connsiteX5" fmla="*/ 111125 w 676275"/>
                <a:gd name="connsiteY5" fmla="*/ 660400 h 768350"/>
                <a:gd name="connsiteX6" fmla="*/ 127000 w 676275"/>
                <a:gd name="connsiteY6" fmla="*/ 660400 h 768350"/>
                <a:gd name="connsiteX7" fmla="*/ 152400 w 676275"/>
                <a:gd name="connsiteY7" fmla="*/ 723900 h 768350"/>
                <a:gd name="connsiteX8" fmla="*/ 165100 w 676275"/>
                <a:gd name="connsiteY8" fmla="*/ 758825 h 768350"/>
                <a:gd name="connsiteX9" fmla="*/ 225425 w 676275"/>
                <a:gd name="connsiteY9" fmla="*/ 768350 h 768350"/>
                <a:gd name="connsiteX10" fmla="*/ 279400 w 676275"/>
                <a:gd name="connsiteY10" fmla="*/ 755650 h 768350"/>
                <a:gd name="connsiteX11" fmla="*/ 311150 w 676275"/>
                <a:gd name="connsiteY11" fmla="*/ 723900 h 768350"/>
                <a:gd name="connsiteX12" fmla="*/ 330200 w 676275"/>
                <a:gd name="connsiteY12" fmla="*/ 666750 h 768350"/>
                <a:gd name="connsiteX13" fmla="*/ 400050 w 676275"/>
                <a:gd name="connsiteY13" fmla="*/ 669925 h 768350"/>
                <a:gd name="connsiteX14" fmla="*/ 438150 w 676275"/>
                <a:gd name="connsiteY14" fmla="*/ 742950 h 768350"/>
                <a:gd name="connsiteX15" fmla="*/ 450850 w 676275"/>
                <a:gd name="connsiteY15" fmla="*/ 752475 h 768350"/>
                <a:gd name="connsiteX16" fmla="*/ 546100 w 676275"/>
                <a:gd name="connsiteY16" fmla="*/ 730250 h 768350"/>
                <a:gd name="connsiteX17" fmla="*/ 600075 w 676275"/>
                <a:gd name="connsiteY17" fmla="*/ 666750 h 768350"/>
                <a:gd name="connsiteX18" fmla="*/ 663575 w 676275"/>
                <a:gd name="connsiteY18" fmla="*/ 482600 h 768350"/>
                <a:gd name="connsiteX19" fmla="*/ 669925 w 676275"/>
                <a:gd name="connsiteY19" fmla="*/ 438150 h 768350"/>
                <a:gd name="connsiteX20" fmla="*/ 666750 w 676275"/>
                <a:gd name="connsiteY20" fmla="*/ 130175 h 768350"/>
                <a:gd name="connsiteX21" fmla="*/ 669925 w 676275"/>
                <a:gd name="connsiteY21" fmla="*/ 50800 h 768350"/>
                <a:gd name="connsiteX22" fmla="*/ 676275 w 676275"/>
                <a:gd name="connsiteY22" fmla="*/ 0 h 768350"/>
                <a:gd name="connsiteX23" fmla="*/ 0 w 676275"/>
                <a:gd name="connsiteY23" fmla="*/ 0 h 768350"/>
                <a:gd name="connsiteX0" fmla="*/ 0 w 669925"/>
                <a:gd name="connsiteY0" fmla="*/ 0 h 768350"/>
                <a:gd name="connsiteX1" fmla="*/ 0 w 669925"/>
                <a:gd name="connsiteY1" fmla="*/ 374650 h 768350"/>
                <a:gd name="connsiteX2" fmla="*/ 6350 w 669925"/>
                <a:gd name="connsiteY2" fmla="*/ 409575 h 768350"/>
                <a:gd name="connsiteX3" fmla="*/ 60325 w 669925"/>
                <a:gd name="connsiteY3" fmla="*/ 638175 h 768350"/>
                <a:gd name="connsiteX4" fmla="*/ 82550 w 669925"/>
                <a:gd name="connsiteY4" fmla="*/ 650875 h 768350"/>
                <a:gd name="connsiteX5" fmla="*/ 111125 w 669925"/>
                <a:gd name="connsiteY5" fmla="*/ 660400 h 768350"/>
                <a:gd name="connsiteX6" fmla="*/ 127000 w 669925"/>
                <a:gd name="connsiteY6" fmla="*/ 660400 h 768350"/>
                <a:gd name="connsiteX7" fmla="*/ 152400 w 669925"/>
                <a:gd name="connsiteY7" fmla="*/ 723900 h 768350"/>
                <a:gd name="connsiteX8" fmla="*/ 165100 w 669925"/>
                <a:gd name="connsiteY8" fmla="*/ 758825 h 768350"/>
                <a:gd name="connsiteX9" fmla="*/ 225425 w 669925"/>
                <a:gd name="connsiteY9" fmla="*/ 768350 h 768350"/>
                <a:gd name="connsiteX10" fmla="*/ 279400 w 669925"/>
                <a:gd name="connsiteY10" fmla="*/ 755650 h 768350"/>
                <a:gd name="connsiteX11" fmla="*/ 311150 w 669925"/>
                <a:gd name="connsiteY11" fmla="*/ 723900 h 768350"/>
                <a:gd name="connsiteX12" fmla="*/ 330200 w 669925"/>
                <a:gd name="connsiteY12" fmla="*/ 666750 h 768350"/>
                <a:gd name="connsiteX13" fmla="*/ 400050 w 669925"/>
                <a:gd name="connsiteY13" fmla="*/ 669925 h 768350"/>
                <a:gd name="connsiteX14" fmla="*/ 438150 w 669925"/>
                <a:gd name="connsiteY14" fmla="*/ 742950 h 768350"/>
                <a:gd name="connsiteX15" fmla="*/ 450850 w 669925"/>
                <a:gd name="connsiteY15" fmla="*/ 752475 h 768350"/>
                <a:gd name="connsiteX16" fmla="*/ 546100 w 669925"/>
                <a:gd name="connsiteY16" fmla="*/ 730250 h 768350"/>
                <a:gd name="connsiteX17" fmla="*/ 600075 w 669925"/>
                <a:gd name="connsiteY17" fmla="*/ 666750 h 768350"/>
                <a:gd name="connsiteX18" fmla="*/ 663575 w 669925"/>
                <a:gd name="connsiteY18" fmla="*/ 482600 h 768350"/>
                <a:gd name="connsiteX19" fmla="*/ 669925 w 669925"/>
                <a:gd name="connsiteY19" fmla="*/ 438150 h 768350"/>
                <a:gd name="connsiteX20" fmla="*/ 666750 w 669925"/>
                <a:gd name="connsiteY20" fmla="*/ 130175 h 768350"/>
                <a:gd name="connsiteX21" fmla="*/ 669925 w 669925"/>
                <a:gd name="connsiteY21" fmla="*/ 50800 h 768350"/>
                <a:gd name="connsiteX22" fmla="*/ 666750 w 669925"/>
                <a:gd name="connsiteY22" fmla="*/ 0 h 768350"/>
                <a:gd name="connsiteX23" fmla="*/ 0 w 669925"/>
                <a:gd name="connsiteY23" fmla="*/ 0 h 76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69925" h="768350">
                  <a:moveTo>
                    <a:pt x="0" y="0"/>
                  </a:moveTo>
                  <a:lnTo>
                    <a:pt x="0" y="374650"/>
                  </a:lnTo>
                  <a:lnTo>
                    <a:pt x="6350" y="409575"/>
                  </a:lnTo>
                  <a:lnTo>
                    <a:pt x="60325" y="638175"/>
                  </a:lnTo>
                  <a:lnTo>
                    <a:pt x="82550" y="650875"/>
                  </a:lnTo>
                  <a:lnTo>
                    <a:pt x="111125" y="660400"/>
                  </a:lnTo>
                  <a:lnTo>
                    <a:pt x="127000" y="660400"/>
                  </a:lnTo>
                  <a:lnTo>
                    <a:pt x="152400" y="723900"/>
                  </a:lnTo>
                  <a:lnTo>
                    <a:pt x="165100" y="758825"/>
                  </a:lnTo>
                  <a:lnTo>
                    <a:pt x="225425" y="768350"/>
                  </a:lnTo>
                  <a:lnTo>
                    <a:pt x="279400" y="755650"/>
                  </a:lnTo>
                  <a:lnTo>
                    <a:pt x="311150" y="723900"/>
                  </a:lnTo>
                  <a:lnTo>
                    <a:pt x="330200" y="666750"/>
                  </a:lnTo>
                  <a:lnTo>
                    <a:pt x="400050" y="669925"/>
                  </a:lnTo>
                  <a:lnTo>
                    <a:pt x="438150" y="742950"/>
                  </a:lnTo>
                  <a:lnTo>
                    <a:pt x="450850" y="752475"/>
                  </a:lnTo>
                  <a:lnTo>
                    <a:pt x="546100" y="730250"/>
                  </a:lnTo>
                  <a:lnTo>
                    <a:pt x="600075" y="666750"/>
                  </a:lnTo>
                  <a:lnTo>
                    <a:pt x="663575" y="482600"/>
                  </a:lnTo>
                  <a:lnTo>
                    <a:pt x="669925" y="438150"/>
                  </a:lnTo>
                  <a:cubicBezTo>
                    <a:pt x="668867" y="335492"/>
                    <a:pt x="667808" y="232833"/>
                    <a:pt x="666750" y="130175"/>
                  </a:cubicBezTo>
                  <a:lnTo>
                    <a:pt x="669925" y="50800"/>
                  </a:lnTo>
                  <a:lnTo>
                    <a:pt x="666750" y="0"/>
                  </a:lnTo>
                  <a:lnTo>
                    <a:pt x="0" y="0"/>
                  </a:lnTo>
                  <a:close/>
                </a:path>
              </a:pathLst>
            </a:custGeom>
            <a:solidFill>
              <a:srgbClr val="87BD3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71733" y="3304770"/>
              <a:ext cx="682564" cy="2065148"/>
            </a:xfrm>
            <a:prstGeom prst="rect">
              <a:avLst/>
            </a:prstGeom>
          </p:spPr>
        </p:pic>
        <p:sp>
          <p:nvSpPr>
            <p:cNvPr id="51" name="TextBox 50"/>
            <p:cNvSpPr txBox="1"/>
            <p:nvPr/>
          </p:nvSpPr>
          <p:spPr>
            <a:xfrm rot="21445711">
              <a:off x="3236452" y="4868486"/>
              <a:ext cx="372912" cy="307777"/>
            </a:xfrm>
            <a:prstGeom prst="rect">
              <a:avLst/>
            </a:prstGeom>
            <a:noFill/>
          </p:spPr>
          <p:txBody>
            <a:bodyPr wrap="square" rtlCol="0">
              <a:spAutoFit/>
            </a:bodyPr>
            <a:lstStyle/>
            <a:p>
              <a:pPr algn="ctr"/>
              <a:r>
                <a:rPr lang="en-GB" sz="1400" b="1" dirty="0" smtClean="0">
                  <a:solidFill>
                    <a:prstClr val="white">
                      <a:lumMod val="95000"/>
                    </a:prstClr>
                  </a:solidFill>
                </a:rPr>
                <a:t>1l</a:t>
              </a:r>
              <a:endParaRPr lang="en-GB" sz="1400" b="1" dirty="0">
                <a:solidFill>
                  <a:prstClr val="white">
                    <a:lumMod val="95000"/>
                  </a:prstClr>
                </a:solidFill>
              </a:endParaRPr>
            </a:p>
          </p:txBody>
        </p:sp>
        <p:sp>
          <p:nvSpPr>
            <p:cNvPr id="52" name="TextBox 51"/>
            <p:cNvSpPr txBox="1"/>
            <p:nvPr/>
          </p:nvSpPr>
          <p:spPr>
            <a:xfrm>
              <a:off x="4157850" y="4028613"/>
              <a:ext cx="801591" cy="261610"/>
            </a:xfrm>
            <a:prstGeom prst="rect">
              <a:avLst/>
            </a:prstGeom>
            <a:noFill/>
          </p:spPr>
          <p:txBody>
            <a:bodyPr wrap="square" rtlCol="0">
              <a:prstTxWarp prst="textArchUp">
                <a:avLst/>
              </a:prstTxWarp>
              <a:spAutoFit/>
            </a:bodyPr>
            <a:lstStyle/>
            <a:p>
              <a:pPr algn="ctr"/>
              <a:r>
                <a:rPr lang="en-GB" sz="1200" b="1" dirty="0" smtClean="0">
                  <a:solidFill>
                    <a:prstClr val="black"/>
                  </a:solidFill>
                </a:rPr>
                <a:t>20ml</a:t>
              </a:r>
              <a:endParaRPr lang="en-GB" sz="1200" b="1" dirty="0">
                <a:solidFill>
                  <a:prstClr val="black"/>
                </a:solidFill>
              </a:endParaRPr>
            </a:p>
          </p:txBody>
        </p:sp>
        <p:grpSp>
          <p:nvGrpSpPr>
            <p:cNvPr id="69" name="Group 68"/>
            <p:cNvGrpSpPr/>
            <p:nvPr/>
          </p:nvGrpSpPr>
          <p:grpSpPr>
            <a:xfrm>
              <a:off x="5545019" y="4195204"/>
              <a:ext cx="76200" cy="655546"/>
              <a:chOff x="5648325" y="3562890"/>
              <a:chExt cx="76200" cy="655546"/>
            </a:xfrm>
          </p:grpSpPr>
          <p:cxnSp>
            <p:nvCxnSpPr>
              <p:cNvPr id="50" name="Straight Connector 49"/>
              <p:cNvCxnSpPr/>
              <p:nvPr/>
            </p:nvCxnSpPr>
            <p:spPr>
              <a:xfrm flipV="1">
                <a:off x="5653087" y="3562890"/>
                <a:ext cx="0" cy="655546"/>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a:off x="5648325" y="4214916"/>
                <a:ext cx="76200"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5648325" y="4084510"/>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5648325" y="3954105"/>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5648325" y="3823700"/>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5648325" y="3693295"/>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a:off x="5648325" y="3562890"/>
                <a:ext cx="76200"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grpSp>
        <p:sp>
          <p:nvSpPr>
            <p:cNvPr id="72" name="TextBox 71"/>
            <p:cNvSpPr txBox="1"/>
            <p:nvPr/>
          </p:nvSpPr>
          <p:spPr>
            <a:xfrm>
              <a:off x="5456230" y="4087481"/>
              <a:ext cx="654844" cy="215444"/>
            </a:xfrm>
            <a:prstGeom prst="rect">
              <a:avLst/>
            </a:prstGeom>
            <a:noFill/>
          </p:spPr>
          <p:txBody>
            <a:bodyPr wrap="square" rtlCol="0">
              <a:spAutoFit/>
            </a:bodyPr>
            <a:lstStyle/>
            <a:p>
              <a:pPr algn="ctr"/>
              <a:r>
                <a:rPr lang="en-GB" sz="800" b="1" dirty="0" smtClean="0">
                  <a:solidFill>
                    <a:srgbClr val="C00000"/>
                  </a:solidFill>
                </a:rPr>
                <a:t>500ml</a:t>
              </a:r>
              <a:endParaRPr lang="en-GB" sz="800" b="1" dirty="0">
                <a:solidFill>
                  <a:srgbClr val="C00000"/>
                </a:solidFill>
              </a:endParaRPr>
            </a:p>
          </p:txBody>
        </p:sp>
        <p:sp>
          <p:nvSpPr>
            <p:cNvPr id="79" name="TextBox 78"/>
            <p:cNvSpPr txBox="1"/>
            <p:nvPr/>
          </p:nvSpPr>
          <p:spPr>
            <a:xfrm>
              <a:off x="5432602" y="4731900"/>
              <a:ext cx="654844" cy="215444"/>
            </a:xfrm>
            <a:prstGeom prst="rect">
              <a:avLst/>
            </a:prstGeom>
            <a:noFill/>
          </p:spPr>
          <p:txBody>
            <a:bodyPr wrap="square" rtlCol="0">
              <a:spAutoFit/>
            </a:bodyPr>
            <a:lstStyle/>
            <a:p>
              <a:pPr algn="ctr"/>
              <a:r>
                <a:rPr lang="en-GB" sz="800" b="1" dirty="0" smtClean="0">
                  <a:solidFill>
                    <a:srgbClr val="C00000"/>
                  </a:solidFill>
                </a:rPr>
                <a:t>0ml</a:t>
              </a:r>
              <a:endParaRPr lang="en-GB" sz="800" b="1" dirty="0">
                <a:solidFill>
                  <a:srgbClr val="C00000"/>
                </a:solidFill>
              </a:endParaRPr>
            </a:p>
          </p:txBody>
        </p:sp>
        <p:sp>
          <p:nvSpPr>
            <p:cNvPr id="80" name="TextBox 79"/>
            <p:cNvSpPr txBox="1"/>
            <p:nvPr/>
          </p:nvSpPr>
          <p:spPr>
            <a:xfrm>
              <a:off x="6333718" y="4664413"/>
              <a:ext cx="801591" cy="261610"/>
            </a:xfrm>
            <a:prstGeom prst="rect">
              <a:avLst/>
            </a:prstGeom>
            <a:noFill/>
          </p:spPr>
          <p:txBody>
            <a:bodyPr wrap="square" rtlCol="0">
              <a:prstTxWarp prst="textArchDown">
                <a:avLst/>
              </a:prstTxWarp>
              <a:spAutoFit/>
            </a:bodyPr>
            <a:lstStyle/>
            <a:p>
              <a:pPr algn="ctr"/>
              <a:r>
                <a:rPr lang="en-GB" sz="1400" b="1" dirty="0" smtClean="0">
                  <a:solidFill>
                    <a:srgbClr val="8064A2">
                      <a:lumMod val="50000"/>
                    </a:srgbClr>
                  </a:solidFill>
                </a:rPr>
                <a:t>½ litre</a:t>
              </a:r>
              <a:endParaRPr lang="en-GB" sz="1400" b="1" dirty="0">
                <a:solidFill>
                  <a:srgbClr val="8064A2">
                    <a:lumMod val="50000"/>
                  </a:srgbClr>
                </a:solidFill>
              </a:endParaRPr>
            </a:p>
          </p:txBody>
        </p:sp>
      </p:grpSp>
      <p:sp>
        <p:nvSpPr>
          <p:cNvPr id="81" name="Rectangle 80"/>
          <p:cNvSpPr/>
          <p:nvPr/>
        </p:nvSpPr>
        <p:spPr>
          <a:xfrm>
            <a:off x="887256" y="2150145"/>
            <a:ext cx="7371654" cy="341537"/>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prstClr val="black"/>
                </a:solidFill>
              </a:rPr>
              <a:t>What is the smallest volume you can make? </a:t>
            </a:r>
          </a:p>
        </p:txBody>
      </p:sp>
      <p:sp>
        <p:nvSpPr>
          <p:cNvPr id="82" name="Rectangle 81"/>
          <p:cNvSpPr/>
          <p:nvPr/>
        </p:nvSpPr>
        <p:spPr>
          <a:xfrm>
            <a:off x="887256" y="2589783"/>
            <a:ext cx="7371654" cy="341537"/>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prstClr val="black"/>
                </a:solidFill>
              </a:rPr>
              <a:t>What is the largest volume?</a:t>
            </a:r>
          </a:p>
        </p:txBody>
      </p:sp>
      <p:grpSp>
        <p:nvGrpSpPr>
          <p:cNvPr id="158" name="water"/>
          <p:cNvGrpSpPr/>
          <p:nvPr/>
        </p:nvGrpSpPr>
        <p:grpSpPr>
          <a:xfrm>
            <a:off x="862110" y="3156922"/>
            <a:ext cx="1054826" cy="2743265"/>
            <a:chOff x="869468" y="3418792"/>
            <a:chExt cx="1054826" cy="2743265"/>
          </a:xfrm>
        </p:grpSpPr>
        <p:grpSp>
          <p:nvGrpSpPr>
            <p:cNvPr id="159" name="Group 158"/>
            <p:cNvGrpSpPr/>
            <p:nvPr/>
          </p:nvGrpSpPr>
          <p:grpSpPr>
            <a:xfrm>
              <a:off x="869468" y="3418792"/>
              <a:ext cx="1054826" cy="2743265"/>
              <a:chOff x="3536377" y="579078"/>
              <a:chExt cx="1054826" cy="2743265"/>
            </a:xfrm>
          </p:grpSpPr>
          <p:sp>
            <p:nvSpPr>
              <p:cNvPr id="163" name="Rectangle 162"/>
              <p:cNvSpPr/>
              <p:nvPr/>
            </p:nvSpPr>
            <p:spPr>
              <a:xfrm>
                <a:off x="3536377" y="579078"/>
                <a:ext cx="1054826" cy="2305329"/>
              </a:xfrm>
              <a:prstGeom prst="rect">
                <a:avLst/>
              </a:prstGeom>
              <a:solidFill>
                <a:srgbClr val="D3ED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64" name="Rectangle 163"/>
              <p:cNvSpPr/>
              <p:nvPr/>
            </p:nvSpPr>
            <p:spPr>
              <a:xfrm>
                <a:off x="3536377" y="2912647"/>
                <a:ext cx="1054826" cy="409696"/>
              </a:xfrm>
              <a:prstGeom prst="rect">
                <a:avLst/>
              </a:prstGeom>
              <a:solidFill>
                <a:srgbClr val="A7D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water</a:t>
                </a:r>
                <a:endParaRPr lang="en-GB" sz="1100" b="1" dirty="0">
                  <a:solidFill>
                    <a:prstClr val="black"/>
                  </a:solidFill>
                </a:endParaRPr>
              </a:p>
            </p:txBody>
          </p:sp>
          <p:cxnSp>
            <p:nvCxnSpPr>
              <p:cNvPr id="165" name="Straight Connector 164"/>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0" name="Group 159"/>
            <p:cNvGrpSpPr/>
            <p:nvPr/>
          </p:nvGrpSpPr>
          <p:grpSpPr>
            <a:xfrm>
              <a:off x="1007272" y="3544405"/>
              <a:ext cx="801591" cy="2130362"/>
              <a:chOff x="1007272" y="3544405"/>
              <a:chExt cx="801591" cy="2130362"/>
            </a:xfrm>
          </p:grpSpPr>
          <p:pic>
            <p:nvPicPr>
              <p:cNvPr id="161" name="Picture 16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38291" y="3544405"/>
                <a:ext cx="704118" cy="2130362"/>
              </a:xfrm>
              <a:prstGeom prst="rect">
                <a:avLst/>
              </a:prstGeom>
            </p:spPr>
          </p:pic>
          <p:sp>
            <p:nvSpPr>
              <p:cNvPr id="162" name="TextBox 161"/>
              <p:cNvSpPr txBox="1"/>
              <p:nvPr/>
            </p:nvSpPr>
            <p:spPr>
              <a:xfrm>
                <a:off x="1007272" y="4170050"/>
                <a:ext cx="801591" cy="261610"/>
              </a:xfrm>
              <a:prstGeom prst="rect">
                <a:avLst/>
              </a:prstGeom>
              <a:noFill/>
            </p:spPr>
            <p:txBody>
              <a:bodyPr wrap="square" rtlCol="0">
                <a:prstTxWarp prst="textArchUp">
                  <a:avLst/>
                </a:prstTxWarp>
                <a:spAutoFit/>
              </a:bodyPr>
              <a:lstStyle/>
              <a:p>
                <a:pPr algn="ctr"/>
                <a:r>
                  <a:rPr lang="en-GB" sz="1200" b="1" dirty="0" smtClean="0">
                    <a:solidFill>
                      <a:srgbClr val="002060"/>
                    </a:solidFill>
                  </a:rPr>
                  <a:t>1l 250ml</a:t>
                </a:r>
                <a:endParaRPr lang="en-GB" sz="1200" b="1" dirty="0">
                  <a:solidFill>
                    <a:srgbClr val="002060"/>
                  </a:solidFill>
                </a:endParaRPr>
              </a:p>
            </p:txBody>
          </p:sp>
        </p:grpSp>
      </p:grpSp>
      <p:grpSp>
        <p:nvGrpSpPr>
          <p:cNvPr id="166" name="pom 2"/>
          <p:cNvGrpSpPr/>
          <p:nvPr/>
        </p:nvGrpSpPr>
        <p:grpSpPr>
          <a:xfrm>
            <a:off x="1961669" y="3161805"/>
            <a:ext cx="1054826" cy="2743265"/>
            <a:chOff x="822558" y="3664084"/>
            <a:chExt cx="1054826" cy="2743265"/>
          </a:xfrm>
        </p:grpSpPr>
        <p:grpSp>
          <p:nvGrpSpPr>
            <p:cNvPr id="167" name="Group 166"/>
            <p:cNvGrpSpPr/>
            <p:nvPr/>
          </p:nvGrpSpPr>
          <p:grpSpPr>
            <a:xfrm>
              <a:off x="822558" y="3664084"/>
              <a:ext cx="1054826" cy="2743265"/>
              <a:chOff x="3536377" y="579078"/>
              <a:chExt cx="1054826" cy="2743265"/>
            </a:xfrm>
          </p:grpSpPr>
          <p:sp>
            <p:nvSpPr>
              <p:cNvPr id="185" name="Rectangle 184"/>
              <p:cNvSpPr/>
              <p:nvPr/>
            </p:nvSpPr>
            <p:spPr>
              <a:xfrm>
                <a:off x="3536377" y="579078"/>
                <a:ext cx="1054826" cy="2305329"/>
              </a:xfrm>
              <a:prstGeom prst="rect">
                <a:avLst/>
              </a:prstGeom>
              <a:solidFill>
                <a:srgbClr val="F9D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86" name="Rectangle 185"/>
              <p:cNvSpPr/>
              <p:nvPr/>
            </p:nvSpPr>
            <p:spPr>
              <a:xfrm>
                <a:off x="3536377" y="2912647"/>
                <a:ext cx="1054826" cy="409696"/>
              </a:xfrm>
              <a:prstGeom prst="rect">
                <a:avLst/>
              </a:prstGeom>
              <a:solidFill>
                <a:srgbClr val="F4B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pomegranate juice</a:t>
                </a:r>
                <a:endParaRPr lang="en-GB" sz="1100" b="1" dirty="0">
                  <a:solidFill>
                    <a:prstClr val="black"/>
                  </a:solidFill>
                </a:endParaRPr>
              </a:p>
            </p:txBody>
          </p:sp>
          <p:cxnSp>
            <p:nvCxnSpPr>
              <p:cNvPr id="187" name="Straight Connector 186"/>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8" name="Group 167"/>
            <p:cNvGrpSpPr/>
            <p:nvPr/>
          </p:nvGrpSpPr>
          <p:grpSpPr>
            <a:xfrm>
              <a:off x="864989" y="3857658"/>
              <a:ext cx="880458" cy="2061420"/>
              <a:chOff x="807839" y="743381"/>
              <a:chExt cx="880458" cy="2061420"/>
            </a:xfrm>
          </p:grpSpPr>
          <p:grpSp>
            <p:nvGrpSpPr>
              <p:cNvPr id="169" name="Group 168"/>
              <p:cNvGrpSpPr/>
              <p:nvPr/>
            </p:nvGrpSpPr>
            <p:grpSpPr>
              <a:xfrm>
                <a:off x="1044946" y="743381"/>
                <a:ext cx="643351" cy="1970160"/>
                <a:chOff x="2202219" y="3623106"/>
                <a:chExt cx="643351" cy="1970160"/>
              </a:xfrm>
            </p:grpSpPr>
            <p:sp>
              <p:nvSpPr>
                <p:cNvPr id="183" name="Freeform 182"/>
                <p:cNvSpPr/>
                <p:nvPr/>
              </p:nvSpPr>
              <p:spPr>
                <a:xfrm>
                  <a:off x="2209830" y="5030886"/>
                  <a:ext cx="631292" cy="552312"/>
                </a:xfrm>
                <a:custGeom>
                  <a:avLst/>
                  <a:gdLst>
                    <a:gd name="connsiteX0" fmla="*/ 47625 w 682625"/>
                    <a:gd name="connsiteY0" fmla="*/ 600075 h 609600"/>
                    <a:gd name="connsiteX1" fmla="*/ 98425 w 682625"/>
                    <a:gd name="connsiteY1" fmla="*/ 603250 h 609600"/>
                    <a:gd name="connsiteX2" fmla="*/ 231775 w 682625"/>
                    <a:gd name="connsiteY2" fmla="*/ 609600 h 609600"/>
                    <a:gd name="connsiteX3" fmla="*/ 441325 w 682625"/>
                    <a:gd name="connsiteY3" fmla="*/ 609600 h 609600"/>
                    <a:gd name="connsiteX4" fmla="*/ 568325 w 682625"/>
                    <a:gd name="connsiteY4" fmla="*/ 606425 h 609600"/>
                    <a:gd name="connsiteX5" fmla="*/ 641350 w 682625"/>
                    <a:gd name="connsiteY5" fmla="*/ 593725 h 609600"/>
                    <a:gd name="connsiteX6" fmla="*/ 666750 w 682625"/>
                    <a:gd name="connsiteY6" fmla="*/ 546100 h 609600"/>
                    <a:gd name="connsiteX7" fmla="*/ 682625 w 682625"/>
                    <a:gd name="connsiteY7" fmla="*/ 444500 h 609600"/>
                    <a:gd name="connsiteX8" fmla="*/ 666750 w 682625"/>
                    <a:gd name="connsiteY8" fmla="*/ 304800 h 609600"/>
                    <a:gd name="connsiteX9" fmla="*/ 631825 w 682625"/>
                    <a:gd name="connsiteY9" fmla="*/ 193675 h 609600"/>
                    <a:gd name="connsiteX10" fmla="*/ 631825 w 682625"/>
                    <a:gd name="connsiteY10" fmla="*/ 142875 h 609600"/>
                    <a:gd name="connsiteX11" fmla="*/ 631825 w 682625"/>
                    <a:gd name="connsiteY11" fmla="*/ 120650 h 609600"/>
                    <a:gd name="connsiteX12" fmla="*/ 635000 w 682625"/>
                    <a:gd name="connsiteY12" fmla="*/ 0 h 609600"/>
                    <a:gd name="connsiteX13" fmla="*/ 47625 w 682625"/>
                    <a:gd name="connsiteY13" fmla="*/ 0 h 609600"/>
                    <a:gd name="connsiteX14" fmla="*/ 44450 w 682625"/>
                    <a:gd name="connsiteY14" fmla="*/ 127000 h 609600"/>
                    <a:gd name="connsiteX15" fmla="*/ 50800 w 682625"/>
                    <a:gd name="connsiteY15" fmla="*/ 158750 h 609600"/>
                    <a:gd name="connsiteX16" fmla="*/ 44450 w 682625"/>
                    <a:gd name="connsiteY16" fmla="*/ 193675 h 609600"/>
                    <a:gd name="connsiteX17" fmla="*/ 25400 w 682625"/>
                    <a:gd name="connsiteY17" fmla="*/ 241300 h 609600"/>
                    <a:gd name="connsiteX18" fmla="*/ 3175 w 682625"/>
                    <a:gd name="connsiteY18" fmla="*/ 381000 h 609600"/>
                    <a:gd name="connsiteX19" fmla="*/ 0 w 682625"/>
                    <a:gd name="connsiteY19" fmla="*/ 447675 h 609600"/>
                    <a:gd name="connsiteX20" fmla="*/ 15875 w 682625"/>
                    <a:gd name="connsiteY20" fmla="*/ 520700 h 609600"/>
                    <a:gd name="connsiteX21" fmla="*/ 47625 w 682625"/>
                    <a:gd name="connsiteY21" fmla="*/ 600075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82625" h="609600">
                      <a:moveTo>
                        <a:pt x="47625" y="600075"/>
                      </a:moveTo>
                      <a:lnTo>
                        <a:pt x="98425" y="603250"/>
                      </a:lnTo>
                      <a:lnTo>
                        <a:pt x="231775" y="609600"/>
                      </a:lnTo>
                      <a:lnTo>
                        <a:pt x="441325" y="609600"/>
                      </a:lnTo>
                      <a:lnTo>
                        <a:pt x="568325" y="606425"/>
                      </a:lnTo>
                      <a:lnTo>
                        <a:pt x="641350" y="593725"/>
                      </a:lnTo>
                      <a:lnTo>
                        <a:pt x="666750" y="546100"/>
                      </a:lnTo>
                      <a:lnTo>
                        <a:pt x="682625" y="444500"/>
                      </a:lnTo>
                      <a:lnTo>
                        <a:pt x="666750" y="304800"/>
                      </a:lnTo>
                      <a:lnTo>
                        <a:pt x="631825" y="193675"/>
                      </a:lnTo>
                      <a:lnTo>
                        <a:pt x="631825" y="142875"/>
                      </a:lnTo>
                      <a:lnTo>
                        <a:pt x="631825" y="120650"/>
                      </a:lnTo>
                      <a:cubicBezTo>
                        <a:pt x="632883" y="80433"/>
                        <a:pt x="633942" y="40217"/>
                        <a:pt x="635000" y="0"/>
                      </a:cubicBezTo>
                      <a:lnTo>
                        <a:pt x="47625" y="0"/>
                      </a:lnTo>
                      <a:cubicBezTo>
                        <a:pt x="46567" y="42333"/>
                        <a:pt x="45508" y="84667"/>
                        <a:pt x="44450" y="127000"/>
                      </a:cubicBezTo>
                      <a:lnTo>
                        <a:pt x="50800" y="158750"/>
                      </a:lnTo>
                      <a:lnTo>
                        <a:pt x="44450" y="193675"/>
                      </a:lnTo>
                      <a:lnTo>
                        <a:pt x="25400" y="241300"/>
                      </a:lnTo>
                      <a:lnTo>
                        <a:pt x="3175" y="381000"/>
                      </a:lnTo>
                      <a:lnTo>
                        <a:pt x="0" y="447675"/>
                      </a:lnTo>
                      <a:lnTo>
                        <a:pt x="15875" y="520700"/>
                      </a:lnTo>
                      <a:lnTo>
                        <a:pt x="47625" y="600075"/>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184" name="Picture 18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2219" y="3623106"/>
                  <a:ext cx="643351" cy="1970160"/>
                </a:xfrm>
                <a:prstGeom prst="rect">
                  <a:avLst/>
                </a:prstGeom>
              </p:spPr>
            </p:pic>
          </p:grpSp>
          <p:grpSp>
            <p:nvGrpSpPr>
              <p:cNvPr id="170" name="Group 169"/>
              <p:cNvGrpSpPr/>
              <p:nvPr/>
            </p:nvGrpSpPr>
            <p:grpSpPr>
              <a:xfrm>
                <a:off x="807839" y="804050"/>
                <a:ext cx="460685" cy="2000751"/>
                <a:chOff x="1965112" y="3683775"/>
                <a:chExt cx="460685" cy="2000751"/>
              </a:xfrm>
            </p:grpSpPr>
            <p:cxnSp>
              <p:nvCxnSpPr>
                <p:cNvPr id="171" name="Straight Connector 170"/>
                <p:cNvCxnSpPr/>
                <p:nvPr/>
              </p:nvCxnSpPr>
              <p:spPr>
                <a:xfrm>
                  <a:off x="2149562" y="5551774"/>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p:nvPr/>
              </p:nvCxnSpPr>
              <p:spPr>
                <a:xfrm>
                  <a:off x="2123635" y="538045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2161743" y="520913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2161743" y="503781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a:off x="2166497" y="486649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p:cNvCxnSpPr/>
                <p:nvPr/>
              </p:nvCxnSpPr>
              <p:spPr>
                <a:xfrm>
                  <a:off x="2170472" y="469517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2139510" y="452385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2123636" y="435253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p:cNvCxnSpPr/>
                <p:nvPr/>
              </p:nvCxnSpPr>
              <p:spPr>
                <a:xfrm>
                  <a:off x="2157500" y="418121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p:nvPr/>
              </p:nvCxnSpPr>
              <p:spPr>
                <a:xfrm>
                  <a:off x="2340072" y="383857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81" name="TextBox 180"/>
                <p:cNvSpPr txBox="1"/>
                <p:nvPr/>
              </p:nvSpPr>
              <p:spPr>
                <a:xfrm>
                  <a:off x="2038763" y="3683775"/>
                  <a:ext cx="352203" cy="276999"/>
                </a:xfrm>
                <a:prstGeom prst="rect">
                  <a:avLst/>
                </a:prstGeom>
                <a:noFill/>
              </p:spPr>
              <p:txBody>
                <a:bodyPr wrap="square" rtlCol="0">
                  <a:spAutoFit/>
                </a:bodyPr>
                <a:lstStyle/>
                <a:p>
                  <a:pPr algn="ctr"/>
                  <a:r>
                    <a:rPr lang="en-GB" sz="1200" b="1" dirty="0" smtClean="0">
                      <a:solidFill>
                        <a:prstClr val="black"/>
                      </a:solidFill>
                    </a:rPr>
                    <a:t>1l</a:t>
                  </a:r>
                  <a:endParaRPr lang="en-GB" sz="1200" b="1" dirty="0">
                    <a:solidFill>
                      <a:prstClr val="black"/>
                    </a:solidFill>
                  </a:endParaRPr>
                </a:p>
              </p:txBody>
            </p:sp>
            <p:sp>
              <p:nvSpPr>
                <p:cNvPr id="182" name="TextBox 181"/>
                <p:cNvSpPr txBox="1"/>
                <p:nvPr/>
              </p:nvSpPr>
              <p:spPr>
                <a:xfrm>
                  <a:off x="1965112" y="5407527"/>
                  <a:ext cx="212381" cy="276999"/>
                </a:xfrm>
                <a:prstGeom prst="rect">
                  <a:avLst/>
                </a:prstGeom>
                <a:noFill/>
              </p:spPr>
              <p:txBody>
                <a:bodyPr wrap="square" rtlCol="0">
                  <a:spAutoFit/>
                </a:bodyPr>
                <a:lstStyle/>
                <a:p>
                  <a:pPr algn="ctr"/>
                  <a:r>
                    <a:rPr lang="en-GB" sz="1200" b="1" dirty="0">
                      <a:solidFill>
                        <a:prstClr val="black"/>
                      </a:solidFill>
                    </a:rPr>
                    <a:t>0</a:t>
                  </a:r>
                </a:p>
              </p:txBody>
            </p:sp>
            <p:cxnSp>
              <p:nvCxnSpPr>
                <p:cNvPr id="212" name="Straight Connector 211"/>
                <p:cNvCxnSpPr/>
                <p:nvPr/>
              </p:nvCxnSpPr>
              <p:spPr>
                <a:xfrm>
                  <a:off x="2232275" y="4009893"/>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188" name="orange"/>
          <p:cNvGrpSpPr/>
          <p:nvPr/>
        </p:nvGrpSpPr>
        <p:grpSpPr>
          <a:xfrm>
            <a:off x="3066067" y="3156922"/>
            <a:ext cx="1054826" cy="2743265"/>
            <a:chOff x="2062098" y="3429134"/>
            <a:chExt cx="1054826" cy="2743265"/>
          </a:xfrm>
        </p:grpSpPr>
        <p:grpSp>
          <p:nvGrpSpPr>
            <p:cNvPr id="189" name="Group 188"/>
            <p:cNvGrpSpPr/>
            <p:nvPr/>
          </p:nvGrpSpPr>
          <p:grpSpPr>
            <a:xfrm>
              <a:off x="2062098" y="3429134"/>
              <a:ext cx="1054826" cy="2743265"/>
              <a:chOff x="3536377" y="579078"/>
              <a:chExt cx="1054826" cy="2743265"/>
            </a:xfrm>
          </p:grpSpPr>
          <p:sp>
            <p:nvSpPr>
              <p:cNvPr id="193" name="Rectangle 192"/>
              <p:cNvSpPr/>
              <p:nvPr/>
            </p:nvSpPr>
            <p:spPr>
              <a:xfrm>
                <a:off x="3536377" y="579078"/>
                <a:ext cx="1054826" cy="2305329"/>
              </a:xfrm>
              <a:prstGeom prst="rect">
                <a:avLst/>
              </a:prstGeom>
              <a:solidFill>
                <a:srgbClr val="FBE7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94" name="Rectangle 193"/>
              <p:cNvSpPr/>
              <p:nvPr/>
            </p:nvSpPr>
            <p:spPr>
              <a:xfrm>
                <a:off x="3536377" y="2912647"/>
                <a:ext cx="1054826" cy="409696"/>
              </a:xfrm>
              <a:prstGeom prst="rect">
                <a:avLst/>
              </a:prstGeom>
              <a:solidFill>
                <a:srgbClr val="F7CF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orange juice</a:t>
                </a:r>
                <a:endParaRPr lang="en-GB" sz="1100" b="1" dirty="0">
                  <a:solidFill>
                    <a:prstClr val="black"/>
                  </a:solidFill>
                </a:endParaRPr>
              </a:p>
            </p:txBody>
          </p:sp>
          <p:cxnSp>
            <p:nvCxnSpPr>
              <p:cNvPr id="195" name="Straight Connector 194"/>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90" name="Group 189"/>
            <p:cNvGrpSpPr/>
            <p:nvPr/>
          </p:nvGrpSpPr>
          <p:grpSpPr>
            <a:xfrm>
              <a:off x="2200144" y="3829161"/>
              <a:ext cx="800491" cy="1612242"/>
              <a:chOff x="2200144" y="3829161"/>
              <a:chExt cx="800491" cy="1612242"/>
            </a:xfrm>
          </p:grpSpPr>
          <p:pic>
            <p:nvPicPr>
              <p:cNvPr id="191" name="Picture 19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0144" y="3829161"/>
                <a:ext cx="800491" cy="1581921"/>
              </a:xfrm>
              <a:prstGeom prst="rect">
                <a:avLst/>
              </a:prstGeom>
            </p:spPr>
          </p:pic>
          <p:sp>
            <p:nvSpPr>
              <p:cNvPr id="192" name="TextBox 191"/>
              <p:cNvSpPr txBox="1"/>
              <p:nvPr/>
            </p:nvSpPr>
            <p:spPr>
              <a:xfrm rot="21445711">
                <a:off x="2332241" y="5133626"/>
                <a:ext cx="372912" cy="307777"/>
              </a:xfrm>
              <a:prstGeom prst="rect">
                <a:avLst/>
              </a:prstGeom>
              <a:noFill/>
            </p:spPr>
            <p:txBody>
              <a:bodyPr wrap="square" rtlCol="0">
                <a:spAutoFit/>
              </a:bodyPr>
              <a:lstStyle/>
              <a:p>
                <a:pPr algn="ctr"/>
                <a:r>
                  <a:rPr lang="en-GB" sz="1400" b="1" dirty="0" smtClean="0">
                    <a:solidFill>
                      <a:prstClr val="white">
                        <a:lumMod val="95000"/>
                      </a:prstClr>
                    </a:solidFill>
                  </a:rPr>
                  <a:t>1l</a:t>
                </a:r>
                <a:endParaRPr lang="en-GB" sz="1400" b="1" dirty="0">
                  <a:solidFill>
                    <a:prstClr val="white">
                      <a:lumMod val="95000"/>
                    </a:prstClr>
                  </a:solidFill>
                </a:endParaRPr>
              </a:p>
            </p:txBody>
          </p:sp>
        </p:grpSp>
      </p:grpSp>
      <p:grpSp>
        <p:nvGrpSpPr>
          <p:cNvPr id="223" name="apple"/>
          <p:cNvGrpSpPr/>
          <p:nvPr/>
        </p:nvGrpSpPr>
        <p:grpSpPr>
          <a:xfrm>
            <a:off x="6150710" y="3164125"/>
            <a:ext cx="1054826" cy="2743265"/>
            <a:chOff x="2621853" y="3539950"/>
            <a:chExt cx="1054826" cy="2743265"/>
          </a:xfrm>
        </p:grpSpPr>
        <p:grpSp>
          <p:nvGrpSpPr>
            <p:cNvPr id="224" name="Group 223"/>
            <p:cNvGrpSpPr/>
            <p:nvPr/>
          </p:nvGrpSpPr>
          <p:grpSpPr>
            <a:xfrm>
              <a:off x="2621853" y="3539950"/>
              <a:ext cx="1054826" cy="2743265"/>
              <a:chOff x="3536377" y="579078"/>
              <a:chExt cx="1054826" cy="2743265"/>
            </a:xfrm>
          </p:grpSpPr>
          <p:sp>
            <p:nvSpPr>
              <p:cNvPr id="228" name="Rectangle 227"/>
              <p:cNvSpPr/>
              <p:nvPr/>
            </p:nvSpPr>
            <p:spPr>
              <a:xfrm>
                <a:off x="3536377" y="579078"/>
                <a:ext cx="1054826" cy="2305329"/>
              </a:xfrm>
              <a:prstGeom prst="rect">
                <a:avLst/>
              </a:prstGeom>
              <a:solidFill>
                <a:srgbClr val="E4F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29" name="Rectangle 228"/>
              <p:cNvSpPr/>
              <p:nvPr/>
            </p:nvSpPr>
            <p:spPr>
              <a:xfrm>
                <a:off x="3536377" y="2912647"/>
                <a:ext cx="1054826" cy="409696"/>
              </a:xfrm>
              <a:prstGeom prst="rect">
                <a:avLst/>
              </a:prstGeom>
              <a:solidFill>
                <a:srgbClr val="C9E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apple juice</a:t>
                </a:r>
                <a:endParaRPr lang="en-GB" sz="1100" b="1" dirty="0">
                  <a:solidFill>
                    <a:prstClr val="black"/>
                  </a:solidFill>
                </a:endParaRPr>
              </a:p>
            </p:txBody>
          </p:sp>
          <p:cxnSp>
            <p:nvCxnSpPr>
              <p:cNvPr id="230" name="Straight Connector 229"/>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25" name="Freeform 224"/>
            <p:cNvSpPr/>
            <p:nvPr/>
          </p:nvSpPr>
          <p:spPr>
            <a:xfrm>
              <a:off x="2840876" y="4970670"/>
              <a:ext cx="669925" cy="768350"/>
            </a:xfrm>
            <a:custGeom>
              <a:avLst/>
              <a:gdLst>
                <a:gd name="connsiteX0" fmla="*/ 0 w 669925"/>
                <a:gd name="connsiteY0" fmla="*/ 0 h 768350"/>
                <a:gd name="connsiteX1" fmla="*/ 0 w 669925"/>
                <a:gd name="connsiteY1" fmla="*/ 374650 h 768350"/>
                <a:gd name="connsiteX2" fmla="*/ 6350 w 669925"/>
                <a:gd name="connsiteY2" fmla="*/ 409575 h 768350"/>
                <a:gd name="connsiteX3" fmla="*/ 60325 w 669925"/>
                <a:gd name="connsiteY3" fmla="*/ 638175 h 768350"/>
                <a:gd name="connsiteX4" fmla="*/ 82550 w 669925"/>
                <a:gd name="connsiteY4" fmla="*/ 650875 h 768350"/>
                <a:gd name="connsiteX5" fmla="*/ 111125 w 669925"/>
                <a:gd name="connsiteY5" fmla="*/ 660400 h 768350"/>
                <a:gd name="connsiteX6" fmla="*/ 127000 w 669925"/>
                <a:gd name="connsiteY6" fmla="*/ 660400 h 768350"/>
                <a:gd name="connsiteX7" fmla="*/ 152400 w 669925"/>
                <a:gd name="connsiteY7" fmla="*/ 723900 h 768350"/>
                <a:gd name="connsiteX8" fmla="*/ 165100 w 669925"/>
                <a:gd name="connsiteY8" fmla="*/ 758825 h 768350"/>
                <a:gd name="connsiteX9" fmla="*/ 225425 w 669925"/>
                <a:gd name="connsiteY9" fmla="*/ 768350 h 768350"/>
                <a:gd name="connsiteX10" fmla="*/ 279400 w 669925"/>
                <a:gd name="connsiteY10" fmla="*/ 755650 h 768350"/>
                <a:gd name="connsiteX11" fmla="*/ 311150 w 669925"/>
                <a:gd name="connsiteY11" fmla="*/ 723900 h 768350"/>
                <a:gd name="connsiteX12" fmla="*/ 330200 w 669925"/>
                <a:gd name="connsiteY12" fmla="*/ 666750 h 768350"/>
                <a:gd name="connsiteX13" fmla="*/ 400050 w 669925"/>
                <a:gd name="connsiteY13" fmla="*/ 669925 h 768350"/>
                <a:gd name="connsiteX14" fmla="*/ 438150 w 669925"/>
                <a:gd name="connsiteY14" fmla="*/ 742950 h 768350"/>
                <a:gd name="connsiteX15" fmla="*/ 450850 w 669925"/>
                <a:gd name="connsiteY15" fmla="*/ 752475 h 768350"/>
                <a:gd name="connsiteX16" fmla="*/ 546100 w 669925"/>
                <a:gd name="connsiteY16" fmla="*/ 730250 h 768350"/>
                <a:gd name="connsiteX17" fmla="*/ 600075 w 669925"/>
                <a:gd name="connsiteY17" fmla="*/ 666750 h 768350"/>
                <a:gd name="connsiteX18" fmla="*/ 663575 w 669925"/>
                <a:gd name="connsiteY18" fmla="*/ 482600 h 768350"/>
                <a:gd name="connsiteX19" fmla="*/ 669925 w 669925"/>
                <a:gd name="connsiteY19" fmla="*/ 438150 h 768350"/>
                <a:gd name="connsiteX20" fmla="*/ 666750 w 669925"/>
                <a:gd name="connsiteY20" fmla="*/ 130175 h 768350"/>
                <a:gd name="connsiteX21" fmla="*/ 669925 w 669925"/>
                <a:gd name="connsiteY21" fmla="*/ 50800 h 768350"/>
                <a:gd name="connsiteX22" fmla="*/ 669925 w 669925"/>
                <a:gd name="connsiteY22" fmla="*/ 28575 h 768350"/>
                <a:gd name="connsiteX23" fmla="*/ 0 w 669925"/>
                <a:gd name="connsiteY23" fmla="*/ 0 h 768350"/>
                <a:gd name="connsiteX0" fmla="*/ 0 w 676275"/>
                <a:gd name="connsiteY0" fmla="*/ 0 h 768350"/>
                <a:gd name="connsiteX1" fmla="*/ 0 w 676275"/>
                <a:gd name="connsiteY1" fmla="*/ 374650 h 768350"/>
                <a:gd name="connsiteX2" fmla="*/ 6350 w 676275"/>
                <a:gd name="connsiteY2" fmla="*/ 409575 h 768350"/>
                <a:gd name="connsiteX3" fmla="*/ 60325 w 676275"/>
                <a:gd name="connsiteY3" fmla="*/ 638175 h 768350"/>
                <a:gd name="connsiteX4" fmla="*/ 82550 w 676275"/>
                <a:gd name="connsiteY4" fmla="*/ 650875 h 768350"/>
                <a:gd name="connsiteX5" fmla="*/ 111125 w 676275"/>
                <a:gd name="connsiteY5" fmla="*/ 660400 h 768350"/>
                <a:gd name="connsiteX6" fmla="*/ 127000 w 676275"/>
                <a:gd name="connsiteY6" fmla="*/ 660400 h 768350"/>
                <a:gd name="connsiteX7" fmla="*/ 152400 w 676275"/>
                <a:gd name="connsiteY7" fmla="*/ 723900 h 768350"/>
                <a:gd name="connsiteX8" fmla="*/ 165100 w 676275"/>
                <a:gd name="connsiteY8" fmla="*/ 758825 h 768350"/>
                <a:gd name="connsiteX9" fmla="*/ 225425 w 676275"/>
                <a:gd name="connsiteY9" fmla="*/ 768350 h 768350"/>
                <a:gd name="connsiteX10" fmla="*/ 279400 w 676275"/>
                <a:gd name="connsiteY10" fmla="*/ 755650 h 768350"/>
                <a:gd name="connsiteX11" fmla="*/ 311150 w 676275"/>
                <a:gd name="connsiteY11" fmla="*/ 723900 h 768350"/>
                <a:gd name="connsiteX12" fmla="*/ 330200 w 676275"/>
                <a:gd name="connsiteY12" fmla="*/ 666750 h 768350"/>
                <a:gd name="connsiteX13" fmla="*/ 400050 w 676275"/>
                <a:gd name="connsiteY13" fmla="*/ 669925 h 768350"/>
                <a:gd name="connsiteX14" fmla="*/ 438150 w 676275"/>
                <a:gd name="connsiteY14" fmla="*/ 742950 h 768350"/>
                <a:gd name="connsiteX15" fmla="*/ 450850 w 676275"/>
                <a:gd name="connsiteY15" fmla="*/ 752475 h 768350"/>
                <a:gd name="connsiteX16" fmla="*/ 546100 w 676275"/>
                <a:gd name="connsiteY16" fmla="*/ 730250 h 768350"/>
                <a:gd name="connsiteX17" fmla="*/ 600075 w 676275"/>
                <a:gd name="connsiteY17" fmla="*/ 666750 h 768350"/>
                <a:gd name="connsiteX18" fmla="*/ 663575 w 676275"/>
                <a:gd name="connsiteY18" fmla="*/ 482600 h 768350"/>
                <a:gd name="connsiteX19" fmla="*/ 669925 w 676275"/>
                <a:gd name="connsiteY19" fmla="*/ 438150 h 768350"/>
                <a:gd name="connsiteX20" fmla="*/ 666750 w 676275"/>
                <a:gd name="connsiteY20" fmla="*/ 130175 h 768350"/>
                <a:gd name="connsiteX21" fmla="*/ 669925 w 676275"/>
                <a:gd name="connsiteY21" fmla="*/ 50800 h 768350"/>
                <a:gd name="connsiteX22" fmla="*/ 676275 w 676275"/>
                <a:gd name="connsiteY22" fmla="*/ 0 h 768350"/>
                <a:gd name="connsiteX23" fmla="*/ 0 w 676275"/>
                <a:gd name="connsiteY23" fmla="*/ 0 h 768350"/>
                <a:gd name="connsiteX0" fmla="*/ 0 w 669925"/>
                <a:gd name="connsiteY0" fmla="*/ 0 h 768350"/>
                <a:gd name="connsiteX1" fmla="*/ 0 w 669925"/>
                <a:gd name="connsiteY1" fmla="*/ 374650 h 768350"/>
                <a:gd name="connsiteX2" fmla="*/ 6350 w 669925"/>
                <a:gd name="connsiteY2" fmla="*/ 409575 h 768350"/>
                <a:gd name="connsiteX3" fmla="*/ 60325 w 669925"/>
                <a:gd name="connsiteY3" fmla="*/ 638175 h 768350"/>
                <a:gd name="connsiteX4" fmla="*/ 82550 w 669925"/>
                <a:gd name="connsiteY4" fmla="*/ 650875 h 768350"/>
                <a:gd name="connsiteX5" fmla="*/ 111125 w 669925"/>
                <a:gd name="connsiteY5" fmla="*/ 660400 h 768350"/>
                <a:gd name="connsiteX6" fmla="*/ 127000 w 669925"/>
                <a:gd name="connsiteY6" fmla="*/ 660400 h 768350"/>
                <a:gd name="connsiteX7" fmla="*/ 152400 w 669925"/>
                <a:gd name="connsiteY7" fmla="*/ 723900 h 768350"/>
                <a:gd name="connsiteX8" fmla="*/ 165100 w 669925"/>
                <a:gd name="connsiteY8" fmla="*/ 758825 h 768350"/>
                <a:gd name="connsiteX9" fmla="*/ 225425 w 669925"/>
                <a:gd name="connsiteY9" fmla="*/ 768350 h 768350"/>
                <a:gd name="connsiteX10" fmla="*/ 279400 w 669925"/>
                <a:gd name="connsiteY10" fmla="*/ 755650 h 768350"/>
                <a:gd name="connsiteX11" fmla="*/ 311150 w 669925"/>
                <a:gd name="connsiteY11" fmla="*/ 723900 h 768350"/>
                <a:gd name="connsiteX12" fmla="*/ 330200 w 669925"/>
                <a:gd name="connsiteY12" fmla="*/ 666750 h 768350"/>
                <a:gd name="connsiteX13" fmla="*/ 400050 w 669925"/>
                <a:gd name="connsiteY13" fmla="*/ 669925 h 768350"/>
                <a:gd name="connsiteX14" fmla="*/ 438150 w 669925"/>
                <a:gd name="connsiteY14" fmla="*/ 742950 h 768350"/>
                <a:gd name="connsiteX15" fmla="*/ 450850 w 669925"/>
                <a:gd name="connsiteY15" fmla="*/ 752475 h 768350"/>
                <a:gd name="connsiteX16" fmla="*/ 546100 w 669925"/>
                <a:gd name="connsiteY16" fmla="*/ 730250 h 768350"/>
                <a:gd name="connsiteX17" fmla="*/ 600075 w 669925"/>
                <a:gd name="connsiteY17" fmla="*/ 666750 h 768350"/>
                <a:gd name="connsiteX18" fmla="*/ 663575 w 669925"/>
                <a:gd name="connsiteY18" fmla="*/ 482600 h 768350"/>
                <a:gd name="connsiteX19" fmla="*/ 669925 w 669925"/>
                <a:gd name="connsiteY19" fmla="*/ 438150 h 768350"/>
                <a:gd name="connsiteX20" fmla="*/ 666750 w 669925"/>
                <a:gd name="connsiteY20" fmla="*/ 130175 h 768350"/>
                <a:gd name="connsiteX21" fmla="*/ 669925 w 669925"/>
                <a:gd name="connsiteY21" fmla="*/ 50800 h 768350"/>
                <a:gd name="connsiteX22" fmla="*/ 666750 w 669925"/>
                <a:gd name="connsiteY22" fmla="*/ 0 h 768350"/>
                <a:gd name="connsiteX23" fmla="*/ 0 w 669925"/>
                <a:gd name="connsiteY23" fmla="*/ 0 h 76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69925" h="768350">
                  <a:moveTo>
                    <a:pt x="0" y="0"/>
                  </a:moveTo>
                  <a:lnTo>
                    <a:pt x="0" y="374650"/>
                  </a:lnTo>
                  <a:lnTo>
                    <a:pt x="6350" y="409575"/>
                  </a:lnTo>
                  <a:lnTo>
                    <a:pt x="60325" y="638175"/>
                  </a:lnTo>
                  <a:lnTo>
                    <a:pt x="82550" y="650875"/>
                  </a:lnTo>
                  <a:lnTo>
                    <a:pt x="111125" y="660400"/>
                  </a:lnTo>
                  <a:lnTo>
                    <a:pt x="127000" y="660400"/>
                  </a:lnTo>
                  <a:lnTo>
                    <a:pt x="152400" y="723900"/>
                  </a:lnTo>
                  <a:lnTo>
                    <a:pt x="165100" y="758825"/>
                  </a:lnTo>
                  <a:lnTo>
                    <a:pt x="225425" y="768350"/>
                  </a:lnTo>
                  <a:lnTo>
                    <a:pt x="279400" y="755650"/>
                  </a:lnTo>
                  <a:lnTo>
                    <a:pt x="311150" y="723900"/>
                  </a:lnTo>
                  <a:lnTo>
                    <a:pt x="330200" y="666750"/>
                  </a:lnTo>
                  <a:lnTo>
                    <a:pt x="400050" y="669925"/>
                  </a:lnTo>
                  <a:lnTo>
                    <a:pt x="438150" y="742950"/>
                  </a:lnTo>
                  <a:lnTo>
                    <a:pt x="450850" y="752475"/>
                  </a:lnTo>
                  <a:lnTo>
                    <a:pt x="546100" y="730250"/>
                  </a:lnTo>
                  <a:lnTo>
                    <a:pt x="600075" y="666750"/>
                  </a:lnTo>
                  <a:lnTo>
                    <a:pt x="663575" y="482600"/>
                  </a:lnTo>
                  <a:lnTo>
                    <a:pt x="669925" y="438150"/>
                  </a:lnTo>
                  <a:cubicBezTo>
                    <a:pt x="668867" y="335492"/>
                    <a:pt x="667808" y="232833"/>
                    <a:pt x="666750" y="130175"/>
                  </a:cubicBezTo>
                  <a:lnTo>
                    <a:pt x="669925" y="50800"/>
                  </a:lnTo>
                  <a:lnTo>
                    <a:pt x="666750" y="0"/>
                  </a:lnTo>
                  <a:lnTo>
                    <a:pt x="0" y="0"/>
                  </a:lnTo>
                  <a:close/>
                </a:path>
              </a:pathLst>
            </a:custGeom>
            <a:solidFill>
              <a:srgbClr val="87BD31"/>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26" name="Picture 2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33301" y="3680726"/>
              <a:ext cx="682564" cy="2065148"/>
            </a:xfrm>
            <a:prstGeom prst="rect">
              <a:avLst/>
            </a:prstGeom>
          </p:spPr>
        </p:pic>
        <p:sp>
          <p:nvSpPr>
            <p:cNvPr id="227" name="TextBox 226"/>
            <p:cNvSpPr txBox="1"/>
            <p:nvPr/>
          </p:nvSpPr>
          <p:spPr>
            <a:xfrm>
              <a:off x="2795286" y="5040369"/>
              <a:ext cx="801591" cy="261610"/>
            </a:xfrm>
            <a:prstGeom prst="rect">
              <a:avLst/>
            </a:prstGeom>
            <a:noFill/>
          </p:spPr>
          <p:txBody>
            <a:bodyPr wrap="square" rtlCol="0">
              <a:prstTxWarp prst="textArchDown">
                <a:avLst/>
              </a:prstTxWarp>
              <a:spAutoFit/>
            </a:bodyPr>
            <a:lstStyle/>
            <a:p>
              <a:pPr algn="ctr"/>
              <a:r>
                <a:rPr lang="en-GB" sz="1400" b="1" dirty="0" smtClean="0">
                  <a:solidFill>
                    <a:srgbClr val="8064A2">
                      <a:lumMod val="50000"/>
                    </a:srgbClr>
                  </a:solidFill>
                </a:rPr>
                <a:t>½ litre</a:t>
              </a:r>
              <a:endParaRPr lang="en-GB" sz="1400" b="1" dirty="0">
                <a:solidFill>
                  <a:srgbClr val="8064A2">
                    <a:lumMod val="50000"/>
                  </a:srgbClr>
                </a:solidFill>
              </a:endParaRPr>
            </a:p>
          </p:txBody>
        </p:sp>
      </p:grpSp>
      <p:grpSp>
        <p:nvGrpSpPr>
          <p:cNvPr id="240" name="pom"/>
          <p:cNvGrpSpPr/>
          <p:nvPr/>
        </p:nvGrpSpPr>
        <p:grpSpPr>
          <a:xfrm>
            <a:off x="1935942" y="3164392"/>
            <a:ext cx="1054826" cy="2743265"/>
            <a:chOff x="822558" y="3664084"/>
            <a:chExt cx="1054826" cy="2743265"/>
          </a:xfrm>
        </p:grpSpPr>
        <p:grpSp>
          <p:nvGrpSpPr>
            <p:cNvPr id="241" name="Group 240"/>
            <p:cNvGrpSpPr/>
            <p:nvPr/>
          </p:nvGrpSpPr>
          <p:grpSpPr>
            <a:xfrm>
              <a:off x="822558" y="3664084"/>
              <a:ext cx="1054826" cy="2743265"/>
              <a:chOff x="3536377" y="579078"/>
              <a:chExt cx="1054826" cy="2743265"/>
            </a:xfrm>
          </p:grpSpPr>
          <p:sp>
            <p:nvSpPr>
              <p:cNvPr id="259" name="Rectangle 258"/>
              <p:cNvSpPr/>
              <p:nvPr/>
            </p:nvSpPr>
            <p:spPr>
              <a:xfrm>
                <a:off x="3536377" y="579078"/>
                <a:ext cx="1054826" cy="2305329"/>
              </a:xfrm>
              <a:prstGeom prst="rect">
                <a:avLst/>
              </a:prstGeom>
              <a:solidFill>
                <a:srgbClr val="F9D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60" name="Rectangle 259"/>
              <p:cNvSpPr/>
              <p:nvPr/>
            </p:nvSpPr>
            <p:spPr>
              <a:xfrm>
                <a:off x="3536377" y="2912647"/>
                <a:ext cx="1054826" cy="409696"/>
              </a:xfrm>
              <a:prstGeom prst="rect">
                <a:avLst/>
              </a:prstGeom>
              <a:solidFill>
                <a:srgbClr val="F4B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pomegranate juice</a:t>
                </a:r>
                <a:endParaRPr lang="en-GB" sz="1100" b="1" dirty="0">
                  <a:solidFill>
                    <a:prstClr val="black"/>
                  </a:solidFill>
                </a:endParaRPr>
              </a:p>
            </p:txBody>
          </p:sp>
          <p:cxnSp>
            <p:nvCxnSpPr>
              <p:cNvPr id="261" name="Straight Connector 260"/>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2" name="Group 241"/>
            <p:cNvGrpSpPr/>
            <p:nvPr/>
          </p:nvGrpSpPr>
          <p:grpSpPr>
            <a:xfrm>
              <a:off x="864989" y="3857658"/>
              <a:ext cx="880458" cy="2061420"/>
              <a:chOff x="807839" y="743381"/>
              <a:chExt cx="880458" cy="2061420"/>
            </a:xfrm>
          </p:grpSpPr>
          <p:grpSp>
            <p:nvGrpSpPr>
              <p:cNvPr id="243" name="Group 242"/>
              <p:cNvGrpSpPr/>
              <p:nvPr/>
            </p:nvGrpSpPr>
            <p:grpSpPr>
              <a:xfrm>
                <a:off x="1044946" y="743381"/>
                <a:ext cx="643351" cy="1970160"/>
                <a:chOff x="2202219" y="3623106"/>
                <a:chExt cx="643351" cy="1970160"/>
              </a:xfrm>
            </p:grpSpPr>
            <p:sp>
              <p:nvSpPr>
                <p:cNvPr id="257" name="Freeform 256"/>
                <p:cNvSpPr/>
                <p:nvPr/>
              </p:nvSpPr>
              <p:spPr>
                <a:xfrm>
                  <a:off x="2209830" y="5035780"/>
                  <a:ext cx="631292" cy="547418"/>
                </a:xfrm>
                <a:custGeom>
                  <a:avLst/>
                  <a:gdLst>
                    <a:gd name="connsiteX0" fmla="*/ 47625 w 682625"/>
                    <a:gd name="connsiteY0" fmla="*/ 600075 h 609600"/>
                    <a:gd name="connsiteX1" fmla="*/ 98425 w 682625"/>
                    <a:gd name="connsiteY1" fmla="*/ 603250 h 609600"/>
                    <a:gd name="connsiteX2" fmla="*/ 231775 w 682625"/>
                    <a:gd name="connsiteY2" fmla="*/ 609600 h 609600"/>
                    <a:gd name="connsiteX3" fmla="*/ 441325 w 682625"/>
                    <a:gd name="connsiteY3" fmla="*/ 609600 h 609600"/>
                    <a:gd name="connsiteX4" fmla="*/ 568325 w 682625"/>
                    <a:gd name="connsiteY4" fmla="*/ 606425 h 609600"/>
                    <a:gd name="connsiteX5" fmla="*/ 641350 w 682625"/>
                    <a:gd name="connsiteY5" fmla="*/ 593725 h 609600"/>
                    <a:gd name="connsiteX6" fmla="*/ 666750 w 682625"/>
                    <a:gd name="connsiteY6" fmla="*/ 546100 h 609600"/>
                    <a:gd name="connsiteX7" fmla="*/ 682625 w 682625"/>
                    <a:gd name="connsiteY7" fmla="*/ 444500 h 609600"/>
                    <a:gd name="connsiteX8" fmla="*/ 666750 w 682625"/>
                    <a:gd name="connsiteY8" fmla="*/ 304800 h 609600"/>
                    <a:gd name="connsiteX9" fmla="*/ 631825 w 682625"/>
                    <a:gd name="connsiteY9" fmla="*/ 193675 h 609600"/>
                    <a:gd name="connsiteX10" fmla="*/ 631825 w 682625"/>
                    <a:gd name="connsiteY10" fmla="*/ 142875 h 609600"/>
                    <a:gd name="connsiteX11" fmla="*/ 631825 w 682625"/>
                    <a:gd name="connsiteY11" fmla="*/ 120650 h 609600"/>
                    <a:gd name="connsiteX12" fmla="*/ 635000 w 682625"/>
                    <a:gd name="connsiteY12" fmla="*/ 0 h 609600"/>
                    <a:gd name="connsiteX13" fmla="*/ 47625 w 682625"/>
                    <a:gd name="connsiteY13" fmla="*/ 0 h 609600"/>
                    <a:gd name="connsiteX14" fmla="*/ 44450 w 682625"/>
                    <a:gd name="connsiteY14" fmla="*/ 127000 h 609600"/>
                    <a:gd name="connsiteX15" fmla="*/ 50800 w 682625"/>
                    <a:gd name="connsiteY15" fmla="*/ 158750 h 609600"/>
                    <a:gd name="connsiteX16" fmla="*/ 44450 w 682625"/>
                    <a:gd name="connsiteY16" fmla="*/ 193675 h 609600"/>
                    <a:gd name="connsiteX17" fmla="*/ 25400 w 682625"/>
                    <a:gd name="connsiteY17" fmla="*/ 241300 h 609600"/>
                    <a:gd name="connsiteX18" fmla="*/ 3175 w 682625"/>
                    <a:gd name="connsiteY18" fmla="*/ 381000 h 609600"/>
                    <a:gd name="connsiteX19" fmla="*/ 0 w 682625"/>
                    <a:gd name="connsiteY19" fmla="*/ 447675 h 609600"/>
                    <a:gd name="connsiteX20" fmla="*/ 15875 w 682625"/>
                    <a:gd name="connsiteY20" fmla="*/ 520700 h 609600"/>
                    <a:gd name="connsiteX21" fmla="*/ 47625 w 682625"/>
                    <a:gd name="connsiteY21" fmla="*/ 600075 h 60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82625" h="609600">
                      <a:moveTo>
                        <a:pt x="47625" y="600075"/>
                      </a:moveTo>
                      <a:lnTo>
                        <a:pt x="98425" y="603250"/>
                      </a:lnTo>
                      <a:lnTo>
                        <a:pt x="231775" y="609600"/>
                      </a:lnTo>
                      <a:lnTo>
                        <a:pt x="441325" y="609600"/>
                      </a:lnTo>
                      <a:lnTo>
                        <a:pt x="568325" y="606425"/>
                      </a:lnTo>
                      <a:lnTo>
                        <a:pt x="641350" y="593725"/>
                      </a:lnTo>
                      <a:lnTo>
                        <a:pt x="666750" y="546100"/>
                      </a:lnTo>
                      <a:lnTo>
                        <a:pt x="682625" y="444500"/>
                      </a:lnTo>
                      <a:lnTo>
                        <a:pt x="666750" y="304800"/>
                      </a:lnTo>
                      <a:lnTo>
                        <a:pt x="631825" y="193675"/>
                      </a:lnTo>
                      <a:lnTo>
                        <a:pt x="631825" y="142875"/>
                      </a:lnTo>
                      <a:lnTo>
                        <a:pt x="631825" y="120650"/>
                      </a:lnTo>
                      <a:cubicBezTo>
                        <a:pt x="632883" y="80433"/>
                        <a:pt x="633942" y="40217"/>
                        <a:pt x="635000" y="0"/>
                      </a:cubicBezTo>
                      <a:lnTo>
                        <a:pt x="47625" y="0"/>
                      </a:lnTo>
                      <a:cubicBezTo>
                        <a:pt x="46567" y="42333"/>
                        <a:pt x="45508" y="84667"/>
                        <a:pt x="44450" y="127000"/>
                      </a:cubicBezTo>
                      <a:lnTo>
                        <a:pt x="50800" y="158750"/>
                      </a:lnTo>
                      <a:lnTo>
                        <a:pt x="44450" y="193675"/>
                      </a:lnTo>
                      <a:lnTo>
                        <a:pt x="25400" y="241300"/>
                      </a:lnTo>
                      <a:lnTo>
                        <a:pt x="3175" y="381000"/>
                      </a:lnTo>
                      <a:lnTo>
                        <a:pt x="0" y="447675"/>
                      </a:lnTo>
                      <a:lnTo>
                        <a:pt x="15875" y="520700"/>
                      </a:lnTo>
                      <a:lnTo>
                        <a:pt x="47625" y="600075"/>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58" name="Picture 25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02219" y="3623106"/>
                  <a:ext cx="643351" cy="1970160"/>
                </a:xfrm>
                <a:prstGeom prst="rect">
                  <a:avLst/>
                </a:prstGeom>
              </p:spPr>
            </p:pic>
          </p:grpSp>
          <p:grpSp>
            <p:nvGrpSpPr>
              <p:cNvPr id="244" name="Group 243"/>
              <p:cNvGrpSpPr/>
              <p:nvPr/>
            </p:nvGrpSpPr>
            <p:grpSpPr>
              <a:xfrm>
                <a:off x="807839" y="804050"/>
                <a:ext cx="461651" cy="2000751"/>
                <a:chOff x="1965112" y="3683775"/>
                <a:chExt cx="461651" cy="2000751"/>
              </a:xfrm>
            </p:grpSpPr>
            <p:cxnSp>
              <p:nvCxnSpPr>
                <p:cNvPr id="245" name="Straight Connector 244"/>
                <p:cNvCxnSpPr/>
                <p:nvPr/>
              </p:nvCxnSpPr>
              <p:spPr>
                <a:xfrm>
                  <a:off x="2149562" y="5551774"/>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a:off x="2123635" y="538078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a:off x="2161743" y="520980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a:off x="2161743" y="503881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a:off x="2166497" y="486783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a:off x="2173647" y="469684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a:off x="2136335" y="452586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a:off x="2123636" y="435487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a:off x="2157500" y="418389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a:off x="2230525" y="4012905"/>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55" name="TextBox 254"/>
                <p:cNvSpPr txBox="1"/>
                <p:nvPr/>
              </p:nvSpPr>
              <p:spPr>
                <a:xfrm>
                  <a:off x="2030353" y="3683775"/>
                  <a:ext cx="352203" cy="276999"/>
                </a:xfrm>
                <a:prstGeom prst="rect">
                  <a:avLst/>
                </a:prstGeom>
                <a:noFill/>
              </p:spPr>
              <p:txBody>
                <a:bodyPr wrap="square" rtlCol="0">
                  <a:spAutoFit/>
                </a:bodyPr>
                <a:lstStyle/>
                <a:p>
                  <a:pPr algn="ctr"/>
                  <a:r>
                    <a:rPr lang="en-GB" sz="1200" b="1" dirty="0" smtClean="0">
                      <a:solidFill>
                        <a:prstClr val="black"/>
                      </a:solidFill>
                    </a:rPr>
                    <a:t>1l</a:t>
                  </a:r>
                  <a:endParaRPr lang="en-GB" sz="1200" b="1" dirty="0">
                    <a:solidFill>
                      <a:prstClr val="black"/>
                    </a:solidFill>
                  </a:endParaRPr>
                </a:p>
              </p:txBody>
            </p:sp>
            <p:sp>
              <p:nvSpPr>
                <p:cNvPr id="256" name="TextBox 255"/>
                <p:cNvSpPr txBox="1"/>
                <p:nvPr/>
              </p:nvSpPr>
              <p:spPr>
                <a:xfrm>
                  <a:off x="1965112" y="5407527"/>
                  <a:ext cx="212381" cy="276999"/>
                </a:xfrm>
                <a:prstGeom prst="rect">
                  <a:avLst/>
                </a:prstGeom>
                <a:noFill/>
              </p:spPr>
              <p:txBody>
                <a:bodyPr wrap="square" rtlCol="0">
                  <a:spAutoFit/>
                </a:bodyPr>
                <a:lstStyle/>
                <a:p>
                  <a:pPr algn="ctr"/>
                  <a:r>
                    <a:rPr lang="en-GB" sz="1200" b="1" dirty="0">
                      <a:solidFill>
                        <a:prstClr val="black"/>
                      </a:solidFill>
                    </a:rPr>
                    <a:t>0</a:t>
                  </a:r>
                </a:p>
              </p:txBody>
            </p:sp>
            <p:cxnSp>
              <p:nvCxnSpPr>
                <p:cNvPr id="211" name="Straight Connector 210"/>
                <p:cNvCxnSpPr/>
                <p:nvPr/>
              </p:nvCxnSpPr>
              <p:spPr>
                <a:xfrm>
                  <a:off x="2341038" y="3841920"/>
                  <a:ext cx="857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262" name="peppermint"/>
          <p:cNvGrpSpPr/>
          <p:nvPr/>
        </p:nvGrpSpPr>
        <p:grpSpPr>
          <a:xfrm>
            <a:off x="4037991" y="3166447"/>
            <a:ext cx="1054826" cy="2743265"/>
            <a:chOff x="3871367" y="3679134"/>
            <a:chExt cx="1054826" cy="2743265"/>
          </a:xfrm>
        </p:grpSpPr>
        <p:grpSp>
          <p:nvGrpSpPr>
            <p:cNvPr id="263" name="Group 262"/>
            <p:cNvGrpSpPr/>
            <p:nvPr/>
          </p:nvGrpSpPr>
          <p:grpSpPr>
            <a:xfrm>
              <a:off x="3871367" y="3679134"/>
              <a:ext cx="1054826" cy="2743265"/>
              <a:chOff x="3536377" y="579078"/>
              <a:chExt cx="1054826" cy="2743265"/>
            </a:xfrm>
          </p:grpSpPr>
          <p:sp>
            <p:nvSpPr>
              <p:cNvPr id="268" name="Rectangle 267"/>
              <p:cNvSpPr/>
              <p:nvPr/>
            </p:nvSpPr>
            <p:spPr>
              <a:xfrm>
                <a:off x="3536377" y="579078"/>
                <a:ext cx="1054826" cy="2305329"/>
              </a:xfrm>
              <a:prstGeom prst="rect">
                <a:avLst/>
              </a:prstGeom>
              <a:solidFill>
                <a:srgbClr val="E4F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69" name="Rectangle 268"/>
              <p:cNvSpPr/>
              <p:nvPr/>
            </p:nvSpPr>
            <p:spPr>
              <a:xfrm>
                <a:off x="3536377" y="2912647"/>
                <a:ext cx="1054826" cy="409696"/>
              </a:xfrm>
              <a:prstGeom prst="rect">
                <a:avLst/>
              </a:prstGeom>
              <a:solidFill>
                <a:srgbClr val="C9E1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peppermint oil</a:t>
                </a:r>
                <a:endParaRPr lang="en-GB" sz="1100" b="1" dirty="0">
                  <a:solidFill>
                    <a:prstClr val="black"/>
                  </a:solidFill>
                </a:endParaRPr>
              </a:p>
            </p:txBody>
          </p:sp>
          <p:cxnSp>
            <p:nvCxnSpPr>
              <p:cNvPr id="270" name="Straight Connector 269"/>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64" name="Group 263"/>
            <p:cNvGrpSpPr/>
            <p:nvPr/>
          </p:nvGrpSpPr>
          <p:grpSpPr>
            <a:xfrm>
              <a:off x="3977390" y="4177052"/>
              <a:ext cx="801591" cy="1386407"/>
              <a:chOff x="3977390" y="4177052"/>
              <a:chExt cx="801591" cy="1386407"/>
            </a:xfrm>
          </p:grpSpPr>
          <p:sp>
            <p:nvSpPr>
              <p:cNvPr id="265" name="Freeform 264"/>
              <p:cNvSpPr/>
              <p:nvPr/>
            </p:nvSpPr>
            <p:spPr>
              <a:xfrm>
                <a:off x="4007463" y="4976638"/>
                <a:ext cx="719138" cy="581025"/>
              </a:xfrm>
              <a:custGeom>
                <a:avLst/>
                <a:gdLst>
                  <a:gd name="connsiteX0" fmla="*/ 71438 w 719138"/>
                  <a:gd name="connsiteY0" fmla="*/ 0 h 581025"/>
                  <a:gd name="connsiteX1" fmla="*/ 33338 w 719138"/>
                  <a:gd name="connsiteY1" fmla="*/ 190500 h 581025"/>
                  <a:gd name="connsiteX2" fmla="*/ 4763 w 719138"/>
                  <a:gd name="connsiteY2" fmla="*/ 319088 h 581025"/>
                  <a:gd name="connsiteX3" fmla="*/ 0 w 719138"/>
                  <a:gd name="connsiteY3" fmla="*/ 385763 h 581025"/>
                  <a:gd name="connsiteX4" fmla="*/ 23813 w 719138"/>
                  <a:gd name="connsiteY4" fmla="*/ 457200 h 581025"/>
                  <a:gd name="connsiteX5" fmla="*/ 71438 w 719138"/>
                  <a:gd name="connsiteY5" fmla="*/ 514350 h 581025"/>
                  <a:gd name="connsiteX6" fmla="*/ 114300 w 719138"/>
                  <a:gd name="connsiteY6" fmla="*/ 542925 h 581025"/>
                  <a:gd name="connsiteX7" fmla="*/ 166688 w 719138"/>
                  <a:gd name="connsiteY7" fmla="*/ 557213 h 581025"/>
                  <a:gd name="connsiteX8" fmla="*/ 285750 w 719138"/>
                  <a:gd name="connsiteY8" fmla="*/ 561975 h 581025"/>
                  <a:gd name="connsiteX9" fmla="*/ 461963 w 719138"/>
                  <a:gd name="connsiteY9" fmla="*/ 576263 h 581025"/>
                  <a:gd name="connsiteX10" fmla="*/ 542925 w 719138"/>
                  <a:gd name="connsiteY10" fmla="*/ 581025 h 581025"/>
                  <a:gd name="connsiteX11" fmla="*/ 671513 w 719138"/>
                  <a:gd name="connsiteY11" fmla="*/ 538163 h 581025"/>
                  <a:gd name="connsiteX12" fmla="*/ 704850 w 719138"/>
                  <a:gd name="connsiteY12" fmla="*/ 481013 h 581025"/>
                  <a:gd name="connsiteX13" fmla="*/ 719138 w 719138"/>
                  <a:gd name="connsiteY13" fmla="*/ 419100 h 581025"/>
                  <a:gd name="connsiteX14" fmla="*/ 700088 w 719138"/>
                  <a:gd name="connsiteY14" fmla="*/ 323850 h 581025"/>
                  <a:gd name="connsiteX15" fmla="*/ 695325 w 719138"/>
                  <a:gd name="connsiteY15" fmla="*/ 219075 h 581025"/>
                  <a:gd name="connsiteX16" fmla="*/ 666750 w 719138"/>
                  <a:gd name="connsiteY16" fmla="*/ 66675 h 581025"/>
                  <a:gd name="connsiteX17" fmla="*/ 661988 w 719138"/>
                  <a:gd name="connsiteY17" fmla="*/ 28575 h 581025"/>
                  <a:gd name="connsiteX18" fmla="*/ 71438 w 719138"/>
                  <a:gd name="connsiteY18" fmla="*/ 0 h 581025"/>
                  <a:gd name="connsiteX0" fmla="*/ 71438 w 719138"/>
                  <a:gd name="connsiteY0" fmla="*/ 0 h 581025"/>
                  <a:gd name="connsiteX1" fmla="*/ 33338 w 719138"/>
                  <a:gd name="connsiteY1" fmla="*/ 190500 h 581025"/>
                  <a:gd name="connsiteX2" fmla="*/ 4763 w 719138"/>
                  <a:gd name="connsiteY2" fmla="*/ 319088 h 581025"/>
                  <a:gd name="connsiteX3" fmla="*/ 0 w 719138"/>
                  <a:gd name="connsiteY3" fmla="*/ 385763 h 581025"/>
                  <a:gd name="connsiteX4" fmla="*/ 23813 w 719138"/>
                  <a:gd name="connsiteY4" fmla="*/ 457200 h 581025"/>
                  <a:gd name="connsiteX5" fmla="*/ 71438 w 719138"/>
                  <a:gd name="connsiteY5" fmla="*/ 514350 h 581025"/>
                  <a:gd name="connsiteX6" fmla="*/ 114300 w 719138"/>
                  <a:gd name="connsiteY6" fmla="*/ 542925 h 581025"/>
                  <a:gd name="connsiteX7" fmla="*/ 166688 w 719138"/>
                  <a:gd name="connsiteY7" fmla="*/ 557213 h 581025"/>
                  <a:gd name="connsiteX8" fmla="*/ 285750 w 719138"/>
                  <a:gd name="connsiteY8" fmla="*/ 561975 h 581025"/>
                  <a:gd name="connsiteX9" fmla="*/ 461963 w 719138"/>
                  <a:gd name="connsiteY9" fmla="*/ 576263 h 581025"/>
                  <a:gd name="connsiteX10" fmla="*/ 542925 w 719138"/>
                  <a:gd name="connsiteY10" fmla="*/ 581025 h 581025"/>
                  <a:gd name="connsiteX11" fmla="*/ 671513 w 719138"/>
                  <a:gd name="connsiteY11" fmla="*/ 538163 h 581025"/>
                  <a:gd name="connsiteX12" fmla="*/ 704850 w 719138"/>
                  <a:gd name="connsiteY12" fmla="*/ 481013 h 581025"/>
                  <a:gd name="connsiteX13" fmla="*/ 719138 w 719138"/>
                  <a:gd name="connsiteY13" fmla="*/ 419100 h 581025"/>
                  <a:gd name="connsiteX14" fmla="*/ 700088 w 719138"/>
                  <a:gd name="connsiteY14" fmla="*/ 323850 h 581025"/>
                  <a:gd name="connsiteX15" fmla="*/ 695325 w 719138"/>
                  <a:gd name="connsiteY15" fmla="*/ 219075 h 581025"/>
                  <a:gd name="connsiteX16" fmla="*/ 666750 w 719138"/>
                  <a:gd name="connsiteY16" fmla="*/ 66675 h 581025"/>
                  <a:gd name="connsiteX17" fmla="*/ 657225 w 719138"/>
                  <a:gd name="connsiteY17" fmla="*/ 9525 h 581025"/>
                  <a:gd name="connsiteX18" fmla="*/ 71438 w 719138"/>
                  <a:gd name="connsiteY18" fmla="*/ 0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19138" h="581025">
                    <a:moveTo>
                      <a:pt x="71438" y="0"/>
                    </a:moveTo>
                    <a:lnTo>
                      <a:pt x="33338" y="190500"/>
                    </a:lnTo>
                    <a:lnTo>
                      <a:pt x="4763" y="319088"/>
                    </a:lnTo>
                    <a:lnTo>
                      <a:pt x="0" y="385763"/>
                    </a:lnTo>
                    <a:lnTo>
                      <a:pt x="23813" y="457200"/>
                    </a:lnTo>
                    <a:lnTo>
                      <a:pt x="71438" y="514350"/>
                    </a:lnTo>
                    <a:lnTo>
                      <a:pt x="114300" y="542925"/>
                    </a:lnTo>
                    <a:lnTo>
                      <a:pt x="166688" y="557213"/>
                    </a:lnTo>
                    <a:lnTo>
                      <a:pt x="285750" y="561975"/>
                    </a:lnTo>
                    <a:lnTo>
                      <a:pt x="461963" y="576263"/>
                    </a:lnTo>
                    <a:lnTo>
                      <a:pt x="542925" y="581025"/>
                    </a:lnTo>
                    <a:lnTo>
                      <a:pt x="671513" y="538163"/>
                    </a:lnTo>
                    <a:lnTo>
                      <a:pt x="704850" y="481013"/>
                    </a:lnTo>
                    <a:lnTo>
                      <a:pt x="719138" y="419100"/>
                    </a:lnTo>
                    <a:lnTo>
                      <a:pt x="700088" y="323850"/>
                    </a:lnTo>
                    <a:lnTo>
                      <a:pt x="695325" y="219075"/>
                    </a:lnTo>
                    <a:lnTo>
                      <a:pt x="666750" y="66675"/>
                    </a:lnTo>
                    <a:lnTo>
                      <a:pt x="657225" y="9525"/>
                    </a:lnTo>
                    <a:lnTo>
                      <a:pt x="71438" y="0"/>
                    </a:lnTo>
                    <a:close/>
                  </a:path>
                </a:pathLst>
              </a:cu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266" name="Picture 2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99870" y="4177052"/>
                <a:ext cx="726806" cy="1386407"/>
              </a:xfrm>
              <a:prstGeom prst="rect">
                <a:avLst/>
              </a:prstGeom>
            </p:spPr>
          </p:pic>
          <p:sp>
            <p:nvSpPr>
              <p:cNvPr id="267" name="TextBox 266"/>
              <p:cNvSpPr txBox="1"/>
              <p:nvPr/>
            </p:nvSpPr>
            <p:spPr>
              <a:xfrm>
                <a:off x="3977390" y="4543887"/>
                <a:ext cx="801591" cy="261610"/>
              </a:xfrm>
              <a:prstGeom prst="rect">
                <a:avLst/>
              </a:prstGeom>
              <a:noFill/>
            </p:spPr>
            <p:txBody>
              <a:bodyPr wrap="square" rtlCol="0">
                <a:prstTxWarp prst="textArchUp">
                  <a:avLst/>
                </a:prstTxWarp>
                <a:spAutoFit/>
              </a:bodyPr>
              <a:lstStyle/>
              <a:p>
                <a:pPr algn="ctr"/>
                <a:r>
                  <a:rPr lang="en-GB" sz="1200" b="1" dirty="0" smtClean="0">
                    <a:solidFill>
                      <a:prstClr val="black"/>
                    </a:solidFill>
                  </a:rPr>
                  <a:t>20ml</a:t>
                </a:r>
                <a:endParaRPr lang="en-GB" sz="1200" b="1" dirty="0">
                  <a:solidFill>
                    <a:prstClr val="black"/>
                  </a:solidFill>
                </a:endParaRPr>
              </a:p>
            </p:txBody>
          </p:sp>
        </p:grpSp>
      </p:grpSp>
      <p:grpSp>
        <p:nvGrpSpPr>
          <p:cNvPr id="289" name="strawberry"/>
          <p:cNvGrpSpPr/>
          <p:nvPr/>
        </p:nvGrpSpPr>
        <p:grpSpPr>
          <a:xfrm>
            <a:off x="7217102" y="3156922"/>
            <a:ext cx="1054826" cy="2743265"/>
            <a:chOff x="2453840" y="3663552"/>
            <a:chExt cx="1054826" cy="2743265"/>
          </a:xfrm>
        </p:grpSpPr>
        <p:grpSp>
          <p:nvGrpSpPr>
            <p:cNvPr id="290" name="Group 289"/>
            <p:cNvGrpSpPr/>
            <p:nvPr/>
          </p:nvGrpSpPr>
          <p:grpSpPr>
            <a:xfrm>
              <a:off x="2453840" y="3663552"/>
              <a:ext cx="1054826" cy="2743265"/>
              <a:chOff x="3536377" y="579078"/>
              <a:chExt cx="1054826" cy="2743265"/>
            </a:xfrm>
          </p:grpSpPr>
          <p:sp>
            <p:nvSpPr>
              <p:cNvPr id="295" name="Rectangle 294"/>
              <p:cNvSpPr/>
              <p:nvPr/>
            </p:nvSpPr>
            <p:spPr>
              <a:xfrm>
                <a:off x="3536377" y="579078"/>
                <a:ext cx="1054826" cy="2305329"/>
              </a:xfrm>
              <a:prstGeom prst="rect">
                <a:avLst/>
              </a:prstGeom>
              <a:solidFill>
                <a:srgbClr val="FFCD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96" name="Rectangle 295"/>
              <p:cNvSpPr/>
              <p:nvPr/>
            </p:nvSpPr>
            <p:spPr>
              <a:xfrm>
                <a:off x="3536377" y="2912647"/>
                <a:ext cx="1054826" cy="409696"/>
              </a:xfrm>
              <a:prstGeom prst="rect">
                <a:avLst/>
              </a:prstGeom>
              <a:solidFill>
                <a:srgbClr val="FF99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smtClean="0">
                    <a:solidFill>
                      <a:prstClr val="black"/>
                    </a:solidFill>
                  </a:rPr>
                  <a:t>strawberry</a:t>
                </a:r>
                <a:br>
                  <a:rPr lang="en-GB" sz="1100" b="1" dirty="0" smtClean="0">
                    <a:solidFill>
                      <a:prstClr val="black"/>
                    </a:solidFill>
                  </a:rPr>
                </a:br>
                <a:r>
                  <a:rPr lang="en-GB" sz="1100" b="1" dirty="0" smtClean="0">
                    <a:solidFill>
                      <a:prstClr val="black"/>
                    </a:solidFill>
                  </a:rPr>
                  <a:t>syrup</a:t>
                </a:r>
                <a:endParaRPr lang="en-GB" sz="1100" b="1" dirty="0">
                  <a:solidFill>
                    <a:prstClr val="black"/>
                  </a:solidFill>
                </a:endParaRPr>
              </a:p>
            </p:txBody>
          </p:sp>
          <p:cxnSp>
            <p:nvCxnSpPr>
              <p:cNvPr id="297" name="Straight Connector 296"/>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91" name="Group 290"/>
            <p:cNvGrpSpPr/>
            <p:nvPr/>
          </p:nvGrpSpPr>
          <p:grpSpPr>
            <a:xfrm>
              <a:off x="2613272" y="4128967"/>
              <a:ext cx="726681" cy="1498778"/>
              <a:chOff x="7135339" y="4272424"/>
              <a:chExt cx="726681" cy="1498778"/>
            </a:xfrm>
          </p:grpSpPr>
          <p:sp>
            <p:nvSpPr>
              <p:cNvPr id="292" name="Freeform 291"/>
              <p:cNvSpPr/>
              <p:nvPr/>
            </p:nvSpPr>
            <p:spPr>
              <a:xfrm>
                <a:off x="7145317" y="4971163"/>
                <a:ext cx="714375" cy="793750"/>
              </a:xfrm>
              <a:custGeom>
                <a:avLst/>
                <a:gdLst>
                  <a:gd name="connsiteX0" fmla="*/ 25400 w 714375"/>
                  <a:gd name="connsiteY0" fmla="*/ 0 h 793750"/>
                  <a:gd name="connsiteX1" fmla="*/ 0 w 714375"/>
                  <a:gd name="connsiteY1" fmla="*/ 593725 h 793750"/>
                  <a:gd name="connsiteX2" fmla="*/ 0 w 714375"/>
                  <a:gd name="connsiteY2" fmla="*/ 644525 h 793750"/>
                  <a:gd name="connsiteX3" fmla="*/ 22225 w 714375"/>
                  <a:gd name="connsiteY3" fmla="*/ 695325 h 793750"/>
                  <a:gd name="connsiteX4" fmla="*/ 47625 w 714375"/>
                  <a:gd name="connsiteY4" fmla="*/ 736600 h 793750"/>
                  <a:gd name="connsiteX5" fmla="*/ 76200 w 714375"/>
                  <a:gd name="connsiteY5" fmla="*/ 762000 h 793750"/>
                  <a:gd name="connsiteX6" fmla="*/ 180975 w 714375"/>
                  <a:gd name="connsiteY6" fmla="*/ 774700 h 793750"/>
                  <a:gd name="connsiteX7" fmla="*/ 304800 w 714375"/>
                  <a:gd name="connsiteY7" fmla="*/ 793750 h 793750"/>
                  <a:gd name="connsiteX8" fmla="*/ 482600 w 714375"/>
                  <a:gd name="connsiteY8" fmla="*/ 793750 h 793750"/>
                  <a:gd name="connsiteX9" fmla="*/ 628650 w 714375"/>
                  <a:gd name="connsiteY9" fmla="*/ 762000 h 793750"/>
                  <a:gd name="connsiteX10" fmla="*/ 682625 w 714375"/>
                  <a:gd name="connsiteY10" fmla="*/ 717550 h 793750"/>
                  <a:gd name="connsiteX11" fmla="*/ 701675 w 714375"/>
                  <a:gd name="connsiteY11" fmla="*/ 638175 h 793750"/>
                  <a:gd name="connsiteX12" fmla="*/ 714375 w 714375"/>
                  <a:gd name="connsiteY12" fmla="*/ 596900 h 793750"/>
                  <a:gd name="connsiteX13" fmla="*/ 711200 w 714375"/>
                  <a:gd name="connsiteY13" fmla="*/ 254000 h 793750"/>
                  <a:gd name="connsiteX14" fmla="*/ 711200 w 714375"/>
                  <a:gd name="connsiteY14" fmla="*/ 63500 h 793750"/>
                  <a:gd name="connsiteX15" fmla="*/ 711200 w 714375"/>
                  <a:gd name="connsiteY15" fmla="*/ 34925 h 793750"/>
                  <a:gd name="connsiteX16" fmla="*/ 25400 w 714375"/>
                  <a:gd name="connsiteY16" fmla="*/ 0 h 793750"/>
                  <a:gd name="connsiteX0" fmla="*/ 25400 w 714375"/>
                  <a:gd name="connsiteY0" fmla="*/ 0 h 793750"/>
                  <a:gd name="connsiteX1" fmla="*/ 0 w 714375"/>
                  <a:gd name="connsiteY1" fmla="*/ 593725 h 793750"/>
                  <a:gd name="connsiteX2" fmla="*/ 0 w 714375"/>
                  <a:gd name="connsiteY2" fmla="*/ 644525 h 793750"/>
                  <a:gd name="connsiteX3" fmla="*/ 22225 w 714375"/>
                  <a:gd name="connsiteY3" fmla="*/ 695325 h 793750"/>
                  <a:gd name="connsiteX4" fmla="*/ 47625 w 714375"/>
                  <a:gd name="connsiteY4" fmla="*/ 736600 h 793750"/>
                  <a:gd name="connsiteX5" fmla="*/ 76200 w 714375"/>
                  <a:gd name="connsiteY5" fmla="*/ 762000 h 793750"/>
                  <a:gd name="connsiteX6" fmla="*/ 180975 w 714375"/>
                  <a:gd name="connsiteY6" fmla="*/ 774700 h 793750"/>
                  <a:gd name="connsiteX7" fmla="*/ 304800 w 714375"/>
                  <a:gd name="connsiteY7" fmla="*/ 793750 h 793750"/>
                  <a:gd name="connsiteX8" fmla="*/ 482600 w 714375"/>
                  <a:gd name="connsiteY8" fmla="*/ 793750 h 793750"/>
                  <a:gd name="connsiteX9" fmla="*/ 628650 w 714375"/>
                  <a:gd name="connsiteY9" fmla="*/ 762000 h 793750"/>
                  <a:gd name="connsiteX10" fmla="*/ 682625 w 714375"/>
                  <a:gd name="connsiteY10" fmla="*/ 717550 h 793750"/>
                  <a:gd name="connsiteX11" fmla="*/ 701675 w 714375"/>
                  <a:gd name="connsiteY11" fmla="*/ 638175 h 793750"/>
                  <a:gd name="connsiteX12" fmla="*/ 714375 w 714375"/>
                  <a:gd name="connsiteY12" fmla="*/ 596900 h 793750"/>
                  <a:gd name="connsiteX13" fmla="*/ 711200 w 714375"/>
                  <a:gd name="connsiteY13" fmla="*/ 254000 h 793750"/>
                  <a:gd name="connsiteX14" fmla="*/ 711200 w 714375"/>
                  <a:gd name="connsiteY14" fmla="*/ 63500 h 793750"/>
                  <a:gd name="connsiteX15" fmla="*/ 714375 w 714375"/>
                  <a:gd name="connsiteY15" fmla="*/ 6350 h 793750"/>
                  <a:gd name="connsiteX16" fmla="*/ 25400 w 714375"/>
                  <a:gd name="connsiteY16" fmla="*/ 0 h 793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14375" h="793750">
                    <a:moveTo>
                      <a:pt x="25400" y="0"/>
                    </a:moveTo>
                    <a:lnTo>
                      <a:pt x="0" y="593725"/>
                    </a:lnTo>
                    <a:lnTo>
                      <a:pt x="0" y="644525"/>
                    </a:lnTo>
                    <a:lnTo>
                      <a:pt x="22225" y="695325"/>
                    </a:lnTo>
                    <a:lnTo>
                      <a:pt x="47625" y="736600"/>
                    </a:lnTo>
                    <a:lnTo>
                      <a:pt x="76200" y="762000"/>
                    </a:lnTo>
                    <a:lnTo>
                      <a:pt x="180975" y="774700"/>
                    </a:lnTo>
                    <a:lnTo>
                      <a:pt x="304800" y="793750"/>
                    </a:lnTo>
                    <a:lnTo>
                      <a:pt x="482600" y="793750"/>
                    </a:lnTo>
                    <a:lnTo>
                      <a:pt x="628650" y="762000"/>
                    </a:lnTo>
                    <a:lnTo>
                      <a:pt x="682625" y="717550"/>
                    </a:lnTo>
                    <a:lnTo>
                      <a:pt x="701675" y="638175"/>
                    </a:lnTo>
                    <a:lnTo>
                      <a:pt x="714375" y="596900"/>
                    </a:lnTo>
                    <a:cubicBezTo>
                      <a:pt x="713317" y="482600"/>
                      <a:pt x="712258" y="368300"/>
                      <a:pt x="711200" y="254000"/>
                    </a:cubicBezTo>
                    <a:lnTo>
                      <a:pt x="711200" y="63500"/>
                    </a:lnTo>
                    <a:lnTo>
                      <a:pt x="714375" y="6350"/>
                    </a:lnTo>
                    <a:lnTo>
                      <a:pt x="25400" y="0"/>
                    </a:lnTo>
                    <a:close/>
                  </a:path>
                </a:pathLst>
              </a:custGeom>
              <a:solidFill>
                <a:srgbClr val="F97B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93" name="Picture 29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5339" y="4272424"/>
                <a:ext cx="726681" cy="1498778"/>
              </a:xfrm>
              <a:prstGeom prst="rect">
                <a:avLst/>
              </a:prstGeom>
            </p:spPr>
          </p:pic>
          <p:sp>
            <p:nvSpPr>
              <p:cNvPr id="294" name="Rectangle 293"/>
              <p:cNvSpPr/>
              <p:nvPr/>
            </p:nvSpPr>
            <p:spPr>
              <a:xfrm>
                <a:off x="7191649" y="5260512"/>
                <a:ext cx="609462" cy="338554"/>
              </a:xfrm>
              <a:prstGeom prst="rect">
                <a:avLst/>
              </a:prstGeom>
            </p:spPr>
            <p:txBody>
              <a:bodyPr wrap="none">
                <a:spAutoFit/>
              </a:bodyPr>
              <a:lstStyle/>
              <a:p>
                <a:pPr algn="ctr"/>
                <a:r>
                  <a:rPr lang="en-GB" sz="1600" b="1" dirty="0">
                    <a:solidFill>
                      <a:prstClr val="black"/>
                    </a:solidFill>
                  </a:rPr>
                  <a:t>60ml</a:t>
                </a:r>
              </a:p>
            </p:txBody>
          </p:sp>
        </p:grpSp>
      </p:grpSp>
      <p:grpSp>
        <p:nvGrpSpPr>
          <p:cNvPr id="271" name="cherry"/>
          <p:cNvGrpSpPr/>
          <p:nvPr/>
        </p:nvGrpSpPr>
        <p:grpSpPr>
          <a:xfrm>
            <a:off x="4963441" y="3164125"/>
            <a:ext cx="1423288" cy="2743265"/>
            <a:chOff x="2346930" y="579078"/>
            <a:chExt cx="1423288" cy="2743265"/>
          </a:xfrm>
        </p:grpSpPr>
        <p:grpSp>
          <p:nvGrpSpPr>
            <p:cNvPr id="272" name="Group 271"/>
            <p:cNvGrpSpPr/>
            <p:nvPr/>
          </p:nvGrpSpPr>
          <p:grpSpPr>
            <a:xfrm>
              <a:off x="2459083" y="579078"/>
              <a:ext cx="1054826" cy="2743265"/>
              <a:chOff x="3536377" y="579078"/>
              <a:chExt cx="1054826" cy="2743265"/>
            </a:xfrm>
          </p:grpSpPr>
          <p:sp>
            <p:nvSpPr>
              <p:cNvPr id="286" name="Rectangle 285"/>
              <p:cNvSpPr/>
              <p:nvPr/>
            </p:nvSpPr>
            <p:spPr>
              <a:xfrm>
                <a:off x="3536377" y="579078"/>
                <a:ext cx="1054826" cy="2305329"/>
              </a:xfrm>
              <a:prstGeom prst="rect">
                <a:avLst/>
              </a:prstGeom>
              <a:solidFill>
                <a:srgbClr val="F9D9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87" name="Rectangle 286"/>
              <p:cNvSpPr/>
              <p:nvPr/>
            </p:nvSpPr>
            <p:spPr>
              <a:xfrm>
                <a:off x="3536377" y="2912647"/>
                <a:ext cx="1054826" cy="409696"/>
              </a:xfrm>
              <a:prstGeom prst="rect">
                <a:avLst/>
              </a:prstGeom>
              <a:solidFill>
                <a:srgbClr val="F4B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prstClr val="black"/>
                    </a:solidFill>
                  </a:rPr>
                  <a:t>c</a:t>
                </a:r>
                <a:r>
                  <a:rPr lang="en-GB" sz="1100" b="1" dirty="0" smtClean="0">
                    <a:solidFill>
                      <a:prstClr val="black"/>
                    </a:solidFill>
                  </a:rPr>
                  <a:t>herry juice</a:t>
                </a:r>
                <a:endParaRPr lang="en-GB" sz="1100" b="1" dirty="0">
                  <a:solidFill>
                    <a:prstClr val="black"/>
                  </a:solidFill>
                </a:endParaRPr>
              </a:p>
            </p:txBody>
          </p:sp>
          <p:cxnSp>
            <p:nvCxnSpPr>
              <p:cNvPr id="288" name="Straight Connector 287"/>
              <p:cNvCxnSpPr/>
              <p:nvPr/>
            </p:nvCxnSpPr>
            <p:spPr>
              <a:xfrm>
                <a:off x="3536377" y="2894437"/>
                <a:ext cx="1054826"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3" name="Group 272"/>
            <p:cNvGrpSpPr/>
            <p:nvPr/>
          </p:nvGrpSpPr>
          <p:grpSpPr>
            <a:xfrm>
              <a:off x="2346930" y="847583"/>
              <a:ext cx="1423288" cy="2012808"/>
              <a:chOff x="4523647" y="820063"/>
              <a:chExt cx="1423288" cy="2012808"/>
            </a:xfrm>
          </p:grpSpPr>
          <p:sp>
            <p:nvSpPr>
              <p:cNvPr id="274" name="Freeform 273"/>
              <p:cNvSpPr/>
              <p:nvPr/>
            </p:nvSpPr>
            <p:spPr>
              <a:xfrm>
                <a:off x="4771387" y="2035633"/>
                <a:ext cx="735806" cy="306000"/>
              </a:xfrm>
              <a:custGeom>
                <a:avLst/>
                <a:gdLst>
                  <a:gd name="connsiteX0" fmla="*/ 0 w 735806"/>
                  <a:gd name="connsiteY0" fmla="*/ 7143 h 295275"/>
                  <a:gd name="connsiteX1" fmla="*/ 9525 w 735806"/>
                  <a:gd name="connsiteY1" fmla="*/ 92868 h 295275"/>
                  <a:gd name="connsiteX2" fmla="*/ 19050 w 735806"/>
                  <a:gd name="connsiteY2" fmla="*/ 138112 h 295275"/>
                  <a:gd name="connsiteX3" fmla="*/ 35718 w 735806"/>
                  <a:gd name="connsiteY3" fmla="*/ 171450 h 295275"/>
                  <a:gd name="connsiteX4" fmla="*/ 50006 w 735806"/>
                  <a:gd name="connsiteY4" fmla="*/ 209550 h 295275"/>
                  <a:gd name="connsiteX5" fmla="*/ 114300 w 735806"/>
                  <a:gd name="connsiteY5" fmla="*/ 247650 h 295275"/>
                  <a:gd name="connsiteX6" fmla="*/ 130968 w 735806"/>
                  <a:gd name="connsiteY6" fmla="*/ 259556 h 295275"/>
                  <a:gd name="connsiteX7" fmla="*/ 207168 w 735806"/>
                  <a:gd name="connsiteY7" fmla="*/ 280987 h 295275"/>
                  <a:gd name="connsiteX8" fmla="*/ 285750 w 735806"/>
                  <a:gd name="connsiteY8" fmla="*/ 295275 h 295275"/>
                  <a:gd name="connsiteX9" fmla="*/ 383381 w 735806"/>
                  <a:gd name="connsiteY9" fmla="*/ 295275 h 295275"/>
                  <a:gd name="connsiteX10" fmla="*/ 500062 w 735806"/>
                  <a:gd name="connsiteY10" fmla="*/ 290512 h 295275"/>
                  <a:gd name="connsiteX11" fmla="*/ 590550 w 735806"/>
                  <a:gd name="connsiteY11" fmla="*/ 261937 h 295275"/>
                  <a:gd name="connsiteX12" fmla="*/ 650081 w 735806"/>
                  <a:gd name="connsiteY12" fmla="*/ 230981 h 295275"/>
                  <a:gd name="connsiteX13" fmla="*/ 700087 w 735806"/>
                  <a:gd name="connsiteY13" fmla="*/ 173831 h 295275"/>
                  <a:gd name="connsiteX14" fmla="*/ 723900 w 735806"/>
                  <a:gd name="connsiteY14" fmla="*/ 107156 h 295275"/>
                  <a:gd name="connsiteX15" fmla="*/ 731043 w 735806"/>
                  <a:gd name="connsiteY15" fmla="*/ 38100 h 295275"/>
                  <a:gd name="connsiteX16" fmla="*/ 735806 w 735806"/>
                  <a:gd name="connsiteY16" fmla="*/ 0 h 295275"/>
                  <a:gd name="connsiteX17" fmla="*/ 0 w 735806"/>
                  <a:gd name="connsiteY17" fmla="*/ 7143 h 295275"/>
                  <a:gd name="connsiteX0" fmla="*/ 0 w 735806"/>
                  <a:gd name="connsiteY0" fmla="*/ 0 h 288132"/>
                  <a:gd name="connsiteX1" fmla="*/ 9525 w 735806"/>
                  <a:gd name="connsiteY1" fmla="*/ 85725 h 288132"/>
                  <a:gd name="connsiteX2" fmla="*/ 19050 w 735806"/>
                  <a:gd name="connsiteY2" fmla="*/ 130969 h 288132"/>
                  <a:gd name="connsiteX3" fmla="*/ 35718 w 735806"/>
                  <a:gd name="connsiteY3" fmla="*/ 164307 h 288132"/>
                  <a:gd name="connsiteX4" fmla="*/ 50006 w 735806"/>
                  <a:gd name="connsiteY4" fmla="*/ 202407 h 288132"/>
                  <a:gd name="connsiteX5" fmla="*/ 114300 w 735806"/>
                  <a:gd name="connsiteY5" fmla="*/ 240507 h 288132"/>
                  <a:gd name="connsiteX6" fmla="*/ 130968 w 735806"/>
                  <a:gd name="connsiteY6" fmla="*/ 252413 h 288132"/>
                  <a:gd name="connsiteX7" fmla="*/ 207168 w 735806"/>
                  <a:gd name="connsiteY7" fmla="*/ 273844 h 288132"/>
                  <a:gd name="connsiteX8" fmla="*/ 285750 w 735806"/>
                  <a:gd name="connsiteY8" fmla="*/ 288132 h 288132"/>
                  <a:gd name="connsiteX9" fmla="*/ 383381 w 735806"/>
                  <a:gd name="connsiteY9" fmla="*/ 288132 h 288132"/>
                  <a:gd name="connsiteX10" fmla="*/ 500062 w 735806"/>
                  <a:gd name="connsiteY10" fmla="*/ 283369 h 288132"/>
                  <a:gd name="connsiteX11" fmla="*/ 590550 w 735806"/>
                  <a:gd name="connsiteY11" fmla="*/ 254794 h 288132"/>
                  <a:gd name="connsiteX12" fmla="*/ 650081 w 735806"/>
                  <a:gd name="connsiteY12" fmla="*/ 223838 h 288132"/>
                  <a:gd name="connsiteX13" fmla="*/ 700087 w 735806"/>
                  <a:gd name="connsiteY13" fmla="*/ 166688 h 288132"/>
                  <a:gd name="connsiteX14" fmla="*/ 723900 w 735806"/>
                  <a:gd name="connsiteY14" fmla="*/ 100013 h 288132"/>
                  <a:gd name="connsiteX15" fmla="*/ 731043 w 735806"/>
                  <a:gd name="connsiteY15" fmla="*/ 30957 h 288132"/>
                  <a:gd name="connsiteX16" fmla="*/ 735806 w 735806"/>
                  <a:gd name="connsiteY16" fmla="*/ 7144 h 288132"/>
                  <a:gd name="connsiteX17" fmla="*/ 0 w 735806"/>
                  <a:gd name="connsiteY17" fmla="*/ 0 h 288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35806" h="288132">
                    <a:moveTo>
                      <a:pt x="0" y="0"/>
                    </a:moveTo>
                    <a:lnTo>
                      <a:pt x="9525" y="85725"/>
                    </a:lnTo>
                    <a:lnTo>
                      <a:pt x="19050" y="130969"/>
                    </a:lnTo>
                    <a:lnTo>
                      <a:pt x="35718" y="164307"/>
                    </a:lnTo>
                    <a:lnTo>
                      <a:pt x="50006" y="202407"/>
                    </a:lnTo>
                    <a:lnTo>
                      <a:pt x="114300" y="240507"/>
                    </a:lnTo>
                    <a:lnTo>
                      <a:pt x="130968" y="252413"/>
                    </a:lnTo>
                    <a:lnTo>
                      <a:pt x="207168" y="273844"/>
                    </a:lnTo>
                    <a:lnTo>
                      <a:pt x="285750" y="288132"/>
                    </a:lnTo>
                    <a:lnTo>
                      <a:pt x="383381" y="288132"/>
                    </a:lnTo>
                    <a:lnTo>
                      <a:pt x="500062" y="283369"/>
                    </a:lnTo>
                    <a:lnTo>
                      <a:pt x="590550" y="254794"/>
                    </a:lnTo>
                    <a:lnTo>
                      <a:pt x="650081" y="223838"/>
                    </a:lnTo>
                    <a:lnTo>
                      <a:pt x="700087" y="166688"/>
                    </a:lnTo>
                    <a:lnTo>
                      <a:pt x="723900" y="100013"/>
                    </a:lnTo>
                    <a:lnTo>
                      <a:pt x="731043" y="30957"/>
                    </a:lnTo>
                    <a:lnTo>
                      <a:pt x="735806" y="7144"/>
                    </a:lnTo>
                    <a:lnTo>
                      <a:pt x="0" y="0"/>
                    </a:lnTo>
                    <a:close/>
                  </a:path>
                </a:pathLst>
              </a:custGeom>
              <a:solidFill>
                <a:srgbClr val="F97B7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275" name="Picture 27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23647" y="820063"/>
                <a:ext cx="1423288" cy="2012808"/>
              </a:xfrm>
              <a:prstGeom prst="rect">
                <a:avLst/>
              </a:prstGeom>
            </p:spPr>
          </p:pic>
          <p:grpSp>
            <p:nvGrpSpPr>
              <p:cNvPr id="276" name="Group 275"/>
              <p:cNvGrpSpPr/>
              <p:nvPr/>
            </p:nvGrpSpPr>
            <p:grpSpPr>
              <a:xfrm>
                <a:off x="5098536" y="1582902"/>
                <a:ext cx="76200" cy="655546"/>
                <a:chOff x="5539359" y="4460344"/>
                <a:chExt cx="76200" cy="655546"/>
              </a:xfrm>
            </p:grpSpPr>
            <p:cxnSp>
              <p:nvCxnSpPr>
                <p:cNvPr id="279" name="Straight Connector 278"/>
                <p:cNvCxnSpPr/>
                <p:nvPr/>
              </p:nvCxnSpPr>
              <p:spPr>
                <a:xfrm flipV="1">
                  <a:off x="5544121" y="4460344"/>
                  <a:ext cx="0" cy="655546"/>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p:cNvCxnSpPr/>
                <p:nvPr/>
              </p:nvCxnSpPr>
              <p:spPr>
                <a:xfrm>
                  <a:off x="5539359" y="5112370"/>
                  <a:ext cx="76200"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p:cNvCxnSpPr/>
                <p:nvPr/>
              </p:nvCxnSpPr>
              <p:spPr>
                <a:xfrm>
                  <a:off x="5539359" y="4981964"/>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p:cNvCxnSpPr/>
                <p:nvPr/>
              </p:nvCxnSpPr>
              <p:spPr>
                <a:xfrm>
                  <a:off x="5539359" y="4851559"/>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a:off x="5539359" y="4721154"/>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p:cNvCxnSpPr/>
                <p:nvPr/>
              </p:nvCxnSpPr>
              <p:spPr>
                <a:xfrm>
                  <a:off x="5539359" y="4590749"/>
                  <a:ext cx="54769"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cxnSp>
              <p:nvCxnSpPr>
                <p:cNvPr id="285" name="Straight Connector 284"/>
                <p:cNvCxnSpPr/>
                <p:nvPr/>
              </p:nvCxnSpPr>
              <p:spPr>
                <a:xfrm>
                  <a:off x="5539359" y="4460344"/>
                  <a:ext cx="76200" cy="0"/>
                </a:xfrm>
                <a:prstGeom prst="line">
                  <a:avLst/>
                </a:prstGeom>
                <a:ln w="19050">
                  <a:solidFill>
                    <a:srgbClr val="DB3132"/>
                  </a:solidFill>
                </a:ln>
              </p:spPr>
              <p:style>
                <a:lnRef idx="1">
                  <a:schemeClr val="accent1"/>
                </a:lnRef>
                <a:fillRef idx="0">
                  <a:schemeClr val="accent1"/>
                </a:fillRef>
                <a:effectRef idx="0">
                  <a:schemeClr val="accent1"/>
                </a:effectRef>
                <a:fontRef idx="minor">
                  <a:schemeClr val="tx1"/>
                </a:fontRef>
              </p:style>
            </p:cxnSp>
          </p:grpSp>
          <p:sp>
            <p:nvSpPr>
              <p:cNvPr id="277" name="TextBox 276"/>
              <p:cNvSpPr txBox="1"/>
              <p:nvPr/>
            </p:nvSpPr>
            <p:spPr>
              <a:xfrm>
                <a:off x="5009747" y="1475179"/>
                <a:ext cx="654844" cy="215444"/>
              </a:xfrm>
              <a:prstGeom prst="rect">
                <a:avLst/>
              </a:prstGeom>
              <a:noFill/>
            </p:spPr>
            <p:txBody>
              <a:bodyPr wrap="square" rtlCol="0">
                <a:spAutoFit/>
              </a:bodyPr>
              <a:lstStyle/>
              <a:p>
                <a:pPr algn="ctr"/>
                <a:r>
                  <a:rPr lang="en-GB" sz="800" b="1" dirty="0" smtClean="0">
                    <a:solidFill>
                      <a:srgbClr val="C00000"/>
                    </a:solidFill>
                  </a:rPr>
                  <a:t>500ml</a:t>
                </a:r>
                <a:endParaRPr lang="en-GB" sz="800" b="1" dirty="0">
                  <a:solidFill>
                    <a:srgbClr val="C00000"/>
                  </a:solidFill>
                </a:endParaRPr>
              </a:p>
            </p:txBody>
          </p:sp>
          <p:sp>
            <p:nvSpPr>
              <p:cNvPr id="278" name="TextBox 277"/>
              <p:cNvSpPr txBox="1"/>
              <p:nvPr/>
            </p:nvSpPr>
            <p:spPr>
              <a:xfrm>
                <a:off x="4986119" y="2119598"/>
                <a:ext cx="654844" cy="215444"/>
              </a:xfrm>
              <a:prstGeom prst="rect">
                <a:avLst/>
              </a:prstGeom>
              <a:noFill/>
            </p:spPr>
            <p:txBody>
              <a:bodyPr wrap="square" rtlCol="0">
                <a:spAutoFit/>
              </a:bodyPr>
              <a:lstStyle/>
              <a:p>
                <a:pPr algn="ctr"/>
                <a:r>
                  <a:rPr lang="en-GB" sz="800" b="1" dirty="0" smtClean="0">
                    <a:solidFill>
                      <a:srgbClr val="C00000"/>
                    </a:solidFill>
                  </a:rPr>
                  <a:t>0ml</a:t>
                </a:r>
                <a:endParaRPr lang="en-GB" sz="800" b="1" dirty="0">
                  <a:solidFill>
                    <a:srgbClr val="C00000"/>
                  </a:solidFill>
                </a:endParaRPr>
              </a:p>
            </p:txBody>
          </p:sp>
        </p:grpSp>
      </p:grpSp>
      <p:sp>
        <p:nvSpPr>
          <p:cNvPr id="86" name="small info"/>
          <p:cNvSpPr txBox="1"/>
          <p:nvPr/>
        </p:nvSpPr>
        <p:spPr>
          <a:xfrm>
            <a:off x="5288693" y="3129814"/>
            <a:ext cx="2926553" cy="2157102"/>
          </a:xfrm>
          <a:prstGeom prst="rect">
            <a:avLst/>
          </a:prstGeom>
          <a:solidFill>
            <a:schemeClr val="bg1"/>
          </a:solidFill>
          <a:ln w="28575">
            <a:solidFill>
              <a:srgbClr val="92D050"/>
            </a:solidFill>
          </a:ln>
        </p:spPr>
        <p:txBody>
          <a:bodyPr wrap="square" tIns="108000" bIns="108000" rtlCol="0">
            <a:spAutoFit/>
          </a:bodyPr>
          <a:lstStyle/>
          <a:p>
            <a:pPr algn="ctr"/>
            <a:r>
              <a:rPr lang="en-GB" sz="1400" dirty="0">
                <a:solidFill>
                  <a:prstClr val="black"/>
                </a:solidFill>
              </a:rPr>
              <a:t>To make the smallest volume, choose the four ingredients with the smallest volume</a:t>
            </a:r>
            <a:r>
              <a:rPr lang="en-GB" sz="1400" dirty="0" smtClean="0">
                <a:solidFill>
                  <a:prstClr val="black"/>
                </a:solidFill>
              </a:rPr>
              <a:t>.</a:t>
            </a:r>
            <a:br>
              <a:rPr lang="en-GB" sz="1400" dirty="0" smtClean="0">
                <a:solidFill>
                  <a:prstClr val="black"/>
                </a:solidFill>
              </a:rPr>
            </a:br>
            <a:r>
              <a:rPr lang="en-GB" sz="1400" dirty="0" smtClean="0">
                <a:solidFill>
                  <a:prstClr val="black"/>
                </a:solidFill>
              </a:rPr>
              <a:t/>
            </a:r>
            <a:br>
              <a:rPr lang="en-GB" sz="1400" dirty="0" smtClean="0">
                <a:solidFill>
                  <a:prstClr val="black"/>
                </a:solidFill>
              </a:rPr>
            </a:br>
            <a:r>
              <a:rPr lang="en-GB" sz="1400" dirty="0">
                <a:solidFill>
                  <a:prstClr val="black"/>
                </a:solidFill>
              </a:rPr>
              <a:t>pomegranate juice </a:t>
            </a:r>
            <a:r>
              <a:rPr lang="en-GB" sz="1400" b="1" dirty="0">
                <a:solidFill>
                  <a:prstClr val="black"/>
                </a:solidFill>
              </a:rPr>
              <a:t>(300ml</a:t>
            </a:r>
            <a:r>
              <a:rPr lang="en-GB" sz="1400" b="1" dirty="0" smtClean="0">
                <a:solidFill>
                  <a:prstClr val="black"/>
                </a:solidFill>
              </a:rPr>
              <a:t>) + </a:t>
            </a:r>
            <a:r>
              <a:rPr lang="en-GB" sz="1400" dirty="0" smtClean="0">
                <a:solidFill>
                  <a:prstClr val="black"/>
                </a:solidFill>
              </a:rPr>
              <a:t>peppermint </a:t>
            </a:r>
            <a:r>
              <a:rPr lang="en-GB" sz="1400" dirty="0">
                <a:solidFill>
                  <a:prstClr val="black"/>
                </a:solidFill>
              </a:rPr>
              <a:t>oil </a:t>
            </a:r>
            <a:r>
              <a:rPr lang="en-GB" sz="1400" b="1" dirty="0">
                <a:solidFill>
                  <a:prstClr val="black"/>
                </a:solidFill>
              </a:rPr>
              <a:t>(20ml) </a:t>
            </a:r>
            <a:r>
              <a:rPr lang="en-GB" sz="1400" dirty="0" smtClean="0">
                <a:solidFill>
                  <a:prstClr val="black"/>
                </a:solidFill>
              </a:rPr>
              <a:t>+</a:t>
            </a:r>
            <a:br>
              <a:rPr lang="en-GB" sz="1400" dirty="0" smtClean="0">
                <a:solidFill>
                  <a:prstClr val="black"/>
                </a:solidFill>
              </a:rPr>
            </a:br>
            <a:r>
              <a:rPr lang="en-GB" sz="1400" dirty="0">
                <a:solidFill>
                  <a:prstClr val="black"/>
                </a:solidFill>
              </a:rPr>
              <a:t>cherry juice </a:t>
            </a:r>
            <a:r>
              <a:rPr lang="en-GB" sz="1400" b="1" dirty="0">
                <a:solidFill>
                  <a:prstClr val="black"/>
                </a:solidFill>
              </a:rPr>
              <a:t>(150ml)</a:t>
            </a:r>
            <a:r>
              <a:rPr lang="en-GB" sz="1400" dirty="0">
                <a:solidFill>
                  <a:prstClr val="black"/>
                </a:solidFill>
              </a:rPr>
              <a:t> </a:t>
            </a:r>
            <a:r>
              <a:rPr lang="en-GB" sz="1400" dirty="0" smtClean="0">
                <a:solidFill>
                  <a:prstClr val="black"/>
                </a:solidFill>
              </a:rPr>
              <a:t>+</a:t>
            </a:r>
            <a:br>
              <a:rPr lang="en-GB" sz="1400" dirty="0" smtClean="0">
                <a:solidFill>
                  <a:prstClr val="black"/>
                </a:solidFill>
              </a:rPr>
            </a:br>
            <a:r>
              <a:rPr lang="en-GB" sz="1400" dirty="0" smtClean="0">
                <a:solidFill>
                  <a:prstClr val="black"/>
                </a:solidFill>
              </a:rPr>
              <a:t>strawberry </a:t>
            </a:r>
            <a:r>
              <a:rPr lang="en-GB" sz="1400" dirty="0">
                <a:solidFill>
                  <a:prstClr val="black"/>
                </a:solidFill>
              </a:rPr>
              <a:t>syrup </a:t>
            </a:r>
            <a:r>
              <a:rPr lang="en-GB" sz="1400" b="1" dirty="0">
                <a:solidFill>
                  <a:prstClr val="black"/>
                </a:solidFill>
              </a:rPr>
              <a:t>(60ml</a:t>
            </a:r>
            <a:r>
              <a:rPr lang="en-GB" sz="1400" b="1" dirty="0" smtClean="0">
                <a:solidFill>
                  <a:prstClr val="black"/>
                </a:solidFill>
              </a:rPr>
              <a:t>) + </a:t>
            </a:r>
            <a:br>
              <a:rPr lang="en-GB" sz="1400" b="1" dirty="0" smtClean="0">
                <a:solidFill>
                  <a:prstClr val="black"/>
                </a:solidFill>
              </a:rPr>
            </a:br>
            <a:r>
              <a:rPr lang="en-GB" sz="1400" dirty="0" smtClean="0">
                <a:solidFill>
                  <a:prstClr val="black"/>
                </a:solidFill>
              </a:rPr>
              <a:t>= </a:t>
            </a:r>
            <a:r>
              <a:rPr lang="en-GB" sz="1400" b="1" dirty="0" smtClean="0">
                <a:solidFill>
                  <a:prstClr val="black"/>
                </a:solidFill>
              </a:rPr>
              <a:t>530ml</a:t>
            </a:r>
            <a:endParaRPr lang="en-GB" sz="1400" b="1" dirty="0">
              <a:solidFill>
                <a:prstClr val="black"/>
              </a:solidFill>
            </a:endParaRPr>
          </a:p>
        </p:txBody>
      </p:sp>
      <p:sp>
        <p:nvSpPr>
          <p:cNvPr id="130" name="small answer"/>
          <p:cNvSpPr/>
          <p:nvPr/>
        </p:nvSpPr>
        <p:spPr>
          <a:xfrm>
            <a:off x="5282039" y="5357289"/>
            <a:ext cx="2926553" cy="597185"/>
          </a:xfrm>
          <a:prstGeom prst="rect">
            <a:avLst/>
          </a:prstGeom>
          <a:solidFill>
            <a:srgbClr val="87BD31"/>
          </a:solidFill>
          <a:ln w="28575">
            <a:noFill/>
          </a:ln>
        </p:spPr>
        <p:style>
          <a:lnRef idx="2">
            <a:schemeClr val="accent4"/>
          </a:lnRef>
          <a:fillRef idx="1">
            <a:schemeClr val="lt1"/>
          </a:fillRef>
          <a:effectRef idx="0">
            <a:schemeClr val="accent4"/>
          </a:effectRef>
          <a:fontRef idx="minor">
            <a:schemeClr val="dk1"/>
          </a:fontRef>
        </p:style>
        <p:txBody>
          <a:bodyPr rIns="90000" rtlCol="0" anchor="ctr"/>
          <a:lstStyle/>
          <a:p>
            <a:pPr algn="ctr"/>
            <a:r>
              <a:rPr lang="en-GB" sz="1400" b="1" dirty="0">
                <a:solidFill>
                  <a:prstClr val="white"/>
                </a:solidFill>
              </a:rPr>
              <a:t>The smallest volume </a:t>
            </a:r>
            <a:r>
              <a:rPr lang="en-GB" sz="1400" b="1" dirty="0" smtClean="0">
                <a:solidFill>
                  <a:prstClr val="white"/>
                </a:solidFill>
              </a:rPr>
              <a:t>is </a:t>
            </a:r>
            <a:r>
              <a:rPr lang="en-GB" sz="1400" b="1" dirty="0">
                <a:solidFill>
                  <a:prstClr val="white"/>
                </a:solidFill>
              </a:rPr>
              <a:t>530ml.</a:t>
            </a:r>
          </a:p>
        </p:txBody>
      </p:sp>
      <p:sp>
        <p:nvSpPr>
          <p:cNvPr id="298" name="Down Arrow smallest"/>
          <p:cNvSpPr/>
          <p:nvPr/>
        </p:nvSpPr>
        <p:spPr>
          <a:xfrm>
            <a:off x="6832272" y="2377593"/>
            <a:ext cx="377159" cy="734012"/>
          </a:xfrm>
          <a:prstGeom prst="downArrow">
            <a:avLst/>
          </a:prstGeom>
          <a:solidFill>
            <a:srgbClr val="A7D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299" name="large answer"/>
          <p:cNvSpPr/>
          <p:nvPr/>
        </p:nvSpPr>
        <p:spPr>
          <a:xfrm>
            <a:off x="5295943" y="5362348"/>
            <a:ext cx="2926553" cy="597185"/>
          </a:xfrm>
          <a:prstGeom prst="rect">
            <a:avLst/>
          </a:prstGeom>
          <a:solidFill>
            <a:srgbClr val="87BD31"/>
          </a:solidFill>
          <a:ln w="28575">
            <a:noFill/>
          </a:ln>
        </p:spPr>
        <p:style>
          <a:lnRef idx="2">
            <a:schemeClr val="accent4"/>
          </a:lnRef>
          <a:fillRef idx="1">
            <a:schemeClr val="lt1"/>
          </a:fillRef>
          <a:effectRef idx="0">
            <a:schemeClr val="accent4"/>
          </a:effectRef>
          <a:fontRef idx="minor">
            <a:schemeClr val="dk1"/>
          </a:fontRef>
        </p:style>
        <p:txBody>
          <a:bodyPr rIns="90000" rtlCol="0" anchor="ctr"/>
          <a:lstStyle/>
          <a:p>
            <a:pPr algn="ctr"/>
            <a:r>
              <a:rPr lang="en-GB" sz="1400" b="1" dirty="0">
                <a:solidFill>
                  <a:prstClr val="white"/>
                </a:solidFill>
              </a:rPr>
              <a:t>The </a:t>
            </a:r>
            <a:r>
              <a:rPr lang="en-GB" sz="1400" b="1" dirty="0" smtClean="0">
                <a:solidFill>
                  <a:prstClr val="white"/>
                </a:solidFill>
              </a:rPr>
              <a:t>largest </a:t>
            </a:r>
            <a:r>
              <a:rPr lang="en-GB" sz="1400" b="1" dirty="0">
                <a:solidFill>
                  <a:prstClr val="white"/>
                </a:solidFill>
              </a:rPr>
              <a:t>volume </a:t>
            </a:r>
            <a:r>
              <a:rPr lang="en-GB" sz="1400" b="1" dirty="0" smtClean="0">
                <a:solidFill>
                  <a:prstClr val="white"/>
                </a:solidFill>
              </a:rPr>
              <a:t>is </a:t>
            </a:r>
            <a:br>
              <a:rPr lang="en-GB" sz="1400" b="1" dirty="0" smtClean="0">
                <a:solidFill>
                  <a:prstClr val="white"/>
                </a:solidFill>
              </a:rPr>
            </a:br>
            <a:r>
              <a:rPr lang="en-GB" sz="1400" b="1" dirty="0" smtClean="0">
                <a:solidFill>
                  <a:prstClr val="white"/>
                </a:solidFill>
              </a:rPr>
              <a:t>3 litres 50ml</a:t>
            </a:r>
            <a:r>
              <a:rPr lang="en-GB" sz="1400" b="1" dirty="0">
                <a:solidFill>
                  <a:prstClr val="white"/>
                </a:solidFill>
              </a:rPr>
              <a:t>.</a:t>
            </a:r>
          </a:p>
        </p:txBody>
      </p:sp>
      <p:sp>
        <p:nvSpPr>
          <p:cNvPr id="85" name="large info"/>
          <p:cNvSpPr txBox="1"/>
          <p:nvPr/>
        </p:nvSpPr>
        <p:spPr>
          <a:xfrm>
            <a:off x="5285014" y="3336441"/>
            <a:ext cx="2942622" cy="1941658"/>
          </a:xfrm>
          <a:prstGeom prst="rect">
            <a:avLst/>
          </a:prstGeom>
          <a:solidFill>
            <a:schemeClr val="bg1"/>
          </a:solidFill>
          <a:ln w="28575">
            <a:solidFill>
              <a:srgbClr val="92D050"/>
            </a:solidFill>
          </a:ln>
        </p:spPr>
        <p:txBody>
          <a:bodyPr wrap="square" lIns="108000" tIns="108000" rIns="108000" bIns="108000" rtlCol="0">
            <a:spAutoFit/>
          </a:bodyPr>
          <a:lstStyle/>
          <a:p>
            <a:pPr algn="ctr"/>
            <a:r>
              <a:rPr lang="en-GB" sz="1400" dirty="0">
                <a:solidFill>
                  <a:prstClr val="black"/>
                </a:solidFill>
              </a:rPr>
              <a:t>To make the largest volume, choose the four ingredients with the largest volume</a:t>
            </a:r>
            <a:r>
              <a:rPr lang="en-GB" sz="1400" dirty="0" smtClean="0">
                <a:solidFill>
                  <a:prstClr val="black"/>
                </a:solidFill>
              </a:rPr>
              <a:t>.</a:t>
            </a:r>
            <a:br>
              <a:rPr lang="en-GB" sz="1400" dirty="0" smtClean="0">
                <a:solidFill>
                  <a:prstClr val="black"/>
                </a:solidFill>
              </a:rPr>
            </a:br>
            <a:r>
              <a:rPr lang="en-GB" sz="1400" dirty="0" smtClean="0">
                <a:solidFill>
                  <a:prstClr val="black"/>
                </a:solidFill>
              </a:rPr>
              <a:t/>
            </a:r>
            <a:br>
              <a:rPr lang="en-GB" sz="1400" dirty="0" smtClean="0">
                <a:solidFill>
                  <a:prstClr val="black"/>
                </a:solidFill>
              </a:rPr>
            </a:br>
            <a:r>
              <a:rPr lang="en-GB" sz="1400" dirty="0" smtClean="0">
                <a:solidFill>
                  <a:prstClr val="black"/>
                </a:solidFill>
              </a:rPr>
              <a:t>water </a:t>
            </a:r>
            <a:r>
              <a:rPr lang="en-GB" sz="1400" b="1" dirty="0" smtClean="0">
                <a:solidFill>
                  <a:prstClr val="black"/>
                </a:solidFill>
              </a:rPr>
              <a:t>(1250ml) </a:t>
            </a:r>
            <a:r>
              <a:rPr lang="en-GB" sz="1400" dirty="0" smtClean="0">
                <a:solidFill>
                  <a:prstClr val="black"/>
                </a:solidFill>
              </a:rPr>
              <a:t>+ </a:t>
            </a:r>
            <a:br>
              <a:rPr lang="en-GB" sz="1400" dirty="0" smtClean="0">
                <a:solidFill>
                  <a:prstClr val="black"/>
                </a:solidFill>
              </a:rPr>
            </a:br>
            <a:r>
              <a:rPr lang="en-GB" sz="1400" dirty="0">
                <a:solidFill>
                  <a:prstClr val="black"/>
                </a:solidFill>
              </a:rPr>
              <a:t>pomegranate juice </a:t>
            </a:r>
            <a:r>
              <a:rPr lang="en-GB" sz="1400" b="1" dirty="0">
                <a:solidFill>
                  <a:prstClr val="black"/>
                </a:solidFill>
              </a:rPr>
              <a:t>(300ml) </a:t>
            </a:r>
            <a:r>
              <a:rPr lang="en-GB" sz="1400" dirty="0" smtClean="0">
                <a:solidFill>
                  <a:prstClr val="black"/>
                </a:solidFill>
              </a:rPr>
              <a:t>orange </a:t>
            </a:r>
            <a:r>
              <a:rPr lang="en-GB" sz="1400" dirty="0">
                <a:solidFill>
                  <a:prstClr val="black"/>
                </a:solidFill>
              </a:rPr>
              <a:t>juice </a:t>
            </a:r>
            <a:r>
              <a:rPr lang="en-GB" sz="1400" b="1" dirty="0" smtClean="0">
                <a:solidFill>
                  <a:prstClr val="black"/>
                </a:solidFill>
              </a:rPr>
              <a:t>(1000ml) </a:t>
            </a:r>
            <a:r>
              <a:rPr lang="en-GB" sz="1400" dirty="0" smtClean="0">
                <a:solidFill>
                  <a:prstClr val="black"/>
                </a:solidFill>
              </a:rPr>
              <a:t>+ </a:t>
            </a:r>
            <a:r>
              <a:rPr lang="en-GB" sz="1400" dirty="0">
                <a:solidFill>
                  <a:prstClr val="black"/>
                </a:solidFill>
              </a:rPr>
              <a:t>apple </a:t>
            </a:r>
            <a:r>
              <a:rPr lang="en-GB" sz="1400" dirty="0" smtClean="0">
                <a:solidFill>
                  <a:prstClr val="black"/>
                </a:solidFill>
              </a:rPr>
              <a:t>juice </a:t>
            </a:r>
            <a:r>
              <a:rPr lang="en-GB" sz="1400" b="1" dirty="0" smtClean="0">
                <a:solidFill>
                  <a:prstClr val="black"/>
                </a:solidFill>
              </a:rPr>
              <a:t>(500ml) </a:t>
            </a:r>
            <a:r>
              <a:rPr lang="en-GB" sz="1400" dirty="0" smtClean="0">
                <a:solidFill>
                  <a:prstClr val="black"/>
                </a:solidFill>
              </a:rPr>
              <a:t>= </a:t>
            </a:r>
            <a:r>
              <a:rPr lang="en-GB" sz="1400" b="1" dirty="0" smtClean="0">
                <a:solidFill>
                  <a:prstClr val="black"/>
                </a:solidFill>
              </a:rPr>
              <a:t>3050ml</a:t>
            </a:r>
            <a:endParaRPr lang="en-GB" sz="1400" b="1" dirty="0">
              <a:solidFill>
                <a:prstClr val="black"/>
              </a:solidFill>
            </a:endParaRPr>
          </a:p>
        </p:txBody>
      </p:sp>
      <p:sp>
        <p:nvSpPr>
          <p:cNvPr id="300" name="Down Arrow largest"/>
          <p:cNvSpPr/>
          <p:nvPr/>
        </p:nvSpPr>
        <p:spPr>
          <a:xfrm>
            <a:off x="6824440" y="2742657"/>
            <a:ext cx="377159" cy="575821"/>
          </a:xfrm>
          <a:prstGeom prst="downArrow">
            <a:avLst/>
          </a:prstGeom>
          <a:solidFill>
            <a:srgbClr val="A7DC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96" name="TextBox 195"/>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97543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grpId="0" nodeType="clickEffect">
                                  <p:stCondLst>
                                    <p:cond delay="0"/>
                                  </p:stCondLst>
                                  <p:endCondLst>
                                    <p:cond evt="onNext" delay="0">
                                      <p:tgtEl>
                                        <p:sldTgt/>
                                      </p:tgtEl>
                                    </p:cond>
                                  </p:endCondLst>
                                  <p:childTnLst>
                                    <p:set>
                                      <p:cBhvr rctx="PPT">
                                        <p:cTn id="6" dur="indefinite"/>
                                        <p:tgtEl>
                                          <p:spTgt spid="82"/>
                                        </p:tgtEl>
                                        <p:attrNameLst>
                                          <p:attrName>style.opacity</p:attrName>
                                        </p:attrNameLst>
                                      </p:cBhvr>
                                      <p:to>
                                        <p:strVal val="0.25"/>
                                      </p:to>
                                    </p:set>
                                    <p:animEffect filter="image" prLst="opacity: 0.25">
                                      <p:cBhvr rctx="IE">
                                        <p:cTn id="7" dur="indefinite"/>
                                        <p:tgtEl>
                                          <p:spTgt spid="82"/>
                                        </p:tgtEl>
                                      </p:cBhvr>
                                    </p:animEffect>
                                  </p:childTnLst>
                                </p:cTn>
                              </p:par>
                              <p:par>
                                <p:cTn id="8" presetID="10" presetClass="exit" presetSubtype="0" fill="hold" nodeType="withEffect">
                                  <p:stCondLst>
                                    <p:cond delay="500"/>
                                  </p:stCondLst>
                                  <p:childTnLst>
                                    <p:animEffect transition="out" filter="fade">
                                      <p:cBhvr>
                                        <p:cTn id="9" dur="500"/>
                                        <p:tgtEl>
                                          <p:spTgt spid="15"/>
                                        </p:tgtEl>
                                      </p:cBhvr>
                                    </p:animEffect>
                                    <p:set>
                                      <p:cBhvr>
                                        <p:cTn id="10" dur="1" fill="hold">
                                          <p:stCondLst>
                                            <p:cond delay="499"/>
                                          </p:stCondLst>
                                        </p:cTn>
                                        <p:tgtEl>
                                          <p:spTgt spid="15"/>
                                        </p:tgtEl>
                                        <p:attrNameLst>
                                          <p:attrName>style.visibility</p:attrName>
                                        </p:attrNameLst>
                                      </p:cBhvr>
                                      <p:to>
                                        <p:strVal val="hidden"/>
                                      </p:to>
                                    </p:set>
                                  </p:childTnLst>
                                </p:cTn>
                              </p:par>
                              <p:par>
                                <p:cTn id="11" presetID="10" presetClass="exit" presetSubtype="0" fill="hold" nodeType="withEffect">
                                  <p:stCondLst>
                                    <p:cond delay="500"/>
                                  </p:stCondLst>
                                  <p:childTnLst>
                                    <p:animEffect transition="out" filter="fade">
                                      <p:cBhvr>
                                        <p:cTn id="12" dur="500"/>
                                        <p:tgtEl>
                                          <p:spTgt spid="129"/>
                                        </p:tgtEl>
                                      </p:cBhvr>
                                    </p:animEffect>
                                    <p:set>
                                      <p:cBhvr>
                                        <p:cTn id="13" dur="1" fill="hold">
                                          <p:stCondLst>
                                            <p:cond delay="499"/>
                                          </p:stCondLst>
                                        </p:cTn>
                                        <p:tgtEl>
                                          <p:spTgt spid="129"/>
                                        </p:tgtEl>
                                        <p:attrNameLst>
                                          <p:attrName>style.visibility</p:attrName>
                                        </p:attrNameLst>
                                      </p:cBhvr>
                                      <p:to>
                                        <p:strVal val="hidden"/>
                                      </p:to>
                                    </p:set>
                                  </p:childTnLst>
                                </p:cTn>
                              </p:par>
                              <p:par>
                                <p:cTn id="14" presetID="10" presetClass="entr" presetSubtype="0" fill="hold" nodeType="withEffect">
                                  <p:stCondLst>
                                    <p:cond delay="500"/>
                                  </p:stCondLst>
                                  <p:childTnLst>
                                    <p:set>
                                      <p:cBhvr>
                                        <p:cTn id="15" dur="1" fill="hold">
                                          <p:stCondLst>
                                            <p:cond delay="0"/>
                                          </p:stCondLst>
                                        </p:cTn>
                                        <p:tgtEl>
                                          <p:spTgt spid="240"/>
                                        </p:tgtEl>
                                        <p:attrNameLst>
                                          <p:attrName>style.visibility</p:attrName>
                                        </p:attrNameLst>
                                      </p:cBhvr>
                                      <p:to>
                                        <p:strVal val="visible"/>
                                      </p:to>
                                    </p:set>
                                    <p:animEffect transition="in" filter="fade">
                                      <p:cBhvr>
                                        <p:cTn id="16" dur="500"/>
                                        <p:tgtEl>
                                          <p:spTgt spid="240"/>
                                        </p:tgtEl>
                                      </p:cBhvr>
                                    </p:animEffect>
                                  </p:childTnLst>
                                </p:cTn>
                              </p:par>
                              <p:par>
                                <p:cTn id="17" presetID="10" presetClass="entr" presetSubtype="0" fill="hold" nodeType="withEffect">
                                  <p:stCondLst>
                                    <p:cond delay="500"/>
                                  </p:stCondLst>
                                  <p:childTnLst>
                                    <p:set>
                                      <p:cBhvr>
                                        <p:cTn id="18" dur="1" fill="hold">
                                          <p:stCondLst>
                                            <p:cond delay="0"/>
                                          </p:stCondLst>
                                        </p:cTn>
                                        <p:tgtEl>
                                          <p:spTgt spid="262"/>
                                        </p:tgtEl>
                                        <p:attrNameLst>
                                          <p:attrName>style.visibility</p:attrName>
                                        </p:attrNameLst>
                                      </p:cBhvr>
                                      <p:to>
                                        <p:strVal val="visible"/>
                                      </p:to>
                                    </p:set>
                                    <p:animEffect transition="in" filter="fade">
                                      <p:cBhvr>
                                        <p:cTn id="19" dur="500"/>
                                        <p:tgtEl>
                                          <p:spTgt spid="262"/>
                                        </p:tgtEl>
                                      </p:cBhvr>
                                    </p:animEffect>
                                  </p:childTnLst>
                                </p:cTn>
                              </p:par>
                              <p:par>
                                <p:cTn id="20" presetID="10" presetClass="entr" presetSubtype="0" fill="hold" nodeType="withEffect">
                                  <p:stCondLst>
                                    <p:cond delay="500"/>
                                  </p:stCondLst>
                                  <p:childTnLst>
                                    <p:set>
                                      <p:cBhvr>
                                        <p:cTn id="21" dur="1" fill="hold">
                                          <p:stCondLst>
                                            <p:cond delay="0"/>
                                          </p:stCondLst>
                                        </p:cTn>
                                        <p:tgtEl>
                                          <p:spTgt spid="271"/>
                                        </p:tgtEl>
                                        <p:attrNameLst>
                                          <p:attrName>style.visibility</p:attrName>
                                        </p:attrNameLst>
                                      </p:cBhvr>
                                      <p:to>
                                        <p:strVal val="visible"/>
                                      </p:to>
                                    </p:set>
                                    <p:animEffect transition="in" filter="fade">
                                      <p:cBhvr>
                                        <p:cTn id="22" dur="500"/>
                                        <p:tgtEl>
                                          <p:spTgt spid="271"/>
                                        </p:tgtEl>
                                      </p:cBhvr>
                                    </p:animEffect>
                                  </p:childTnLst>
                                </p:cTn>
                              </p:par>
                              <p:par>
                                <p:cTn id="23" presetID="10" presetClass="entr" presetSubtype="0" fill="hold" nodeType="withEffect">
                                  <p:stCondLst>
                                    <p:cond delay="500"/>
                                  </p:stCondLst>
                                  <p:childTnLst>
                                    <p:set>
                                      <p:cBhvr>
                                        <p:cTn id="24" dur="1" fill="hold">
                                          <p:stCondLst>
                                            <p:cond delay="0"/>
                                          </p:stCondLst>
                                        </p:cTn>
                                        <p:tgtEl>
                                          <p:spTgt spid="289"/>
                                        </p:tgtEl>
                                        <p:attrNameLst>
                                          <p:attrName>style.visibility</p:attrName>
                                        </p:attrNameLst>
                                      </p:cBhvr>
                                      <p:to>
                                        <p:strVal val="visible"/>
                                      </p:to>
                                    </p:set>
                                    <p:animEffect transition="in" filter="fade">
                                      <p:cBhvr>
                                        <p:cTn id="25" dur="500"/>
                                        <p:tgtEl>
                                          <p:spTgt spid="289"/>
                                        </p:tgtEl>
                                      </p:cBhvr>
                                    </p:animEffect>
                                  </p:childTnLst>
                                </p:cTn>
                              </p:par>
                            </p:childTnLst>
                          </p:cTn>
                        </p:par>
                        <p:par>
                          <p:cTn id="26" fill="hold">
                            <p:stCondLst>
                              <p:cond delay="1000"/>
                            </p:stCondLst>
                            <p:childTnLst>
                              <p:par>
                                <p:cTn id="27" presetID="42" presetClass="path" presetSubtype="0" accel="50000" decel="50000" fill="hold" nodeType="afterEffect">
                                  <p:stCondLst>
                                    <p:cond delay="0"/>
                                  </p:stCondLst>
                                  <p:childTnLst>
                                    <p:animMotion origin="layout" path="M -8.33333E-7 -2.59259E-6 L -0.11545 -0.00069 " pathEditMode="relative" rAng="0" ptsTypes="AA">
                                      <p:cBhvr>
                                        <p:cTn id="28" dur="1100" fill="hold"/>
                                        <p:tgtEl>
                                          <p:spTgt spid="240"/>
                                        </p:tgtEl>
                                        <p:attrNameLst>
                                          <p:attrName>ppt_x</p:attrName>
                                          <p:attrName>ppt_y</p:attrName>
                                        </p:attrNameLst>
                                      </p:cBhvr>
                                      <p:rCtr x="-5781" y="-46"/>
                                    </p:animMotion>
                                  </p:childTnLst>
                                </p:cTn>
                              </p:par>
                              <p:par>
                                <p:cTn id="29" presetID="42" presetClass="path" presetSubtype="0" accel="50000" decel="50000" fill="hold" nodeType="withEffect">
                                  <p:stCondLst>
                                    <p:cond delay="0"/>
                                  </p:stCondLst>
                                  <p:childTnLst>
                                    <p:animMotion origin="layout" path="M 4.72222E-6 -4.07407E-6 L -0.22587 -0.00047 " pathEditMode="relative" rAng="0" ptsTypes="AA">
                                      <p:cBhvr>
                                        <p:cTn id="30" dur="1000" fill="hold"/>
                                        <p:tgtEl>
                                          <p:spTgt spid="262"/>
                                        </p:tgtEl>
                                        <p:attrNameLst>
                                          <p:attrName>ppt_x</p:attrName>
                                          <p:attrName>ppt_y</p:attrName>
                                        </p:attrNameLst>
                                      </p:cBhvr>
                                      <p:rCtr x="-11389" y="-23"/>
                                    </p:animMotion>
                                  </p:childTnLst>
                                </p:cTn>
                              </p:par>
                              <p:par>
                                <p:cTn id="31" presetID="42" presetClass="path" presetSubtype="0" accel="50000" decel="50000" fill="hold" nodeType="withEffect">
                                  <p:stCondLst>
                                    <p:cond delay="0"/>
                                  </p:stCondLst>
                                  <p:childTnLst>
                                    <p:animMotion origin="layout" path="M 8.33333E-7 -3.7037E-7 L -0.21788 -0.00046 " pathEditMode="relative" rAng="0" ptsTypes="AA">
                                      <p:cBhvr>
                                        <p:cTn id="32" dur="1000" fill="hold"/>
                                        <p:tgtEl>
                                          <p:spTgt spid="271"/>
                                        </p:tgtEl>
                                        <p:attrNameLst>
                                          <p:attrName>ppt_x</p:attrName>
                                          <p:attrName>ppt_y</p:attrName>
                                        </p:attrNameLst>
                                      </p:cBhvr>
                                      <p:rCtr x="-11094" y="-162"/>
                                    </p:animMotion>
                                  </p:childTnLst>
                                </p:cTn>
                              </p:par>
                              <p:par>
                                <p:cTn id="33" presetID="42" presetClass="path" presetSubtype="0" accel="50000" decel="50000" fill="hold" nodeType="withEffect">
                                  <p:stCondLst>
                                    <p:cond delay="0"/>
                                  </p:stCondLst>
                                  <p:childTnLst>
                                    <p:animMotion origin="layout" path="M 1.11111E-6 -4.07407E-6 L -0.33299 3.33333E-6 " pathEditMode="relative" rAng="0" ptsTypes="AA">
                                      <p:cBhvr>
                                        <p:cTn id="34" dur="1000" fill="hold"/>
                                        <p:tgtEl>
                                          <p:spTgt spid="289"/>
                                        </p:tgtEl>
                                        <p:attrNameLst>
                                          <p:attrName>ppt_x</p:attrName>
                                          <p:attrName>ppt_y</p:attrName>
                                        </p:attrNameLst>
                                      </p:cBhvr>
                                      <p:rCtr x="-16875" y="255"/>
                                    </p:animMotion>
                                  </p:childTnLst>
                                </p:cTn>
                              </p:par>
                            </p:childTnLst>
                          </p:cTn>
                        </p:par>
                        <p:par>
                          <p:cTn id="35" fill="hold">
                            <p:stCondLst>
                              <p:cond delay="2100"/>
                            </p:stCondLst>
                            <p:childTnLst>
                              <p:par>
                                <p:cTn id="36" presetID="10" presetClass="entr" presetSubtype="0" fill="hold" grpId="0" nodeType="after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500"/>
                                        <p:tgtEl>
                                          <p:spTgt spid="8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98"/>
                                        </p:tgtEl>
                                        <p:attrNameLst>
                                          <p:attrName>style.visibility</p:attrName>
                                        </p:attrNameLst>
                                      </p:cBhvr>
                                      <p:to>
                                        <p:strVal val="visible"/>
                                      </p:to>
                                    </p:set>
                                    <p:animEffect transition="in" filter="wipe(up)">
                                      <p:cBhvr>
                                        <p:cTn id="41" dur="500"/>
                                        <p:tgtEl>
                                          <p:spTgt spid="298"/>
                                        </p:tgtEl>
                                      </p:cBhvr>
                                    </p:animEffect>
                                  </p:childTnLst>
                                </p:cTn>
                              </p:par>
                            </p:childTnLst>
                          </p:cTn>
                        </p:par>
                        <p:par>
                          <p:cTn id="42" fill="hold">
                            <p:stCondLst>
                              <p:cond delay="2600"/>
                            </p:stCondLst>
                            <p:childTnLst>
                              <p:par>
                                <p:cTn id="43" presetID="10" presetClass="entr" presetSubtype="0" fill="hold" grpId="0" nodeType="afterEffect">
                                  <p:stCondLst>
                                    <p:cond delay="500"/>
                                  </p:stCondLst>
                                  <p:childTnLst>
                                    <p:set>
                                      <p:cBhvr>
                                        <p:cTn id="44" dur="1" fill="hold">
                                          <p:stCondLst>
                                            <p:cond delay="0"/>
                                          </p:stCondLst>
                                        </p:cTn>
                                        <p:tgtEl>
                                          <p:spTgt spid="130"/>
                                        </p:tgtEl>
                                        <p:attrNameLst>
                                          <p:attrName>style.visibility</p:attrName>
                                        </p:attrNameLst>
                                      </p:cBhvr>
                                      <p:to>
                                        <p:strVal val="visible"/>
                                      </p:to>
                                    </p:set>
                                    <p:animEffect transition="in" filter="fade">
                                      <p:cBhvr>
                                        <p:cTn id="45" dur="500"/>
                                        <p:tgtEl>
                                          <p:spTgt spid="13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nodeType="clickEffect">
                                  <p:stCondLst>
                                    <p:cond delay="0"/>
                                  </p:stCondLst>
                                  <p:childTnLst>
                                    <p:animEffect transition="out" filter="fade">
                                      <p:cBhvr>
                                        <p:cTn id="49" dur="500"/>
                                        <p:tgtEl>
                                          <p:spTgt spid="240"/>
                                        </p:tgtEl>
                                      </p:cBhvr>
                                    </p:animEffect>
                                    <p:set>
                                      <p:cBhvr>
                                        <p:cTn id="50" dur="1" fill="hold">
                                          <p:stCondLst>
                                            <p:cond delay="499"/>
                                          </p:stCondLst>
                                        </p:cTn>
                                        <p:tgtEl>
                                          <p:spTgt spid="240"/>
                                        </p:tgtEl>
                                        <p:attrNameLst>
                                          <p:attrName>style.visibility</p:attrName>
                                        </p:attrNameLst>
                                      </p:cBhvr>
                                      <p:to>
                                        <p:strVal val="hidden"/>
                                      </p:to>
                                    </p:set>
                                  </p:childTnLst>
                                </p:cTn>
                              </p:par>
                              <p:par>
                                <p:cTn id="51" presetID="10" presetClass="exit" presetSubtype="0" fill="hold" nodeType="withEffect">
                                  <p:stCondLst>
                                    <p:cond delay="0"/>
                                  </p:stCondLst>
                                  <p:childTnLst>
                                    <p:animEffect transition="out" filter="fade">
                                      <p:cBhvr>
                                        <p:cTn id="52" dur="500"/>
                                        <p:tgtEl>
                                          <p:spTgt spid="262"/>
                                        </p:tgtEl>
                                      </p:cBhvr>
                                    </p:animEffect>
                                    <p:set>
                                      <p:cBhvr>
                                        <p:cTn id="53" dur="1" fill="hold">
                                          <p:stCondLst>
                                            <p:cond delay="499"/>
                                          </p:stCondLst>
                                        </p:cTn>
                                        <p:tgtEl>
                                          <p:spTgt spid="262"/>
                                        </p:tgtEl>
                                        <p:attrNameLst>
                                          <p:attrName>style.visibility</p:attrName>
                                        </p:attrNameLst>
                                      </p:cBhvr>
                                      <p:to>
                                        <p:strVal val="hidden"/>
                                      </p:to>
                                    </p:set>
                                  </p:childTnLst>
                                </p:cTn>
                              </p:par>
                              <p:par>
                                <p:cTn id="54" presetID="10" presetClass="exit" presetSubtype="0" fill="hold" nodeType="withEffect">
                                  <p:stCondLst>
                                    <p:cond delay="0"/>
                                  </p:stCondLst>
                                  <p:childTnLst>
                                    <p:animEffect transition="out" filter="fade">
                                      <p:cBhvr>
                                        <p:cTn id="55" dur="500"/>
                                        <p:tgtEl>
                                          <p:spTgt spid="271"/>
                                        </p:tgtEl>
                                      </p:cBhvr>
                                    </p:animEffect>
                                    <p:set>
                                      <p:cBhvr>
                                        <p:cTn id="56" dur="1" fill="hold">
                                          <p:stCondLst>
                                            <p:cond delay="499"/>
                                          </p:stCondLst>
                                        </p:cTn>
                                        <p:tgtEl>
                                          <p:spTgt spid="271"/>
                                        </p:tgtEl>
                                        <p:attrNameLst>
                                          <p:attrName>style.visibility</p:attrName>
                                        </p:attrNameLst>
                                      </p:cBhvr>
                                      <p:to>
                                        <p:strVal val="hidden"/>
                                      </p:to>
                                    </p:set>
                                  </p:childTnLst>
                                </p:cTn>
                              </p:par>
                              <p:par>
                                <p:cTn id="57" presetID="10" presetClass="exit" presetSubtype="0" fill="hold" nodeType="withEffect">
                                  <p:stCondLst>
                                    <p:cond delay="0"/>
                                  </p:stCondLst>
                                  <p:childTnLst>
                                    <p:animEffect transition="out" filter="fade">
                                      <p:cBhvr>
                                        <p:cTn id="58" dur="500"/>
                                        <p:tgtEl>
                                          <p:spTgt spid="289"/>
                                        </p:tgtEl>
                                      </p:cBhvr>
                                    </p:animEffect>
                                    <p:set>
                                      <p:cBhvr>
                                        <p:cTn id="59" dur="1" fill="hold">
                                          <p:stCondLst>
                                            <p:cond delay="499"/>
                                          </p:stCondLst>
                                        </p:cTn>
                                        <p:tgtEl>
                                          <p:spTgt spid="289"/>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298"/>
                                        </p:tgtEl>
                                      </p:cBhvr>
                                    </p:animEffect>
                                    <p:set>
                                      <p:cBhvr>
                                        <p:cTn id="62" dur="1" fill="hold">
                                          <p:stCondLst>
                                            <p:cond delay="499"/>
                                          </p:stCondLst>
                                        </p:cTn>
                                        <p:tgtEl>
                                          <p:spTgt spid="298"/>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86"/>
                                        </p:tgtEl>
                                      </p:cBhvr>
                                    </p:animEffect>
                                    <p:set>
                                      <p:cBhvr>
                                        <p:cTn id="65" dur="1" fill="hold">
                                          <p:stCondLst>
                                            <p:cond delay="499"/>
                                          </p:stCondLst>
                                        </p:cTn>
                                        <p:tgtEl>
                                          <p:spTgt spid="86"/>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30"/>
                                        </p:tgtEl>
                                      </p:cBhvr>
                                    </p:animEffect>
                                    <p:set>
                                      <p:cBhvr>
                                        <p:cTn id="68" dur="1" fill="hold">
                                          <p:stCondLst>
                                            <p:cond delay="499"/>
                                          </p:stCondLst>
                                        </p:cTn>
                                        <p:tgtEl>
                                          <p:spTgt spid="130"/>
                                        </p:tgtEl>
                                        <p:attrNameLst>
                                          <p:attrName>style.visibility</p:attrName>
                                        </p:attrNameLst>
                                      </p:cBhvr>
                                      <p:to>
                                        <p:strVal val="hidden"/>
                                      </p:to>
                                    </p:set>
                                  </p:childTnLst>
                                </p:cTn>
                              </p:par>
                              <p:par>
                                <p:cTn id="69" presetID="10" presetClass="entr" presetSubtype="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500"/>
                                        <p:tgtEl>
                                          <p:spTgt spid="15"/>
                                        </p:tgtEl>
                                      </p:cBhvr>
                                    </p:animEffect>
                                  </p:childTnLst>
                                </p:cTn>
                              </p:par>
                              <p:par>
                                <p:cTn id="72" presetID="10" presetClass="entr" presetSubtype="0" fill="hold" nodeType="withEffect">
                                  <p:stCondLst>
                                    <p:cond delay="0"/>
                                  </p:stCondLst>
                                  <p:childTnLst>
                                    <p:set>
                                      <p:cBhvr>
                                        <p:cTn id="73" dur="1" fill="hold">
                                          <p:stCondLst>
                                            <p:cond delay="0"/>
                                          </p:stCondLst>
                                        </p:cTn>
                                        <p:tgtEl>
                                          <p:spTgt spid="129"/>
                                        </p:tgtEl>
                                        <p:attrNameLst>
                                          <p:attrName>style.visibility</p:attrName>
                                        </p:attrNameLst>
                                      </p:cBhvr>
                                      <p:to>
                                        <p:strVal val="visible"/>
                                      </p:to>
                                    </p:set>
                                    <p:animEffect transition="in" filter="fade">
                                      <p:cBhvr>
                                        <p:cTn id="74" dur="500"/>
                                        <p:tgtEl>
                                          <p:spTgt spid="129"/>
                                        </p:tgtEl>
                                      </p:cBhvr>
                                    </p:animEffect>
                                  </p:childTnLst>
                                </p:cTn>
                              </p:par>
                            </p:childTnLst>
                          </p:cTn>
                        </p:par>
                      </p:childTnLst>
                    </p:cTn>
                  </p:par>
                  <p:par>
                    <p:cTn id="75" fill="hold">
                      <p:stCondLst>
                        <p:cond delay="indefinite"/>
                      </p:stCondLst>
                      <p:childTnLst>
                        <p:par>
                          <p:cTn id="76" fill="hold">
                            <p:stCondLst>
                              <p:cond delay="0"/>
                            </p:stCondLst>
                            <p:childTnLst>
                              <p:par>
                                <p:cTn id="77" presetID="9" presetClass="emph" presetSubtype="0" grpId="0" nodeType="clickEffect">
                                  <p:stCondLst>
                                    <p:cond delay="0"/>
                                  </p:stCondLst>
                                  <p:childTnLst>
                                    <p:set>
                                      <p:cBhvr rctx="PPT">
                                        <p:cTn id="78" dur="indefinite"/>
                                        <p:tgtEl>
                                          <p:spTgt spid="81"/>
                                        </p:tgtEl>
                                        <p:attrNameLst>
                                          <p:attrName>style.opacity</p:attrName>
                                        </p:attrNameLst>
                                      </p:cBhvr>
                                      <p:to>
                                        <p:strVal val="0.5"/>
                                      </p:to>
                                    </p:set>
                                    <p:animEffect filter="image" prLst="opacity: 0.5">
                                      <p:cBhvr rctx="IE">
                                        <p:cTn id="79" dur="indefinite"/>
                                        <p:tgtEl>
                                          <p:spTgt spid="81"/>
                                        </p:tgtEl>
                                      </p:cBhvr>
                                    </p:animEffect>
                                  </p:childTnLst>
                                </p:cTn>
                              </p:par>
                              <p:par>
                                <p:cTn id="80" presetID="10" presetClass="exit" presetSubtype="0" fill="hold" nodeType="withEffect">
                                  <p:stCondLst>
                                    <p:cond delay="500"/>
                                  </p:stCondLst>
                                  <p:childTnLst>
                                    <p:animEffect transition="out" filter="fade">
                                      <p:cBhvr>
                                        <p:cTn id="81" dur="500"/>
                                        <p:tgtEl>
                                          <p:spTgt spid="15"/>
                                        </p:tgtEl>
                                      </p:cBhvr>
                                    </p:animEffect>
                                    <p:set>
                                      <p:cBhvr>
                                        <p:cTn id="82" dur="1" fill="hold">
                                          <p:stCondLst>
                                            <p:cond delay="499"/>
                                          </p:stCondLst>
                                        </p:cTn>
                                        <p:tgtEl>
                                          <p:spTgt spid="15"/>
                                        </p:tgtEl>
                                        <p:attrNameLst>
                                          <p:attrName>style.visibility</p:attrName>
                                        </p:attrNameLst>
                                      </p:cBhvr>
                                      <p:to>
                                        <p:strVal val="hidden"/>
                                      </p:to>
                                    </p:set>
                                  </p:childTnLst>
                                </p:cTn>
                              </p:par>
                              <p:par>
                                <p:cTn id="83" presetID="10" presetClass="exit" presetSubtype="0" fill="hold" nodeType="withEffect">
                                  <p:stCondLst>
                                    <p:cond delay="500"/>
                                  </p:stCondLst>
                                  <p:childTnLst>
                                    <p:animEffect transition="out" filter="fade">
                                      <p:cBhvr>
                                        <p:cTn id="84" dur="500"/>
                                        <p:tgtEl>
                                          <p:spTgt spid="129"/>
                                        </p:tgtEl>
                                      </p:cBhvr>
                                    </p:animEffect>
                                    <p:set>
                                      <p:cBhvr>
                                        <p:cTn id="85" dur="1" fill="hold">
                                          <p:stCondLst>
                                            <p:cond delay="499"/>
                                          </p:stCondLst>
                                        </p:cTn>
                                        <p:tgtEl>
                                          <p:spTgt spid="129"/>
                                        </p:tgtEl>
                                        <p:attrNameLst>
                                          <p:attrName>style.visibility</p:attrName>
                                        </p:attrNameLst>
                                      </p:cBhvr>
                                      <p:to>
                                        <p:strVal val="hidden"/>
                                      </p:to>
                                    </p:set>
                                  </p:childTnLst>
                                </p:cTn>
                              </p:par>
                              <p:par>
                                <p:cTn id="86" presetID="10" presetClass="entr" presetSubtype="0" fill="hold" nodeType="withEffect">
                                  <p:stCondLst>
                                    <p:cond delay="500"/>
                                  </p:stCondLst>
                                  <p:childTnLst>
                                    <p:set>
                                      <p:cBhvr>
                                        <p:cTn id="87" dur="1" fill="hold">
                                          <p:stCondLst>
                                            <p:cond delay="0"/>
                                          </p:stCondLst>
                                        </p:cTn>
                                        <p:tgtEl>
                                          <p:spTgt spid="223"/>
                                        </p:tgtEl>
                                        <p:attrNameLst>
                                          <p:attrName>style.visibility</p:attrName>
                                        </p:attrNameLst>
                                      </p:cBhvr>
                                      <p:to>
                                        <p:strVal val="visible"/>
                                      </p:to>
                                    </p:set>
                                    <p:animEffect transition="in" filter="fade">
                                      <p:cBhvr>
                                        <p:cTn id="88" dur="500"/>
                                        <p:tgtEl>
                                          <p:spTgt spid="223"/>
                                        </p:tgtEl>
                                      </p:cBhvr>
                                    </p:animEffect>
                                  </p:childTnLst>
                                </p:cTn>
                              </p:par>
                              <p:par>
                                <p:cTn id="89" presetID="10" presetClass="entr" presetSubtype="0" fill="hold" nodeType="withEffect">
                                  <p:stCondLst>
                                    <p:cond delay="500"/>
                                  </p:stCondLst>
                                  <p:childTnLst>
                                    <p:set>
                                      <p:cBhvr>
                                        <p:cTn id="90" dur="1" fill="hold">
                                          <p:stCondLst>
                                            <p:cond delay="0"/>
                                          </p:stCondLst>
                                        </p:cTn>
                                        <p:tgtEl>
                                          <p:spTgt spid="158"/>
                                        </p:tgtEl>
                                        <p:attrNameLst>
                                          <p:attrName>style.visibility</p:attrName>
                                        </p:attrNameLst>
                                      </p:cBhvr>
                                      <p:to>
                                        <p:strVal val="visible"/>
                                      </p:to>
                                    </p:set>
                                    <p:animEffect transition="in" filter="fade">
                                      <p:cBhvr>
                                        <p:cTn id="91" dur="500"/>
                                        <p:tgtEl>
                                          <p:spTgt spid="158"/>
                                        </p:tgtEl>
                                      </p:cBhvr>
                                    </p:animEffect>
                                  </p:childTnLst>
                                </p:cTn>
                              </p:par>
                              <p:par>
                                <p:cTn id="92" presetID="10" presetClass="entr" presetSubtype="0" fill="hold" nodeType="withEffect">
                                  <p:stCondLst>
                                    <p:cond delay="500"/>
                                  </p:stCondLst>
                                  <p:childTnLst>
                                    <p:set>
                                      <p:cBhvr>
                                        <p:cTn id="93" dur="1" fill="hold">
                                          <p:stCondLst>
                                            <p:cond delay="0"/>
                                          </p:stCondLst>
                                        </p:cTn>
                                        <p:tgtEl>
                                          <p:spTgt spid="166"/>
                                        </p:tgtEl>
                                        <p:attrNameLst>
                                          <p:attrName>style.visibility</p:attrName>
                                        </p:attrNameLst>
                                      </p:cBhvr>
                                      <p:to>
                                        <p:strVal val="visible"/>
                                      </p:to>
                                    </p:set>
                                    <p:animEffect transition="in" filter="fade">
                                      <p:cBhvr>
                                        <p:cTn id="94" dur="500"/>
                                        <p:tgtEl>
                                          <p:spTgt spid="166"/>
                                        </p:tgtEl>
                                      </p:cBhvr>
                                    </p:animEffect>
                                  </p:childTnLst>
                                </p:cTn>
                              </p:par>
                              <p:par>
                                <p:cTn id="95" presetID="10" presetClass="entr" presetSubtype="0" fill="hold" nodeType="withEffect">
                                  <p:stCondLst>
                                    <p:cond delay="500"/>
                                  </p:stCondLst>
                                  <p:childTnLst>
                                    <p:set>
                                      <p:cBhvr>
                                        <p:cTn id="96" dur="1" fill="hold">
                                          <p:stCondLst>
                                            <p:cond delay="0"/>
                                          </p:stCondLst>
                                        </p:cTn>
                                        <p:tgtEl>
                                          <p:spTgt spid="188"/>
                                        </p:tgtEl>
                                        <p:attrNameLst>
                                          <p:attrName>style.visibility</p:attrName>
                                        </p:attrNameLst>
                                      </p:cBhvr>
                                      <p:to>
                                        <p:strVal val="visible"/>
                                      </p:to>
                                    </p:set>
                                    <p:animEffect transition="in" filter="fade">
                                      <p:cBhvr>
                                        <p:cTn id="97" dur="500"/>
                                        <p:tgtEl>
                                          <p:spTgt spid="188"/>
                                        </p:tgtEl>
                                      </p:cBhvr>
                                    </p:animEffect>
                                  </p:childTnLst>
                                </p:cTn>
                              </p:par>
                            </p:childTnLst>
                          </p:cTn>
                        </p:par>
                        <p:par>
                          <p:cTn id="98" fill="hold">
                            <p:stCondLst>
                              <p:cond delay="1000"/>
                            </p:stCondLst>
                            <p:childTnLst>
                              <p:par>
                                <p:cTn id="99" presetID="42" presetClass="path" presetSubtype="0" accel="50000" decel="50000" fill="hold" nodeType="afterEffect">
                                  <p:stCondLst>
                                    <p:cond delay="0"/>
                                  </p:stCondLst>
                                  <p:childTnLst>
                                    <p:animMotion origin="layout" path="M -2.77778E-6 3.33333E-6 L -0.21632 -0.00115 " pathEditMode="relative" rAng="0" ptsTypes="AA">
                                      <p:cBhvr>
                                        <p:cTn id="100" dur="1000" fill="hold"/>
                                        <p:tgtEl>
                                          <p:spTgt spid="223"/>
                                        </p:tgtEl>
                                        <p:attrNameLst>
                                          <p:attrName>ppt_x</p:attrName>
                                          <p:attrName>ppt_y</p:attrName>
                                        </p:attrNameLst>
                                      </p:cBhvr>
                                      <p:rCtr x="-10538" y="-23"/>
                                    </p:animMotion>
                                  </p:childTnLst>
                                </p:cTn>
                              </p:par>
                            </p:childTnLst>
                          </p:cTn>
                        </p:par>
                        <p:par>
                          <p:cTn id="101" fill="hold">
                            <p:stCondLst>
                              <p:cond delay="2000"/>
                            </p:stCondLst>
                            <p:childTnLst>
                              <p:par>
                                <p:cTn id="102" presetID="22" presetClass="entr" presetSubtype="1" fill="hold" grpId="0" nodeType="afterEffect">
                                  <p:stCondLst>
                                    <p:cond delay="0"/>
                                  </p:stCondLst>
                                  <p:childTnLst>
                                    <p:set>
                                      <p:cBhvr>
                                        <p:cTn id="103" dur="1" fill="hold">
                                          <p:stCondLst>
                                            <p:cond delay="0"/>
                                          </p:stCondLst>
                                        </p:cTn>
                                        <p:tgtEl>
                                          <p:spTgt spid="300"/>
                                        </p:tgtEl>
                                        <p:attrNameLst>
                                          <p:attrName>style.visibility</p:attrName>
                                        </p:attrNameLst>
                                      </p:cBhvr>
                                      <p:to>
                                        <p:strVal val="visible"/>
                                      </p:to>
                                    </p:set>
                                    <p:animEffect transition="in" filter="wipe(up)">
                                      <p:cBhvr>
                                        <p:cTn id="104" dur="500"/>
                                        <p:tgtEl>
                                          <p:spTgt spid="30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85"/>
                                        </p:tgtEl>
                                        <p:attrNameLst>
                                          <p:attrName>style.visibility</p:attrName>
                                        </p:attrNameLst>
                                      </p:cBhvr>
                                      <p:to>
                                        <p:strVal val="visible"/>
                                      </p:to>
                                    </p:set>
                                    <p:animEffect transition="in" filter="fade">
                                      <p:cBhvr>
                                        <p:cTn id="107" dur="500"/>
                                        <p:tgtEl>
                                          <p:spTgt spid="85"/>
                                        </p:tgtEl>
                                      </p:cBhvr>
                                    </p:animEffect>
                                  </p:childTnLst>
                                </p:cTn>
                              </p:par>
                            </p:childTnLst>
                          </p:cTn>
                        </p:par>
                        <p:par>
                          <p:cTn id="108" fill="hold">
                            <p:stCondLst>
                              <p:cond delay="2500"/>
                            </p:stCondLst>
                            <p:childTnLst>
                              <p:par>
                                <p:cTn id="109" presetID="10" presetClass="entr" presetSubtype="0" fill="hold" grpId="0" nodeType="afterEffect">
                                  <p:stCondLst>
                                    <p:cond delay="500"/>
                                  </p:stCondLst>
                                  <p:childTnLst>
                                    <p:set>
                                      <p:cBhvr>
                                        <p:cTn id="110" dur="1" fill="hold">
                                          <p:stCondLst>
                                            <p:cond delay="0"/>
                                          </p:stCondLst>
                                        </p:cTn>
                                        <p:tgtEl>
                                          <p:spTgt spid="299"/>
                                        </p:tgtEl>
                                        <p:attrNameLst>
                                          <p:attrName>style.visibility</p:attrName>
                                        </p:attrNameLst>
                                      </p:cBhvr>
                                      <p:to>
                                        <p:strVal val="visible"/>
                                      </p:to>
                                    </p:set>
                                    <p:animEffect transition="in" filter="fade">
                                      <p:cBhvr>
                                        <p:cTn id="111" dur="500"/>
                                        <p:tgtEl>
                                          <p:spTgt spid="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p:bldP spid="86" grpId="0" animBg="1"/>
      <p:bldP spid="86" grpId="1" animBg="1"/>
      <p:bldP spid="130" grpId="0" animBg="1"/>
      <p:bldP spid="130" grpId="1" animBg="1"/>
      <p:bldP spid="298" grpId="0" animBg="1"/>
      <p:bldP spid="298" grpId="1" animBg="1"/>
      <p:bldP spid="299" grpId="0" animBg="1"/>
      <p:bldP spid="85" grpId="0" animBg="1"/>
      <p:bldP spid="30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9893"/>
            <a:ext cx="9036496" cy="48079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94670" y="672839"/>
            <a:ext cx="9036496" cy="954107"/>
          </a:xfrm>
          <a:prstGeom prst="rect">
            <a:avLst/>
          </a:prstGeom>
          <a:noFill/>
        </p:spPr>
        <p:txBody>
          <a:bodyPr wrap="square" rtlCol="0">
            <a:spAutoFit/>
          </a:bodyPr>
          <a:lstStyle/>
          <a:p>
            <a:r>
              <a:rPr lang="en-GB" sz="2800" dirty="0" smtClean="0">
                <a:solidFill>
                  <a:prstClr val="black"/>
                </a:solidFill>
              </a:rPr>
              <a:t>Use the potions on this self to complete the questions on the next slide.</a:t>
            </a:r>
            <a:endParaRPr lang="en-GB" sz="2800" dirty="0">
              <a:solidFill>
                <a:prstClr val="black"/>
              </a:solidFill>
            </a:endParaRPr>
          </a:p>
        </p:txBody>
      </p:sp>
      <p:sp>
        <p:nvSpPr>
          <p:cNvPr id="4" name="TextBox 3"/>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40442711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8679"/>
            <a:ext cx="9144000" cy="3528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861049"/>
            <a:ext cx="8964488" cy="2996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18110042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85953"/>
            <a:ext cx="8435825"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62516"/>
            <a:ext cx="6768752" cy="461665"/>
          </a:xfrm>
          <a:prstGeom prst="rect">
            <a:avLst/>
          </a:prstGeom>
          <a:noFill/>
        </p:spPr>
        <p:txBody>
          <a:bodyPr wrap="square" rtlCol="0">
            <a:spAutoFit/>
          </a:bodyPr>
          <a:lstStyle/>
          <a:p>
            <a:r>
              <a:rPr lang="en-GB" sz="2400" b="1" u="sng" dirty="0" smtClean="0">
                <a:solidFill>
                  <a:prstClr val="black"/>
                </a:solidFill>
              </a:rPr>
              <a:t>Lesson 3: Add and Subtract Capacity</a:t>
            </a:r>
            <a:endParaRPr lang="en-GB" sz="2400" b="1" u="sng" dirty="0">
              <a:solidFill>
                <a:prstClr val="black"/>
              </a:solidFill>
            </a:endParaRPr>
          </a:p>
        </p:txBody>
      </p:sp>
    </p:spTree>
    <p:extLst>
      <p:ext uri="{BB962C8B-B14F-4D97-AF65-F5344CB8AC3E}">
        <p14:creationId xmlns:p14="http://schemas.microsoft.com/office/powerpoint/2010/main" val="32826552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0"/>
            <a:ext cx="2398008" cy="215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Title 1"/>
          <p:cNvSpPr>
            <a:spLocks noGrp="1"/>
          </p:cNvSpPr>
          <p:nvPr>
            <p:ph type="title"/>
          </p:nvPr>
        </p:nvSpPr>
        <p:spPr>
          <a:xfrm>
            <a:off x="165408" y="89952"/>
            <a:ext cx="5400600" cy="1143000"/>
          </a:xfrm>
        </p:spPr>
        <p:txBody>
          <a:bodyPr>
            <a:normAutofit fontScale="90000"/>
          </a:bodyPr>
          <a:lstStyle/>
          <a:p>
            <a:r>
              <a:rPr lang="en-GB" dirty="0" smtClean="0"/>
              <a:t>Oh the Places You’ll Go!</a:t>
            </a:r>
            <a:endParaRPr lang="en-GB" dirty="0"/>
          </a:p>
        </p:txBody>
      </p:sp>
      <p:sp>
        <p:nvSpPr>
          <p:cNvPr id="2" name="Rectangle 1"/>
          <p:cNvSpPr/>
          <p:nvPr/>
        </p:nvSpPr>
        <p:spPr>
          <a:xfrm>
            <a:off x="198984" y="1140876"/>
            <a:ext cx="5616624" cy="646331"/>
          </a:xfrm>
          <a:prstGeom prst="rect">
            <a:avLst/>
          </a:prstGeom>
        </p:spPr>
        <p:txBody>
          <a:bodyPr wrap="square">
            <a:spAutoFit/>
          </a:bodyPr>
          <a:lstStyle/>
          <a:p>
            <a:r>
              <a:rPr lang="en-GB" dirty="0">
                <a:hlinkClick r:id="rId3"/>
              </a:rPr>
              <a:t>https://</a:t>
            </a:r>
            <a:r>
              <a:rPr lang="en-GB" dirty="0" err="1" smtClean="0">
                <a:hlinkClick r:id="rId3"/>
              </a:rPr>
              <a:t>www.youtube.com</a:t>
            </a:r>
            <a:r>
              <a:rPr lang="en-GB" dirty="0" smtClean="0">
                <a:hlinkClick r:id="rId3"/>
              </a:rPr>
              <a:t>/</a:t>
            </a:r>
            <a:r>
              <a:rPr lang="en-GB" dirty="0" err="1" smtClean="0">
                <a:hlinkClick r:id="rId3"/>
              </a:rPr>
              <a:t>watch?v</a:t>
            </a:r>
            <a:r>
              <a:rPr lang="en-GB" dirty="0" smtClean="0">
                <a:hlinkClick r:id="rId3"/>
              </a:rPr>
              <a:t>=</a:t>
            </a:r>
            <a:r>
              <a:rPr lang="en-GB" dirty="0" err="1" smtClean="0">
                <a:hlinkClick r:id="rId3"/>
              </a:rPr>
              <a:t>fmOCyP4VyP4</a:t>
            </a:r>
            <a:endParaRPr lang="en-GB" dirty="0" smtClean="0"/>
          </a:p>
          <a:p>
            <a:endParaRPr lang="en-GB" dirty="0"/>
          </a:p>
        </p:txBody>
      </p:sp>
      <p:sp>
        <p:nvSpPr>
          <p:cNvPr id="3" name="TextBox 2"/>
          <p:cNvSpPr txBox="1"/>
          <p:nvPr/>
        </p:nvSpPr>
        <p:spPr>
          <a:xfrm>
            <a:off x="23272" y="2025908"/>
            <a:ext cx="9106976" cy="4832092"/>
          </a:xfrm>
          <a:prstGeom prst="rect">
            <a:avLst/>
          </a:prstGeom>
          <a:noFill/>
        </p:spPr>
        <p:txBody>
          <a:bodyPr wrap="square" rtlCol="0">
            <a:spAutoFit/>
          </a:bodyPr>
          <a:lstStyle/>
          <a:p>
            <a:r>
              <a:rPr lang="en-GB" sz="2400" dirty="0" smtClean="0"/>
              <a:t>Oh the Places You’ll Go is one of my favourite books by </a:t>
            </a:r>
            <a:r>
              <a:rPr lang="en-GB" sz="2400" dirty="0" err="1" smtClean="0"/>
              <a:t>Dr.</a:t>
            </a:r>
            <a:r>
              <a:rPr lang="en-GB" sz="2400" dirty="0" smtClean="0"/>
              <a:t> Seuss. I want you to think about the following questions about yourself to tell Miss Solomon for next year: </a:t>
            </a:r>
          </a:p>
          <a:p>
            <a:endParaRPr lang="en-GB" sz="2400" dirty="0" smtClean="0"/>
          </a:p>
          <a:p>
            <a:r>
              <a:rPr lang="en-GB" sz="2800" b="1" dirty="0" smtClean="0"/>
              <a:t>What are you good at?</a:t>
            </a:r>
            <a:r>
              <a:rPr lang="en-GB" sz="2800" dirty="0" smtClean="0"/>
              <a:t> </a:t>
            </a:r>
            <a:r>
              <a:rPr lang="en-GB" sz="2000" dirty="0" smtClean="0"/>
              <a:t>(Not just school subjects). </a:t>
            </a:r>
          </a:p>
          <a:p>
            <a:r>
              <a:rPr lang="en-GB" sz="2800" b="1" dirty="0" smtClean="0"/>
              <a:t>How would your best friend describe you in 3 words? </a:t>
            </a:r>
          </a:p>
          <a:p>
            <a:r>
              <a:rPr lang="en-GB" sz="2800" b="1" dirty="0" smtClean="0"/>
              <a:t>What would you like to be better at? </a:t>
            </a:r>
          </a:p>
          <a:p>
            <a:r>
              <a:rPr lang="en-GB" sz="2800" b="1" dirty="0" smtClean="0"/>
              <a:t>What do you find difficult or scary? </a:t>
            </a:r>
          </a:p>
          <a:p>
            <a:r>
              <a:rPr lang="en-GB" sz="2800" b="1" dirty="0" smtClean="0"/>
              <a:t>Who do you want to become? </a:t>
            </a:r>
          </a:p>
          <a:p>
            <a:r>
              <a:rPr lang="en-GB" sz="2400" dirty="0" smtClean="0"/>
              <a:t>Create a poster or fact file about yourself to give to Miss Solomon in September. Create it to represent you as a whole person. Use your imagination. </a:t>
            </a:r>
          </a:p>
        </p:txBody>
      </p:sp>
    </p:spTree>
    <p:extLst>
      <p:ext uri="{BB962C8B-B14F-4D97-AF65-F5344CB8AC3E}">
        <p14:creationId xmlns:p14="http://schemas.microsoft.com/office/powerpoint/2010/main" val="17503015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6591</TotalTime>
  <Words>1798</Words>
  <Application>Microsoft Office PowerPoint</Application>
  <PresentationFormat>On-screen Show (4:3)</PresentationFormat>
  <Paragraphs>285</Paragraphs>
  <Slides>38</Slides>
  <Notes>0</Notes>
  <HiddenSlides>0</HiddenSlides>
  <MMClips>0</MMClips>
  <ScaleCrop>false</ScaleCrop>
  <HeadingPairs>
    <vt:vector size="4" baseType="variant">
      <vt:variant>
        <vt:lpstr>Theme</vt:lpstr>
      </vt:variant>
      <vt:variant>
        <vt:i4>2</vt:i4>
      </vt:variant>
      <vt:variant>
        <vt:lpstr>Slide Titles</vt:lpstr>
      </vt:variant>
      <vt:variant>
        <vt:i4>38</vt:i4>
      </vt:variant>
    </vt:vector>
  </HeadingPairs>
  <TitlesOfParts>
    <vt:vector size="40" baseType="lpstr">
      <vt:lpstr>Office Theme</vt:lpstr>
      <vt:lpstr>1_Office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English Task 2 - Emoji Book Quiz Look at the emoji clues and work out the book title. Challenge: Can you write or find out who the authors are?  </vt:lpstr>
      <vt:lpstr>English Learning Task 3 You can certainly tell that it’s the end of the year! I have completely forgotten how to write. Can you help me by correcting this letter? Watch out for those tricky homophones (words that sound the same but with different meanings or spellings e.g. meet and meat).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Oh the Places You’ll Go!</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101</cp:revision>
  <dcterms:created xsi:type="dcterms:W3CDTF">2020-03-18T10:41:37Z</dcterms:created>
  <dcterms:modified xsi:type="dcterms:W3CDTF">2020-07-11T23:15:03Z</dcterms:modified>
</cp:coreProperties>
</file>