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6" r:id="rId3"/>
    <p:sldId id="306" r:id="rId4"/>
    <p:sldId id="345" r:id="rId5"/>
    <p:sldId id="346" r:id="rId6"/>
    <p:sldId id="342" r:id="rId7"/>
    <p:sldId id="343" r:id="rId8"/>
    <p:sldId id="344" r:id="rId9"/>
    <p:sldId id="307" r:id="rId10"/>
    <p:sldId id="347" r:id="rId11"/>
    <p:sldId id="348" r:id="rId12"/>
    <p:sldId id="349" r:id="rId13"/>
    <p:sldId id="350" r:id="rId14"/>
    <p:sldId id="351" r:id="rId15"/>
    <p:sldId id="277" r:id="rId16"/>
    <p:sldId id="264" r:id="rId17"/>
    <p:sldId id="303" r:id="rId18"/>
    <p:sldId id="322" r:id="rId19"/>
    <p:sldId id="304" r:id="rId20"/>
    <p:sldId id="271" r:id="rId21"/>
    <p:sldId id="340" r:id="rId22"/>
    <p:sldId id="341" r:id="rId23"/>
    <p:sldId id="352" r:id="rId24"/>
    <p:sldId id="353" r:id="rId25"/>
    <p:sldId id="354" r:id="rId26"/>
    <p:sldId id="355" r:id="rId27"/>
    <p:sldId id="356" r:id="rId28"/>
    <p:sldId id="357" r:id="rId29"/>
    <p:sldId id="358" r:id="rId30"/>
    <p:sldId id="359" r:id="rId31"/>
    <p:sldId id="360" r:id="rId32"/>
  </p:sldIdLst>
  <p:sldSz cx="9144000" cy="6858000" type="screen4x3"/>
  <p:notesSz cx="7102475" cy="9037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814A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2" autoAdjust="0"/>
    <p:restoredTop sz="94667" autoAdjust="0"/>
  </p:normalViewPr>
  <p:slideViewPr>
    <p:cSldViewPr>
      <p:cViewPr>
        <p:scale>
          <a:sx n="76" d="100"/>
          <a:sy n="76" d="100"/>
        </p:scale>
        <p:origin x="-1170" y="-42"/>
      </p:cViewPr>
      <p:guideLst>
        <p:guide orient="horz" pos="2160"/>
        <p:guide pos="2880"/>
      </p:guideLst>
    </p:cSldViewPr>
  </p:slideViewPr>
  <p:outlineViewPr>
    <p:cViewPr>
      <p:scale>
        <a:sx n="33" d="100"/>
        <a:sy n="33" d="100"/>
      </p:scale>
      <p:origin x="53" y="5698"/>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14/06/2020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788915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14/06/2020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84268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2009722-BDC1-4B4D-B9B0-B8898E6DC494}" type="datetimeFigureOut">
              <a:rPr lang="en-GB" smtClean="0"/>
              <a:t>14/06/2020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27712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2009722-BDC1-4B4D-B9B0-B8898E6DC494}" type="datetimeFigureOut">
              <a:rPr lang="en-GB" smtClean="0"/>
              <a:t>14/06/2020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1358853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2009722-BDC1-4B4D-B9B0-B8898E6DC494}" type="datetimeFigureOut">
              <a:rPr lang="en-GB" smtClean="0"/>
              <a:t>14/06/2020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85476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2009722-BDC1-4B4D-B9B0-B8898E6DC494}" type="datetimeFigureOut">
              <a:rPr lang="en-GB" smtClean="0"/>
              <a:t>14/06/2020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7140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009722-BDC1-4B4D-B9B0-B8898E6DC494}" type="datetimeFigureOut">
              <a:rPr lang="en-GB" smtClean="0"/>
              <a:t>14/06/2020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4125170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14/06/2020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113796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14/06/2020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508827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14/06/2020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44810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14/06/2020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3442982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009722-BDC1-4B4D-B9B0-B8898E6DC494}" type="datetimeFigureOut">
              <a:rPr lang="en-GB" smtClean="0"/>
              <a:t>14/06/2020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706032-224F-45C0-867B-61C342728F6A}" type="slidenum">
              <a:rPr lang="en-GB" smtClean="0"/>
              <a:t>‹#›</a:t>
            </a:fld>
            <a:endParaRPr lang="en-GB"/>
          </a:p>
        </p:txBody>
      </p:sp>
    </p:spTree>
    <p:extLst>
      <p:ext uri="{BB962C8B-B14F-4D97-AF65-F5344CB8AC3E}">
        <p14:creationId xmlns:p14="http://schemas.microsoft.com/office/powerpoint/2010/main" val="9678637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png"/><Relationship Id="rId1" Type="http://schemas.openxmlformats.org/officeDocument/2006/relationships/slideLayout" Target="../slideLayouts/slideLayout2.xml"/><Relationship Id="rId5" Type="http://schemas.microsoft.com/office/2007/relationships/hdphoto" Target="../media/hdphoto3.wdp"/><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hyperlink" Target="https://www.topmarks.co.uk/money/coins-game" TargetMode="External"/></Relationships>
</file>

<file path=ppt/slides/_rels/slide17.xml.rels><?xml version="1.0" encoding="UTF-8" standalone="yes"?>
<Relationships xmlns="http://schemas.openxmlformats.org/package/2006/relationships"><Relationship Id="rId3" Type="http://schemas.openxmlformats.org/officeDocument/2006/relationships/hyperlink" Target="https://www.topmarks.co.uk/money/toy-shop-money" TargetMode="External"/><Relationship Id="rId2" Type="http://schemas.openxmlformats.org/officeDocument/2006/relationships/hyperlink" Target="https://www.youtube.com/watch?v=1Tt4CKYyJwA" TargetMode="External"/><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20.png"/></Relationships>
</file>

<file path=ppt/slides/_rels/slide1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hyperlink" Target="https://www.topmarks.co.uk/money/coins-game" TargetMode="Externa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2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 Id="rId5" Type="http://schemas.openxmlformats.org/officeDocument/2006/relationships/image" Target="../media/image29.png"/><Relationship Id="rId4" Type="http://schemas.openxmlformats.org/officeDocument/2006/relationships/image" Target="../media/image28.png"/></Relationships>
</file>

<file path=ppt/slides/_rels/slide22.xml.rels><?xml version="1.0" encoding="UTF-8" standalone="yes"?>
<Relationships xmlns="http://schemas.openxmlformats.org/package/2006/relationships"><Relationship Id="rId3" Type="http://schemas.openxmlformats.org/officeDocument/2006/relationships/hyperlink" Target="https://artful-kids.com/2012/03/28/flower-fairy-fashions/" TargetMode="External"/><Relationship Id="rId2" Type="http://schemas.openxmlformats.org/officeDocument/2006/relationships/hyperlink" Target="http://www.flowerfairies.com/" TargetMode="External"/><Relationship Id="rId1" Type="http://schemas.openxmlformats.org/officeDocument/2006/relationships/slideLayout" Target="../slideLayouts/slideLayout2.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2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hyperlink" Target="http://www.oxfordowl.co.uk/"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hyperlink" Target="http://www.phonicsplay.co.uk/"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hyperlink" Target="https://www.youtube.com/channel/UCAxW1XT0iEJo0TYlRfn6rYQ"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hyperlink" Target="http://www.mymaths.co.uk/" TargetMode="External"/><Relationship Id="rId1" Type="http://schemas.openxmlformats.org/officeDocument/2006/relationships/slideLayout" Target="../slideLayouts/slideLayout2.xml"/><Relationship Id="rId4" Type="http://schemas.openxmlformats.org/officeDocument/2006/relationships/image" Target="../media/image38.png"/></Relationships>
</file>

<file path=ppt/slides/_rels/slide28.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hyperlink" Target="https://whiterosemaths.com/homelearning/" TargetMode="External"/><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hyperlink" Target="http://www.twinkl.co.uk/offer" TargetMode="Externa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hyperlink" Target="https://classroomsecrets.co.uk/free-home-learning-pack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548680"/>
            <a:ext cx="7772400" cy="1470025"/>
          </a:xfrm>
        </p:spPr>
        <p:txBody>
          <a:bodyPr>
            <a:normAutofit/>
          </a:bodyPr>
          <a:lstStyle/>
          <a:p>
            <a:r>
              <a:rPr lang="en-GB" sz="7200" dirty="0" smtClean="0"/>
              <a:t>Home Learning </a:t>
            </a:r>
            <a:endParaRPr lang="en-GB" sz="7200" dirty="0"/>
          </a:p>
        </p:txBody>
      </p:sp>
      <p:sp>
        <p:nvSpPr>
          <p:cNvPr id="3" name="Subtitle 2"/>
          <p:cNvSpPr>
            <a:spLocks noGrp="1"/>
          </p:cNvSpPr>
          <p:nvPr>
            <p:ph type="subTitle" idx="1"/>
          </p:nvPr>
        </p:nvSpPr>
        <p:spPr>
          <a:xfrm>
            <a:off x="1371599" y="4725144"/>
            <a:ext cx="6400800" cy="1752600"/>
          </a:xfrm>
        </p:spPr>
        <p:txBody>
          <a:bodyPr>
            <a:normAutofit fontScale="85000" lnSpcReduction="20000"/>
          </a:bodyPr>
          <a:lstStyle/>
          <a:p>
            <a:r>
              <a:rPr lang="en-GB" sz="6600" dirty="0" smtClean="0"/>
              <a:t>Year 1</a:t>
            </a:r>
          </a:p>
          <a:p>
            <a:r>
              <a:rPr lang="en-US" sz="6600" dirty="0" smtClean="0"/>
              <a:t>Term 6 Week </a:t>
            </a:r>
            <a:r>
              <a:rPr lang="en-US" sz="6600" dirty="0"/>
              <a:t>3</a:t>
            </a:r>
            <a:endParaRPr lang="en-GB" sz="6600" dirty="0"/>
          </a:p>
        </p:txBody>
      </p:sp>
      <p:pic>
        <p:nvPicPr>
          <p:cNvPr id="4" name="Picture 3"/>
          <p:cNvPicPr/>
          <p:nvPr/>
        </p:nvPicPr>
        <p:blipFill>
          <a:blip r:embed="rId2" cstate="print">
            <a:extLst>
              <a:ext uri="{BEBA8EAE-BF5A-486C-A8C5-ECC9F3942E4B}">
                <a14:imgProps xmlns:a14="http://schemas.microsoft.com/office/drawing/2010/main">
                  <a14:imgLayer r:embed="rId3">
                    <a14:imgEffect>
                      <a14:backgroundRemoval t="1087" b="98370" l="0" r="100000"/>
                    </a14:imgEffect>
                  </a14:imgLayer>
                </a14:imgProps>
              </a:ext>
              <a:ext uri="{28A0092B-C50C-407E-A947-70E740481C1C}">
                <a14:useLocalDpi xmlns:a14="http://schemas.microsoft.com/office/drawing/2010/main" val="0"/>
              </a:ext>
            </a:extLst>
          </a:blip>
          <a:stretch>
            <a:fillRect/>
          </a:stretch>
        </p:blipFill>
        <p:spPr>
          <a:xfrm>
            <a:off x="3275856" y="2060848"/>
            <a:ext cx="2448272" cy="2376264"/>
          </a:xfrm>
          <a:prstGeom prst="rect">
            <a:avLst/>
          </a:prstGeom>
        </p:spPr>
      </p:pic>
    </p:spTree>
    <p:extLst>
      <p:ext uri="{BB962C8B-B14F-4D97-AF65-F5344CB8AC3E}">
        <p14:creationId xmlns:p14="http://schemas.microsoft.com/office/powerpoint/2010/main" val="27659269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2536" y="-18256"/>
            <a:ext cx="9515400" cy="1143000"/>
          </a:xfrm>
        </p:spPr>
        <p:txBody>
          <a:bodyPr>
            <a:normAutofit/>
          </a:bodyPr>
          <a:lstStyle/>
          <a:p>
            <a:r>
              <a:rPr lang="en-US" dirty="0" smtClean="0"/>
              <a:t>Hello Year 1!</a:t>
            </a:r>
            <a:endParaRPr lang="en-GB" dirty="0"/>
          </a:p>
        </p:txBody>
      </p:sp>
      <p:sp>
        <p:nvSpPr>
          <p:cNvPr id="3" name="Content Placeholder 2"/>
          <p:cNvSpPr>
            <a:spLocks noGrp="1"/>
          </p:cNvSpPr>
          <p:nvPr>
            <p:ph idx="1"/>
          </p:nvPr>
        </p:nvSpPr>
        <p:spPr>
          <a:xfrm>
            <a:off x="2915816" y="1168168"/>
            <a:ext cx="3168352" cy="2448272"/>
          </a:xfrm>
        </p:spPr>
        <p:txBody>
          <a:bodyPr>
            <a:noAutofit/>
          </a:bodyPr>
          <a:lstStyle/>
          <a:p>
            <a:pPr marL="0" indent="0">
              <a:buNone/>
            </a:pPr>
            <a:r>
              <a:rPr lang="en-US" sz="2200" dirty="0" smtClean="0"/>
              <a:t>How are you all doing?</a:t>
            </a:r>
          </a:p>
          <a:p>
            <a:pPr marL="0" indent="0">
              <a:buNone/>
            </a:pPr>
            <a:r>
              <a:rPr lang="en-US" sz="2200" dirty="0" smtClean="0"/>
              <a:t>I hope you are all safe and well and keeping up with your Home Learning.</a:t>
            </a:r>
          </a:p>
          <a:p>
            <a:pPr marL="0" indent="0">
              <a:buNone/>
            </a:pPr>
            <a:r>
              <a:rPr lang="en-US" sz="2200" dirty="0" smtClean="0"/>
              <a:t>It has been lovely to see how much progress the Year 1’s who have returned to school made while they were away, especially in Reading, and I’m sure you all have too if you have been reading everyday!</a:t>
            </a:r>
            <a:endParaRPr lang="en-US" sz="2200" dirty="0"/>
          </a:p>
        </p:txBody>
      </p:sp>
      <p:sp>
        <p:nvSpPr>
          <p:cNvPr id="5" name="TextBox 4"/>
          <p:cNvSpPr txBox="1"/>
          <p:nvPr/>
        </p:nvSpPr>
        <p:spPr>
          <a:xfrm>
            <a:off x="27335" y="5934111"/>
            <a:ext cx="8928992" cy="923330"/>
          </a:xfrm>
          <a:prstGeom prst="rect">
            <a:avLst/>
          </a:prstGeom>
          <a:noFill/>
        </p:spPr>
        <p:txBody>
          <a:bodyPr wrap="square" rtlCol="0">
            <a:spAutoFit/>
          </a:bodyPr>
          <a:lstStyle/>
          <a:p>
            <a:pPr algn="ctr"/>
            <a:r>
              <a:rPr lang="en-US" dirty="0"/>
              <a:t>Have a good week!</a:t>
            </a:r>
          </a:p>
          <a:p>
            <a:pPr algn="ctr"/>
            <a:r>
              <a:rPr lang="en-US" dirty="0"/>
              <a:t>Love from </a:t>
            </a:r>
            <a:r>
              <a:rPr lang="en-US" dirty="0" err="1"/>
              <a:t>Mrs</a:t>
            </a:r>
            <a:r>
              <a:rPr lang="en-US" dirty="0"/>
              <a:t> Child</a:t>
            </a:r>
          </a:p>
          <a:p>
            <a:pPr algn="ctr"/>
            <a:r>
              <a:rPr lang="en-US" dirty="0"/>
              <a:t>xxx</a:t>
            </a:r>
          </a:p>
        </p:txBody>
      </p:sp>
      <p:pic>
        <p:nvPicPr>
          <p:cNvPr id="7173" name="Picture 5"/>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852" b="99383" l="5788" r="89621"/>
                    </a14:imgEffect>
                  </a14:imgLayer>
                </a14:imgProps>
              </a:ext>
              <a:ext uri="{28A0092B-C50C-407E-A947-70E740481C1C}">
                <a14:useLocalDpi xmlns:a14="http://schemas.microsoft.com/office/drawing/2010/main" val="0"/>
              </a:ext>
            </a:extLst>
          </a:blip>
          <a:srcRect/>
          <a:stretch>
            <a:fillRect/>
          </a:stretch>
        </p:blipFill>
        <p:spPr bwMode="auto">
          <a:xfrm>
            <a:off x="5580112" y="1828049"/>
            <a:ext cx="3846746" cy="49754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4" name="Picture 6"/>
          <p:cNvPicPr>
            <a:picLocks noChangeAspect="1" noChangeArrowheads="1"/>
          </p:cNvPicPr>
          <p:nvPr/>
        </p:nvPicPr>
        <p:blipFill rotWithShape="1">
          <a:blip r:embed="rId4">
            <a:extLst>
              <a:ext uri="{BEBA8EAE-BF5A-486C-A8C5-ECC9F3942E4B}">
                <a14:imgProps xmlns:a14="http://schemas.microsoft.com/office/drawing/2010/main">
                  <a14:imgLayer r:embed="rId5">
                    <a14:imgEffect>
                      <a14:backgroundRemoval t="2534" b="96721" l="25233" r="76860"/>
                    </a14:imgEffect>
                  </a14:imgLayer>
                </a14:imgProps>
              </a:ext>
              <a:ext uri="{28A0092B-C50C-407E-A947-70E740481C1C}">
                <a14:useLocalDpi xmlns:a14="http://schemas.microsoft.com/office/drawing/2010/main" val="0"/>
              </a:ext>
            </a:extLst>
          </a:blip>
          <a:srcRect l="24608" r="23298"/>
          <a:stretch/>
        </p:blipFill>
        <p:spPr bwMode="auto">
          <a:xfrm>
            <a:off x="27335" y="1628800"/>
            <a:ext cx="3497335" cy="52381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682319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770376"/>
          </a:xfrm>
        </p:spPr>
        <p:txBody>
          <a:bodyPr>
            <a:normAutofit/>
          </a:bodyPr>
          <a:lstStyle/>
          <a:p>
            <a:r>
              <a:rPr lang="en-GB" u="sng" dirty="0" smtClean="0"/>
              <a:t>English Learning 1</a:t>
            </a:r>
            <a:endParaRPr lang="en-GB" u="sng"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764704"/>
            <a:ext cx="2520280" cy="37910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Cloud Callout 2"/>
          <p:cNvSpPr/>
          <p:nvPr/>
        </p:nvSpPr>
        <p:spPr>
          <a:xfrm>
            <a:off x="5076056" y="1484784"/>
            <a:ext cx="3960440" cy="2952328"/>
          </a:xfrm>
          <a:prstGeom prst="cloudCallout">
            <a:avLst>
              <a:gd name="adj1" fmla="val 41920"/>
              <a:gd name="adj2" fmla="val 9664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smtClean="0">
                <a:latin typeface="Comic Sans MS" panose="030F0702030302020204" pitchFamily="66" charset="0"/>
              </a:rPr>
              <a:t>Can you guess the poem that these children are acting out?</a:t>
            </a:r>
            <a:endParaRPr lang="en-GB" sz="2400" dirty="0">
              <a:latin typeface="Comic Sans MS" panose="030F0702030302020204" pitchFamily="66" charset="0"/>
            </a:endParaRPr>
          </a:p>
        </p:txBody>
      </p:sp>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39752" y="3087407"/>
            <a:ext cx="2482190" cy="37363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4439230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loud Callout 2"/>
          <p:cNvSpPr/>
          <p:nvPr/>
        </p:nvSpPr>
        <p:spPr>
          <a:xfrm>
            <a:off x="5004048" y="3717032"/>
            <a:ext cx="3960440" cy="2952328"/>
          </a:xfrm>
          <a:prstGeom prst="cloudCallout">
            <a:avLst>
              <a:gd name="adj1" fmla="val -86546"/>
              <a:gd name="adj2" fmla="val -4391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smtClean="0">
                <a:latin typeface="Comic Sans MS" panose="030F0702030302020204" pitchFamily="66" charset="0"/>
              </a:rPr>
              <a:t>Here are some more clues. </a:t>
            </a:r>
            <a:br>
              <a:rPr lang="en-GB" sz="2400" dirty="0" smtClean="0">
                <a:latin typeface="Comic Sans MS" panose="030F0702030302020204" pitchFamily="66" charset="0"/>
              </a:rPr>
            </a:br>
            <a:r>
              <a:rPr lang="en-GB" sz="2400" dirty="0" smtClean="0">
                <a:latin typeface="Comic Sans MS" panose="030F0702030302020204" pitchFamily="66" charset="0"/>
              </a:rPr>
              <a:t>Can you guess now?</a:t>
            </a:r>
            <a:endParaRPr lang="en-GB" sz="2400" dirty="0">
              <a:latin typeface="Comic Sans MS" panose="030F0702030302020204" pitchFamily="66" charset="0"/>
            </a:endParaRPr>
          </a:p>
        </p:txBody>
      </p:sp>
      <p:pic>
        <p:nvPicPr>
          <p:cNvPr id="5122"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5342"/>
          <a:stretch/>
        </p:blipFill>
        <p:spPr bwMode="auto">
          <a:xfrm>
            <a:off x="107504" y="116632"/>
            <a:ext cx="6588224" cy="334274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4944008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140968"/>
            <a:ext cx="9144000" cy="1143000"/>
          </a:xfrm>
        </p:spPr>
        <p:txBody>
          <a:bodyPr>
            <a:normAutofit fontScale="90000"/>
          </a:bodyPr>
          <a:lstStyle/>
          <a:p>
            <a:r>
              <a:rPr lang="en-GB" sz="3600" dirty="0" smtClean="0"/>
              <a:t>If you guessed </a:t>
            </a:r>
            <a:br>
              <a:rPr lang="en-GB" sz="3600" dirty="0" smtClean="0"/>
            </a:br>
            <a:r>
              <a:rPr lang="en-GB" sz="3600" dirty="0" smtClean="0"/>
              <a:t>“The Owl and the Pussycat” </a:t>
            </a:r>
            <a:br>
              <a:rPr lang="en-GB" sz="3600" dirty="0" smtClean="0"/>
            </a:br>
            <a:r>
              <a:rPr lang="en-GB" sz="3600" dirty="0" smtClean="0"/>
              <a:t>you were right! Well done!</a:t>
            </a:r>
            <a:br>
              <a:rPr lang="en-GB" sz="3600" dirty="0" smtClean="0"/>
            </a:br>
            <a:r>
              <a:rPr lang="en-GB" sz="3600" dirty="0"/>
              <a:t/>
            </a:r>
            <a:br>
              <a:rPr lang="en-GB" sz="3600" dirty="0"/>
            </a:br>
            <a:r>
              <a:rPr lang="en-GB" sz="3100" dirty="0" smtClean="0"/>
              <a:t>It is a famous poem written by Edward Lear 150 years ago. Read the poem on the next slides and then find a YouTube version that you like. There are lots to choose from, some which sing the words of the poem, some with animations and some with real animals. See if you can join in with the words and gradually learn the poem off-by-heart. Pick your favourite line and copy it out and draw a picture to go with it. </a:t>
            </a:r>
            <a:br>
              <a:rPr lang="en-GB" sz="3100" dirty="0" smtClean="0"/>
            </a:br>
            <a:r>
              <a:rPr lang="en-GB" sz="3100" dirty="0" smtClean="0"/>
              <a:t>(Or you could print out and colour the pictures on the next slides if you prefer).</a:t>
            </a:r>
            <a:r>
              <a:rPr lang="en-GB" dirty="0" smtClean="0"/>
              <a:t/>
            </a:r>
            <a:br>
              <a:rPr lang="en-GB" dirty="0" smtClean="0"/>
            </a:br>
            <a:endParaRPr lang="en-GB" dirty="0"/>
          </a:p>
        </p:txBody>
      </p:sp>
    </p:spTree>
    <p:extLst>
      <p:ext uri="{BB962C8B-B14F-4D97-AF65-F5344CB8AC3E}">
        <p14:creationId xmlns:p14="http://schemas.microsoft.com/office/powerpoint/2010/main" val="3379853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56" y="-1"/>
            <a:ext cx="9140443" cy="63233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814278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1014"/>
            <a:ext cx="9174135" cy="629830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308172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9141239" cy="64533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146509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770376"/>
          </a:xfrm>
        </p:spPr>
        <p:txBody>
          <a:bodyPr>
            <a:normAutofit/>
          </a:bodyPr>
          <a:lstStyle/>
          <a:p>
            <a:r>
              <a:rPr lang="en-GB" u="sng" dirty="0" smtClean="0"/>
              <a:t>English Learning </a:t>
            </a:r>
            <a:r>
              <a:rPr lang="en-GB" u="sng" dirty="0"/>
              <a:t>2</a:t>
            </a:r>
          </a:p>
        </p:txBody>
      </p:sp>
      <p:sp>
        <p:nvSpPr>
          <p:cNvPr id="5" name="TextBox 4"/>
          <p:cNvSpPr txBox="1"/>
          <p:nvPr/>
        </p:nvSpPr>
        <p:spPr>
          <a:xfrm>
            <a:off x="323528" y="908720"/>
            <a:ext cx="8712968" cy="5940088"/>
          </a:xfrm>
          <a:prstGeom prst="rect">
            <a:avLst/>
          </a:prstGeom>
          <a:noFill/>
        </p:spPr>
        <p:txBody>
          <a:bodyPr wrap="square" rtlCol="0">
            <a:spAutoFit/>
          </a:bodyPr>
          <a:lstStyle/>
          <a:p>
            <a:r>
              <a:rPr lang="en-GB" sz="2400" dirty="0" smtClean="0"/>
              <a:t>How much of the poem can you remember? </a:t>
            </a:r>
            <a:br>
              <a:rPr lang="en-GB" sz="2400" dirty="0" smtClean="0"/>
            </a:br>
            <a:r>
              <a:rPr lang="en-GB" sz="2400" dirty="0" smtClean="0"/>
              <a:t>Can you sing it to </a:t>
            </a:r>
            <a:r>
              <a:rPr lang="en-GB" sz="2400" dirty="0"/>
              <a:t>a</a:t>
            </a:r>
            <a:r>
              <a:rPr lang="en-GB" sz="2400" dirty="0" smtClean="0"/>
              <a:t> tune?</a:t>
            </a:r>
          </a:p>
          <a:p>
            <a:endParaRPr lang="en-GB" sz="2400" dirty="0"/>
          </a:p>
          <a:p>
            <a:endParaRPr lang="en-GB" sz="2400" dirty="0" smtClean="0"/>
          </a:p>
          <a:p>
            <a:r>
              <a:rPr lang="en-GB" sz="2400" dirty="0" smtClean="0"/>
              <a:t>We are going to think about </a:t>
            </a:r>
            <a:r>
              <a:rPr lang="en-GB" sz="2400" b="1" dirty="0" smtClean="0">
                <a:solidFill>
                  <a:srgbClr val="0070C0"/>
                </a:solidFill>
              </a:rPr>
              <a:t>nouns, </a:t>
            </a:r>
            <a:r>
              <a:rPr lang="en-GB" sz="2400" b="1" dirty="0" smtClean="0">
                <a:solidFill>
                  <a:srgbClr val="FFFF00"/>
                </a:solidFill>
              </a:rPr>
              <a:t>verbs</a:t>
            </a:r>
            <a:r>
              <a:rPr lang="en-GB" sz="2400" dirty="0" smtClean="0"/>
              <a:t> and </a:t>
            </a:r>
            <a:r>
              <a:rPr lang="en-GB" sz="2400" dirty="0" smtClean="0">
                <a:solidFill>
                  <a:srgbClr val="00B050"/>
                </a:solidFill>
              </a:rPr>
              <a:t>adjectives</a:t>
            </a:r>
            <a:r>
              <a:rPr lang="en-GB" sz="2400" dirty="0" smtClean="0"/>
              <a:t> today. </a:t>
            </a:r>
          </a:p>
          <a:p>
            <a:r>
              <a:rPr lang="en-GB" sz="2000" u="sng" dirty="0" smtClean="0"/>
              <a:t>Nouns</a:t>
            </a:r>
            <a:r>
              <a:rPr lang="en-GB" sz="2000" dirty="0" smtClean="0"/>
              <a:t> are words for things – if you can draw a picture of it or point to it, it is a noun.</a:t>
            </a:r>
          </a:p>
          <a:p>
            <a:r>
              <a:rPr lang="en-GB" sz="2000" u="sng" dirty="0" smtClean="0"/>
              <a:t>Verbs</a:t>
            </a:r>
            <a:r>
              <a:rPr lang="en-GB" sz="2000" dirty="0" smtClean="0"/>
              <a:t> are doing words – if you can act it out, it is a verb.</a:t>
            </a:r>
          </a:p>
          <a:p>
            <a:r>
              <a:rPr lang="en-GB" sz="2000" u="sng" dirty="0" smtClean="0"/>
              <a:t>Adjectives</a:t>
            </a:r>
            <a:r>
              <a:rPr lang="en-GB" sz="2000" dirty="0" smtClean="0"/>
              <a:t> are describing words.</a:t>
            </a:r>
          </a:p>
          <a:p>
            <a:endParaRPr lang="en-GB" sz="2000" dirty="0"/>
          </a:p>
          <a:p>
            <a:r>
              <a:rPr lang="en-GB" sz="2000" dirty="0" smtClean="0"/>
              <a:t>Look on the next slides for some examples.</a:t>
            </a:r>
          </a:p>
          <a:p>
            <a:endParaRPr lang="en-GB" sz="2000" dirty="0"/>
          </a:p>
          <a:p>
            <a:r>
              <a:rPr lang="en-GB" sz="2000" dirty="0" smtClean="0"/>
              <a:t>Your job today is to find examples of each type of word in our poem “The Owl and the Pussycat”. You could draw a table (or print the one below) and make lists of the different types of words, or you could print out a copy of the poem and highlight the words in different colours – you would need to decide which colour to use for nouns, which for verbs and which for adjectives and make yourself a key. Can you find them all?</a:t>
            </a:r>
            <a:endParaRPr lang="en-GB" sz="2000" dirty="0"/>
          </a:p>
        </p:txBody>
      </p:sp>
    </p:spTree>
    <p:extLst>
      <p:ext uri="{BB962C8B-B14F-4D97-AF65-F5344CB8AC3E}">
        <p14:creationId xmlns:p14="http://schemas.microsoft.com/office/powerpoint/2010/main" val="181997982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r="1286" b="1450"/>
          <a:stretch/>
        </p:blipFill>
        <p:spPr bwMode="auto">
          <a:xfrm>
            <a:off x="28786" y="0"/>
            <a:ext cx="9115214" cy="64199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itle 2"/>
          <p:cNvSpPr>
            <a:spLocks noGrp="1"/>
          </p:cNvSpPr>
          <p:nvPr>
            <p:ph type="title"/>
          </p:nvPr>
        </p:nvSpPr>
        <p:spPr/>
        <p:txBody>
          <a:bodyPr/>
          <a:lstStyle/>
          <a:p>
            <a:endParaRPr lang="en-GB" dirty="0"/>
          </a:p>
        </p:txBody>
      </p:sp>
    </p:spTree>
    <p:extLst>
      <p:ext uri="{BB962C8B-B14F-4D97-AF65-F5344CB8AC3E}">
        <p14:creationId xmlns:p14="http://schemas.microsoft.com/office/powerpoint/2010/main" val="403084796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819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b="1540"/>
          <a:stretch/>
        </p:blipFill>
        <p:spPr bwMode="auto">
          <a:xfrm>
            <a:off x="9440" y="0"/>
            <a:ext cx="9120950" cy="63539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404893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23072" cy="64533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273821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1141425" y="-1141424"/>
            <a:ext cx="6861152" cy="91439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539014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1217321" y="-1192733"/>
            <a:ext cx="6669360" cy="910712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115104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34302"/>
            <a:ext cx="6588224" cy="848096"/>
          </a:xfrm>
        </p:spPr>
        <p:txBody>
          <a:bodyPr/>
          <a:lstStyle/>
          <a:p>
            <a:r>
              <a:rPr lang="en-GB" u="sng" dirty="0" smtClean="0"/>
              <a:t>English Learning 3</a:t>
            </a:r>
            <a:endParaRPr lang="en-GB" u="sng" dirty="0"/>
          </a:p>
        </p:txBody>
      </p:sp>
      <p:sp>
        <p:nvSpPr>
          <p:cNvPr id="5" name="TextBox 4"/>
          <p:cNvSpPr txBox="1"/>
          <p:nvPr/>
        </p:nvSpPr>
        <p:spPr>
          <a:xfrm>
            <a:off x="79662" y="1196752"/>
            <a:ext cx="6508562" cy="4708981"/>
          </a:xfrm>
          <a:prstGeom prst="rect">
            <a:avLst/>
          </a:prstGeom>
          <a:noFill/>
        </p:spPr>
        <p:txBody>
          <a:bodyPr wrap="square" rtlCol="0">
            <a:spAutoFit/>
          </a:bodyPr>
          <a:lstStyle/>
          <a:p>
            <a:r>
              <a:rPr lang="en-GB" sz="2000" dirty="0" smtClean="0"/>
              <a:t>In the poem, the Owl and the Pussycat travel to “the land where the Bong-tree grows.” Can you imagine what it is like there? What does a Bong-tree look like? It sounds magical. Maybe it is sparkly. Or fluffy. Or colourful. Or really bendy.  Or maybe it grows feathers. </a:t>
            </a:r>
            <a:r>
              <a:rPr lang="en-GB" sz="2000" smtClean="0"/>
              <a:t>Or sweets.</a:t>
            </a:r>
            <a:r>
              <a:rPr lang="en-GB" sz="2000" dirty="0" smtClean="0"/>
              <a:t/>
            </a:r>
            <a:br>
              <a:rPr lang="en-GB" sz="2000" dirty="0" smtClean="0"/>
            </a:br>
            <a:r>
              <a:rPr lang="en-GB" sz="2000" dirty="0" smtClean="0"/>
              <a:t/>
            </a:r>
            <a:br>
              <a:rPr lang="en-GB" sz="2000" dirty="0" smtClean="0"/>
            </a:br>
            <a:r>
              <a:rPr lang="en-GB" sz="2000" dirty="0" smtClean="0"/>
              <a:t>Make a picture of what you think “The Land where the Bong-tree grows” looks like. You could draw, paint or collage. Or you could build a model or use a computer painting programme. </a:t>
            </a:r>
            <a:br>
              <a:rPr lang="en-GB" sz="2000" dirty="0" smtClean="0"/>
            </a:br>
            <a:r>
              <a:rPr lang="en-GB" sz="2000" dirty="0" smtClean="0"/>
              <a:t/>
            </a:r>
            <a:br>
              <a:rPr lang="en-GB" sz="2000" dirty="0" smtClean="0"/>
            </a:br>
            <a:r>
              <a:rPr lang="en-GB" sz="2000" dirty="0" smtClean="0"/>
              <a:t>As you are making your picture or model, think of some adjectives to describe  it. When you have finished, write some sentences using your adjectives to describe “The Land where the Bong-tree grows”.</a:t>
            </a:r>
            <a:endParaRPr lang="en-GB" sz="2000" dirty="0"/>
          </a:p>
        </p:txBody>
      </p:sp>
      <p:pic>
        <p:nvPicPr>
          <p:cNvPr id="12291"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88224" y="157897"/>
            <a:ext cx="2386236" cy="178967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29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88224" y="2132856"/>
            <a:ext cx="2386127" cy="23861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293" name="Picture 5"/>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065471" y="4725144"/>
            <a:ext cx="1594354" cy="19929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2048505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99392"/>
            <a:ext cx="9144000" cy="1143000"/>
          </a:xfrm>
        </p:spPr>
        <p:txBody>
          <a:bodyPr/>
          <a:lstStyle/>
          <a:p>
            <a:r>
              <a:rPr lang="en-GB" dirty="0" smtClean="0"/>
              <a:t>Maths Learning 1</a:t>
            </a:r>
            <a:endParaRPr lang="en-GB" dirty="0"/>
          </a:p>
        </p:txBody>
      </p:sp>
      <p:sp>
        <p:nvSpPr>
          <p:cNvPr id="7" name="TextBox 6"/>
          <p:cNvSpPr txBox="1"/>
          <p:nvPr/>
        </p:nvSpPr>
        <p:spPr>
          <a:xfrm>
            <a:off x="0" y="764704"/>
            <a:ext cx="9144000" cy="2985433"/>
          </a:xfrm>
          <a:prstGeom prst="rect">
            <a:avLst/>
          </a:prstGeom>
          <a:noFill/>
        </p:spPr>
        <p:txBody>
          <a:bodyPr wrap="square" rtlCol="0">
            <a:spAutoFit/>
          </a:bodyPr>
          <a:lstStyle/>
          <a:p>
            <a:pPr algn="ctr"/>
            <a:r>
              <a:rPr lang="en-GB" sz="2800" dirty="0" smtClean="0"/>
              <a:t>Recognising coins</a:t>
            </a:r>
          </a:p>
          <a:p>
            <a:pPr algn="ctr"/>
            <a:endParaRPr lang="en-GB" sz="2000" dirty="0"/>
          </a:p>
          <a:p>
            <a:pPr algn="ctr"/>
            <a:endParaRPr lang="en-GB" sz="2000" dirty="0" smtClean="0"/>
          </a:p>
          <a:p>
            <a:pPr algn="ctr"/>
            <a:endParaRPr lang="en-GB" sz="2000" dirty="0"/>
          </a:p>
          <a:p>
            <a:pPr algn="ctr"/>
            <a:endParaRPr lang="en-GB" sz="2000" dirty="0" smtClean="0"/>
          </a:p>
          <a:p>
            <a:pPr algn="ctr"/>
            <a:endParaRPr lang="en-GB" sz="2000" dirty="0" smtClean="0"/>
          </a:p>
          <a:p>
            <a:pPr algn="ctr"/>
            <a:endParaRPr lang="en-GB" sz="2000" dirty="0"/>
          </a:p>
          <a:p>
            <a:pPr algn="ctr"/>
            <a:endParaRPr lang="en-GB" sz="2000" dirty="0" smtClean="0"/>
          </a:p>
          <a:p>
            <a:pPr algn="ctr"/>
            <a:endParaRPr lang="en-GB" sz="20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9984" y="1279520"/>
            <a:ext cx="8636000" cy="1955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36096" y="3645024"/>
            <a:ext cx="3582400" cy="23611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0" y="3501008"/>
            <a:ext cx="5436096" cy="3139321"/>
          </a:xfrm>
          <a:prstGeom prst="rect">
            <a:avLst/>
          </a:prstGeom>
          <a:noFill/>
        </p:spPr>
        <p:txBody>
          <a:bodyPr wrap="square" rtlCol="0">
            <a:spAutoFit/>
          </a:bodyPr>
          <a:lstStyle/>
          <a:p>
            <a:r>
              <a:rPr lang="en-GB" dirty="0"/>
              <a:t>Try and collect one of each different UK coin. Look closely at them. How are they the same? How are they different? How could you sort them? Look at the colours. Look at the shapes. Try drawing them or making rubbings of them. Play “Kim’s game” with them. </a:t>
            </a:r>
            <a:r>
              <a:rPr lang="en-GB" dirty="0" smtClean="0"/>
              <a:t>Play shopping. Try </a:t>
            </a:r>
            <a:r>
              <a:rPr lang="en-GB" dirty="0"/>
              <a:t>recognising them just by feeling rather than looking. How much is each worth? Is the biggest coin worth the most? When you are really familiar with the eight different coins, try the Sorting and Ordering games at </a:t>
            </a:r>
            <a:r>
              <a:rPr lang="en-GB" dirty="0" smtClean="0"/>
              <a:t> </a:t>
            </a:r>
            <a:br>
              <a:rPr lang="en-GB" dirty="0" smtClean="0"/>
            </a:br>
            <a:r>
              <a:rPr lang="en-GB" dirty="0" smtClean="0">
                <a:hlinkClick r:id="rId4"/>
              </a:rPr>
              <a:t>https</a:t>
            </a:r>
            <a:r>
              <a:rPr lang="en-GB" dirty="0">
                <a:hlinkClick r:id="rId4"/>
              </a:rPr>
              <a:t>://www.topmarks.co.uk/money/coins-game</a:t>
            </a:r>
            <a:endParaRPr lang="en-GB" dirty="0"/>
          </a:p>
        </p:txBody>
      </p:sp>
    </p:spTree>
    <p:extLst>
      <p:ext uri="{BB962C8B-B14F-4D97-AF65-F5344CB8AC3E}">
        <p14:creationId xmlns:p14="http://schemas.microsoft.com/office/powerpoint/2010/main" val="157694184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8892" y="-99392"/>
            <a:ext cx="8229600" cy="1143000"/>
          </a:xfrm>
        </p:spPr>
        <p:txBody>
          <a:bodyPr>
            <a:normAutofit fontScale="90000"/>
          </a:bodyPr>
          <a:lstStyle/>
          <a:p>
            <a:r>
              <a:rPr lang="en-GB" dirty="0" smtClean="0"/>
              <a:t>Maths Learning 2</a:t>
            </a:r>
            <a:br>
              <a:rPr lang="en-GB" dirty="0" smtClean="0"/>
            </a:br>
            <a:r>
              <a:rPr lang="en-GB" sz="2800" dirty="0" smtClean="0"/>
              <a:t>Making amounts with coins</a:t>
            </a:r>
            <a:endParaRPr lang="en-GB" sz="5400" dirty="0"/>
          </a:p>
        </p:txBody>
      </p:sp>
      <p:sp>
        <p:nvSpPr>
          <p:cNvPr id="6" name="TextBox 5"/>
          <p:cNvSpPr txBox="1"/>
          <p:nvPr/>
        </p:nvSpPr>
        <p:spPr>
          <a:xfrm>
            <a:off x="107504" y="3394623"/>
            <a:ext cx="5904656" cy="3477875"/>
          </a:xfrm>
          <a:prstGeom prst="rect">
            <a:avLst/>
          </a:prstGeom>
          <a:noFill/>
        </p:spPr>
        <p:txBody>
          <a:bodyPr wrap="square" rtlCol="0">
            <a:spAutoFit/>
          </a:bodyPr>
          <a:lstStyle/>
          <a:p>
            <a:r>
              <a:rPr lang="en-GB" sz="2000" dirty="0" smtClean="0"/>
              <a:t>Watch this BBC </a:t>
            </a:r>
            <a:r>
              <a:rPr lang="en-GB" sz="2000" dirty="0" err="1" smtClean="0"/>
              <a:t>Numbertime</a:t>
            </a:r>
            <a:r>
              <a:rPr lang="en-GB" sz="2000" dirty="0" smtClean="0"/>
              <a:t> money episode at </a:t>
            </a:r>
            <a:r>
              <a:rPr lang="en-GB" sz="2000" dirty="0" smtClean="0">
                <a:hlinkClick r:id="rId2"/>
              </a:rPr>
              <a:t>https</a:t>
            </a:r>
            <a:r>
              <a:rPr lang="en-GB" sz="2000" dirty="0">
                <a:hlinkClick r:id="rId2"/>
              </a:rPr>
              <a:t>://www.youtube.com/watch?v=1Tt4CKYyJwA</a:t>
            </a:r>
            <a:r>
              <a:rPr lang="en-GB" sz="2000" dirty="0" smtClean="0"/>
              <a:t> . This will explain about the value of different coins and making amounts with coins. </a:t>
            </a:r>
            <a:br>
              <a:rPr lang="en-GB" sz="2000" dirty="0" smtClean="0"/>
            </a:br>
            <a:r>
              <a:rPr lang="en-GB" sz="2000" dirty="0" smtClean="0"/>
              <a:t/>
            </a:r>
            <a:br>
              <a:rPr lang="en-GB" sz="2000" dirty="0" smtClean="0"/>
            </a:br>
            <a:r>
              <a:rPr lang="en-GB" sz="2000" dirty="0" smtClean="0"/>
              <a:t>Can you make different amounts using coins? Maybe you have some real coins or play money that you can use to practise. Don’t worry if you don’t, you can play the “Toy Shop Money Game” at </a:t>
            </a:r>
            <a:r>
              <a:rPr lang="en-GB" sz="2000" dirty="0">
                <a:hlinkClick r:id="rId3"/>
              </a:rPr>
              <a:t>https://</a:t>
            </a:r>
            <a:r>
              <a:rPr lang="en-GB" sz="2000" dirty="0" smtClean="0">
                <a:hlinkClick r:id="rId3"/>
              </a:rPr>
              <a:t>www.topmarks.co.uk/money/toy-shop-money</a:t>
            </a:r>
            <a:endParaRPr lang="en-GB" sz="2000" dirty="0" smtClean="0"/>
          </a:p>
          <a:p>
            <a:r>
              <a:rPr lang="en-GB" sz="2000" dirty="0" smtClean="0"/>
              <a:t>Begin with Mixed Coins, Exact Money, Up to 20p.</a:t>
            </a:r>
          </a:p>
        </p:txBody>
      </p:sp>
      <p:pic>
        <p:nvPicPr>
          <p:cNvPr id="2050"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051720" y="1124744"/>
            <a:ext cx="5112568" cy="21737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012160" y="4581128"/>
            <a:ext cx="2962796" cy="19398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4024140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112" y="0"/>
            <a:ext cx="8229600" cy="1143000"/>
          </a:xfrm>
        </p:spPr>
        <p:txBody>
          <a:bodyPr/>
          <a:lstStyle/>
          <a:p>
            <a:pPr algn="l"/>
            <a:r>
              <a:rPr lang="en-GB" dirty="0" smtClean="0"/>
              <a:t>Extra challenge</a:t>
            </a:r>
            <a:endParaRPr lang="en-GB" dirty="0"/>
          </a:p>
        </p:txBody>
      </p:sp>
      <p:pic>
        <p:nvPicPr>
          <p:cNvPr id="307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95536" y="1124744"/>
            <a:ext cx="8220660" cy="34216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140927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944" y="0"/>
            <a:ext cx="9159944" cy="1143000"/>
          </a:xfrm>
        </p:spPr>
        <p:txBody>
          <a:bodyPr/>
          <a:lstStyle/>
          <a:p>
            <a:r>
              <a:rPr lang="en-GB" dirty="0" smtClean="0"/>
              <a:t>Maths Learning 3</a:t>
            </a:r>
            <a:endParaRPr lang="en-GB" dirty="0"/>
          </a:p>
        </p:txBody>
      </p:sp>
      <p:sp>
        <p:nvSpPr>
          <p:cNvPr id="7" name="TextBox 6"/>
          <p:cNvSpPr txBox="1"/>
          <p:nvPr/>
        </p:nvSpPr>
        <p:spPr>
          <a:xfrm>
            <a:off x="2411760" y="908720"/>
            <a:ext cx="4302224" cy="6309420"/>
          </a:xfrm>
          <a:prstGeom prst="rect">
            <a:avLst/>
          </a:prstGeom>
          <a:noFill/>
        </p:spPr>
        <p:txBody>
          <a:bodyPr wrap="square" rtlCol="0">
            <a:spAutoFit/>
          </a:bodyPr>
          <a:lstStyle/>
          <a:p>
            <a:pPr algn="ctr"/>
            <a:r>
              <a:rPr lang="en-GB" sz="2400" dirty="0" smtClean="0"/>
              <a:t>Counting with coins</a:t>
            </a:r>
          </a:p>
          <a:p>
            <a:pPr algn="ctr"/>
            <a:endParaRPr lang="en-GB" sz="2000" dirty="0"/>
          </a:p>
          <a:p>
            <a:endParaRPr lang="en-GB" sz="2000" dirty="0"/>
          </a:p>
          <a:p>
            <a:endParaRPr lang="en-GB" sz="2000" dirty="0" smtClean="0"/>
          </a:p>
          <a:p>
            <a:endParaRPr lang="en-GB" sz="2000" dirty="0"/>
          </a:p>
          <a:p>
            <a:endParaRPr lang="en-GB" sz="2000" dirty="0" smtClean="0"/>
          </a:p>
          <a:p>
            <a:endParaRPr lang="en-GB" sz="2000" dirty="0"/>
          </a:p>
          <a:p>
            <a:endParaRPr lang="en-GB" sz="2000" dirty="0" smtClean="0"/>
          </a:p>
          <a:p>
            <a:endParaRPr lang="en-GB" sz="2000" dirty="0"/>
          </a:p>
          <a:p>
            <a:endParaRPr lang="en-GB" sz="2000" dirty="0" smtClean="0"/>
          </a:p>
          <a:p>
            <a:endParaRPr lang="en-GB" sz="2000" dirty="0"/>
          </a:p>
          <a:p>
            <a:endParaRPr lang="en-GB" sz="2000" dirty="0" smtClean="0"/>
          </a:p>
          <a:p>
            <a:endParaRPr lang="en-GB" sz="2000" dirty="0"/>
          </a:p>
          <a:p>
            <a:endParaRPr lang="en-GB" sz="2000" dirty="0" smtClean="0"/>
          </a:p>
          <a:p>
            <a:endParaRPr lang="en-GB" sz="2000" dirty="0"/>
          </a:p>
          <a:p>
            <a:endParaRPr lang="en-GB" sz="2000" dirty="0" smtClean="0"/>
          </a:p>
          <a:p>
            <a:endParaRPr lang="en-GB" sz="2000" dirty="0"/>
          </a:p>
          <a:p>
            <a:endParaRPr lang="en-GB" sz="2000" dirty="0" smtClean="0"/>
          </a:p>
          <a:p>
            <a:endParaRPr lang="en-GB" sz="2000" dirty="0"/>
          </a:p>
          <a:p>
            <a:endParaRPr lang="en-GB" sz="2000" dirty="0" smtClean="0"/>
          </a:p>
        </p:txBody>
      </p:sp>
      <p:sp>
        <p:nvSpPr>
          <p:cNvPr id="6" name="TextBox 5"/>
          <p:cNvSpPr txBox="1"/>
          <p:nvPr/>
        </p:nvSpPr>
        <p:spPr>
          <a:xfrm>
            <a:off x="0" y="1502688"/>
            <a:ext cx="6228184" cy="5355312"/>
          </a:xfrm>
          <a:prstGeom prst="rect">
            <a:avLst/>
          </a:prstGeom>
          <a:noFill/>
        </p:spPr>
        <p:txBody>
          <a:bodyPr wrap="square" rtlCol="0">
            <a:spAutoFit/>
          </a:bodyPr>
          <a:lstStyle/>
          <a:p>
            <a:pPr algn="ctr"/>
            <a:r>
              <a:rPr lang="en-GB" dirty="0" smtClean="0"/>
              <a:t>We can use our knowledge of counting in 2s, 5s and 10s to help us count money.</a:t>
            </a:r>
            <a:endParaRPr lang="en-GB" dirty="0"/>
          </a:p>
          <a:p>
            <a:pPr algn="ctr"/>
            <a:endParaRPr lang="en-GB" dirty="0" smtClean="0"/>
          </a:p>
          <a:p>
            <a:pPr algn="ctr"/>
            <a:endParaRPr lang="en-GB" dirty="0"/>
          </a:p>
          <a:p>
            <a:pPr algn="ctr"/>
            <a:endParaRPr lang="en-GB" dirty="0" smtClean="0"/>
          </a:p>
          <a:p>
            <a:pPr algn="ctr"/>
            <a:endParaRPr lang="en-GB" dirty="0"/>
          </a:p>
          <a:p>
            <a:pPr algn="ctr"/>
            <a:endParaRPr lang="en-GB" dirty="0" smtClean="0"/>
          </a:p>
          <a:p>
            <a:pPr algn="ctr"/>
            <a:endParaRPr lang="en-GB" dirty="0"/>
          </a:p>
          <a:p>
            <a:pPr algn="ctr"/>
            <a:endParaRPr lang="en-GB" dirty="0" smtClean="0"/>
          </a:p>
          <a:p>
            <a:pPr algn="ctr"/>
            <a:endParaRPr lang="en-GB" dirty="0"/>
          </a:p>
          <a:p>
            <a:pPr algn="ctr"/>
            <a:endParaRPr lang="en-GB" dirty="0" smtClean="0"/>
          </a:p>
          <a:p>
            <a:pPr algn="ctr"/>
            <a:endParaRPr lang="en-GB" dirty="0"/>
          </a:p>
          <a:p>
            <a:pPr algn="ctr"/>
            <a:endParaRPr lang="en-GB" dirty="0" smtClean="0"/>
          </a:p>
          <a:p>
            <a:pPr algn="ctr"/>
            <a:r>
              <a:rPr lang="en-GB" dirty="0" smtClean="0"/>
              <a:t>Practice with the attached </a:t>
            </a:r>
            <a:r>
              <a:rPr lang="en-GB" dirty="0" err="1" smtClean="0"/>
              <a:t>Powerpoint</a:t>
            </a:r>
            <a:r>
              <a:rPr lang="en-GB" dirty="0" smtClean="0"/>
              <a:t> </a:t>
            </a:r>
            <a:br>
              <a:rPr lang="en-GB" dirty="0" smtClean="0"/>
            </a:br>
            <a:r>
              <a:rPr lang="en-GB" dirty="0" smtClean="0"/>
              <a:t>“How much  money is in my jar?”</a:t>
            </a:r>
          </a:p>
          <a:p>
            <a:pPr algn="ctr"/>
            <a:r>
              <a:rPr lang="en-GB" dirty="0" smtClean="0"/>
              <a:t> or play the </a:t>
            </a:r>
            <a:r>
              <a:rPr lang="en-GB" dirty="0" err="1" smtClean="0"/>
              <a:t>Topmarks</a:t>
            </a:r>
            <a:r>
              <a:rPr lang="en-GB" dirty="0" smtClean="0"/>
              <a:t> Coins game </a:t>
            </a:r>
            <a:r>
              <a:rPr lang="en-GB" dirty="0">
                <a:hlinkClick r:id="rId2"/>
              </a:rPr>
              <a:t>https://www.topmarks.co.uk/money/coins-game</a:t>
            </a:r>
            <a:endParaRPr lang="en-GB" dirty="0"/>
          </a:p>
          <a:p>
            <a:pPr algn="ctr"/>
            <a:r>
              <a:rPr lang="en-GB" dirty="0" smtClean="0"/>
              <a:t>–  Counting, Single Coins to 10p. </a:t>
            </a:r>
          </a:p>
          <a:p>
            <a:pPr algn="ctr"/>
            <a:r>
              <a:rPr lang="en-GB" dirty="0" smtClean="0"/>
              <a:t>Then try the reasoning problems on the next slide.</a:t>
            </a:r>
            <a:endParaRPr lang="en-GB" dirty="0"/>
          </a:p>
        </p:txBody>
      </p:sp>
      <p:pic>
        <p:nvPicPr>
          <p:cNvPr id="410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85292" y="2276872"/>
            <a:ext cx="3657600" cy="2743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0"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91672" y="4725144"/>
            <a:ext cx="2573536" cy="192236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8049614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r="59554"/>
          <a:stretch/>
        </p:blipFill>
        <p:spPr bwMode="auto">
          <a:xfrm>
            <a:off x="323528" y="260648"/>
            <a:ext cx="4176464" cy="617044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60503"/>
          <a:stretch/>
        </p:blipFill>
        <p:spPr bwMode="auto">
          <a:xfrm>
            <a:off x="4902411" y="280078"/>
            <a:ext cx="4026073" cy="60911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2800355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p:cNvSpPr>
            <a:spLocks noGrp="1"/>
          </p:cNvSpPr>
          <p:nvPr>
            <p:ph type="title"/>
          </p:nvPr>
        </p:nvSpPr>
        <p:spPr>
          <a:xfrm>
            <a:off x="0" y="1556792"/>
            <a:ext cx="9144000" cy="916752"/>
          </a:xfrm>
        </p:spPr>
        <p:txBody>
          <a:bodyPr>
            <a:normAutofit fontScale="90000"/>
          </a:bodyPr>
          <a:lstStyle/>
          <a:p>
            <a:r>
              <a:rPr lang="en-GB" sz="5400" b="1" dirty="0" smtClean="0"/>
              <a:t>Science Learning</a:t>
            </a:r>
            <a:br>
              <a:rPr lang="en-GB" sz="5400" b="1" dirty="0" smtClean="0"/>
            </a:br>
            <a:r>
              <a:rPr lang="en-GB" sz="2200" dirty="0" smtClean="0">
                <a:ea typeface="Calibri"/>
                <a:cs typeface="Times New Roman"/>
              </a:rPr>
              <a:t>Identifying flowers</a:t>
            </a:r>
            <a:br>
              <a:rPr lang="en-GB" sz="2200" dirty="0" smtClean="0">
                <a:ea typeface="Calibri"/>
                <a:cs typeface="Times New Roman"/>
              </a:rPr>
            </a:br>
            <a:r>
              <a:rPr lang="en-GB" sz="2200" dirty="0" smtClean="0">
                <a:ea typeface="Calibri"/>
                <a:cs typeface="Times New Roman"/>
              </a:rPr>
              <a:t/>
            </a:r>
            <a:br>
              <a:rPr lang="en-GB" sz="2200" dirty="0" smtClean="0">
                <a:ea typeface="Calibri"/>
                <a:cs typeface="Times New Roman"/>
              </a:rPr>
            </a:br>
            <a:r>
              <a:rPr lang="en-GB" sz="2700" dirty="0">
                <a:ea typeface="Calibri"/>
                <a:cs typeface="Times New Roman"/>
              </a:rPr>
              <a:t/>
            </a:r>
            <a:br>
              <a:rPr lang="en-GB" sz="2700" dirty="0">
                <a:ea typeface="Calibri"/>
                <a:cs typeface="Times New Roman"/>
              </a:rPr>
            </a:br>
            <a:r>
              <a:rPr lang="en-GB" sz="2700" dirty="0">
                <a:ea typeface="Calibri"/>
                <a:cs typeface="Times New Roman"/>
              </a:rPr>
              <a:t/>
            </a:r>
            <a:br>
              <a:rPr lang="en-GB" sz="2700" dirty="0">
                <a:ea typeface="Calibri"/>
                <a:cs typeface="Times New Roman"/>
              </a:rPr>
            </a:br>
            <a:r>
              <a:rPr lang="en-GB" sz="2700" dirty="0" smtClean="0">
                <a:ea typeface="Calibri"/>
                <a:cs typeface="Times New Roman"/>
              </a:rPr>
              <a:t/>
            </a:r>
            <a:br>
              <a:rPr lang="en-GB" sz="2700" dirty="0" smtClean="0">
                <a:ea typeface="Calibri"/>
                <a:cs typeface="Times New Roman"/>
              </a:rPr>
            </a:br>
            <a:r>
              <a:rPr lang="en-GB" sz="5400" dirty="0">
                <a:ea typeface="Calibri"/>
                <a:cs typeface="Times New Roman"/>
              </a:rPr>
              <a:t/>
            </a:r>
            <a:br>
              <a:rPr lang="en-GB" sz="5400" dirty="0">
                <a:ea typeface="Calibri"/>
                <a:cs typeface="Times New Roman"/>
              </a:rPr>
            </a:br>
            <a:endParaRPr lang="en-GB" sz="5400" b="1" dirty="0"/>
          </a:p>
        </p:txBody>
      </p:sp>
      <p:pic>
        <p:nvPicPr>
          <p:cNvPr id="717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235" t="1024" r="385" b="1"/>
          <a:stretch/>
        </p:blipFill>
        <p:spPr bwMode="auto">
          <a:xfrm>
            <a:off x="4499992" y="1196752"/>
            <a:ext cx="4602706" cy="53807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611560" y="3309594"/>
            <a:ext cx="3713504" cy="3416320"/>
          </a:xfrm>
          <a:prstGeom prst="rect">
            <a:avLst/>
          </a:prstGeom>
          <a:noFill/>
          <a:ln>
            <a:solidFill>
              <a:schemeClr val="tx1"/>
            </a:solidFill>
          </a:ln>
        </p:spPr>
        <p:txBody>
          <a:bodyPr wrap="square" rtlCol="0">
            <a:spAutoFit/>
          </a:bodyPr>
          <a:lstStyle/>
          <a:p>
            <a:r>
              <a:rPr lang="en-GB" dirty="0"/>
              <a:t>How many gentle flowers grow in an English country garden?</a:t>
            </a:r>
            <a:br>
              <a:rPr lang="en-GB" dirty="0"/>
            </a:br>
            <a:r>
              <a:rPr lang="en-GB" dirty="0"/>
              <a:t/>
            </a:r>
            <a:br>
              <a:rPr lang="en-GB" dirty="0"/>
            </a:br>
            <a:r>
              <a:rPr lang="en-GB" dirty="0"/>
              <a:t>I'll tell you now, of some that I know, and those I miss I hope you'll pardon.</a:t>
            </a:r>
            <a:br>
              <a:rPr lang="en-GB" dirty="0"/>
            </a:br>
            <a:r>
              <a:rPr lang="en-GB" dirty="0"/>
              <a:t/>
            </a:r>
            <a:br>
              <a:rPr lang="en-GB" dirty="0"/>
            </a:br>
            <a:r>
              <a:rPr lang="en-GB" dirty="0"/>
              <a:t>Daffodils, hearts-ease and phlox, Meadowsweet and lilies, stocks,</a:t>
            </a:r>
            <a:br>
              <a:rPr lang="en-GB" dirty="0"/>
            </a:br>
            <a:r>
              <a:rPr lang="en-GB" dirty="0"/>
              <a:t>Gentle </a:t>
            </a:r>
            <a:r>
              <a:rPr lang="en-GB" dirty="0" err="1"/>
              <a:t>lupins</a:t>
            </a:r>
            <a:r>
              <a:rPr lang="en-GB" dirty="0"/>
              <a:t> and tall hollyhocks,</a:t>
            </a:r>
            <a:br>
              <a:rPr lang="en-GB" dirty="0"/>
            </a:br>
            <a:r>
              <a:rPr lang="en-GB" dirty="0"/>
              <a:t>Roses, fox-gloves, snowdrops, </a:t>
            </a:r>
            <a:r>
              <a:rPr lang="en-GB" dirty="0" smtClean="0"/>
              <a:t/>
            </a:r>
            <a:br>
              <a:rPr lang="en-GB" dirty="0" smtClean="0"/>
            </a:br>
            <a:r>
              <a:rPr lang="en-GB" dirty="0" smtClean="0"/>
              <a:t>forget-me-nots </a:t>
            </a:r>
            <a:r>
              <a:rPr lang="en-GB" dirty="0"/>
              <a:t/>
            </a:r>
            <a:br>
              <a:rPr lang="en-GB" dirty="0"/>
            </a:br>
            <a:r>
              <a:rPr lang="en-GB" dirty="0"/>
              <a:t>In an English country </a:t>
            </a:r>
            <a:r>
              <a:rPr lang="en-GB" dirty="0" smtClean="0"/>
              <a:t>garden.</a:t>
            </a:r>
            <a:endParaRPr lang="en-GB" dirty="0"/>
          </a:p>
        </p:txBody>
      </p:sp>
      <p:sp>
        <p:nvSpPr>
          <p:cNvPr id="4" name="TextBox 3"/>
          <p:cNvSpPr txBox="1"/>
          <p:nvPr/>
        </p:nvSpPr>
        <p:spPr>
          <a:xfrm>
            <a:off x="0" y="1124744"/>
            <a:ext cx="4469080" cy="2031325"/>
          </a:xfrm>
          <a:prstGeom prst="rect">
            <a:avLst/>
          </a:prstGeom>
          <a:noFill/>
        </p:spPr>
        <p:txBody>
          <a:bodyPr wrap="square" rtlCol="0">
            <a:spAutoFit/>
          </a:bodyPr>
          <a:lstStyle/>
          <a:p>
            <a:r>
              <a:rPr lang="en-GB" dirty="0" smtClean="0"/>
              <a:t>Do you know this song? I’m sure someone in your home will know the tune! Have you ever seen any of the flowers mentioned? Next time you go for a walk have a look and see if you can spot any. (Not snowdrops or daffodils because they are Spring flowers and it is Summer time now.)</a:t>
            </a:r>
            <a:endParaRPr lang="en-GB" dirty="0"/>
          </a:p>
        </p:txBody>
      </p:sp>
      <p:pic>
        <p:nvPicPr>
          <p:cNvPr id="7171" name="Picture 3" descr="C:\Users\MrsChild\AppData\Local\Microsoft\Windows\INetCache\IE\MDZDMQMK\music_notes_PNG84[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5838" y="3156069"/>
            <a:ext cx="859811" cy="1215558"/>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C:\Users\MrsChild\AppData\Local\Microsoft\Windows\INetCache\IE\WAKPWP3N\musical-notes-763195_640[1].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566" y="5642442"/>
            <a:ext cx="695268" cy="927024"/>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C:\Users\MrsChild\AppData\Local\Microsoft\Windows\INetCache\IE\MDZDMQMK\music-1967480_640[1].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3565" y="4725144"/>
            <a:ext cx="635774" cy="7003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270406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7256" y="25192"/>
            <a:ext cx="6441824" cy="6552728"/>
          </a:xfrm>
        </p:spPr>
        <p:txBody>
          <a:bodyPr>
            <a:noAutofit/>
          </a:bodyPr>
          <a:lstStyle/>
          <a:p>
            <a:pPr marL="0" indent="0">
              <a:buNone/>
            </a:pPr>
            <a:r>
              <a:rPr lang="en-GB" sz="2000" dirty="0" smtClean="0"/>
              <a:t>If you are lucky enough to have a garden try to draw some of the different flowers that are growing.  Look really carefully at the shapes, colours and numbers of petals. See if you can find out their names. If you don’t have a garden, any flowers will do.</a:t>
            </a:r>
            <a:br>
              <a:rPr lang="en-GB" sz="2000" dirty="0" smtClean="0"/>
            </a:br>
            <a:r>
              <a:rPr lang="en-GB" sz="2000" dirty="0" smtClean="0"/>
              <a:t/>
            </a:r>
            <a:br>
              <a:rPr lang="en-GB" sz="2000" dirty="0" smtClean="0"/>
            </a:br>
            <a:r>
              <a:rPr lang="en-GB" sz="2000" dirty="0" smtClean="0"/>
              <a:t>When I was your age I learned all about flower names because I loved the Flower Fairy books. You can meet all the Flower Fairies at </a:t>
            </a:r>
            <a:r>
              <a:rPr lang="en-GB" sz="2000" dirty="0" smtClean="0">
                <a:hlinkClick r:id="rId2"/>
              </a:rPr>
              <a:t>www.flowerfairies.com</a:t>
            </a:r>
            <a:r>
              <a:rPr lang="en-GB" sz="2000" dirty="0" smtClean="0"/>
              <a:t> and they can help with your identification. Try the Summer fairies or the Garden fairies (or the Wayside fairies if you found wild flowers when you were out and about). </a:t>
            </a:r>
          </a:p>
          <a:p>
            <a:pPr marL="0" indent="0">
              <a:buNone/>
            </a:pPr>
            <a:r>
              <a:rPr lang="en-GB" sz="2000" dirty="0" smtClean="0"/>
              <a:t>If you get really inspired you could try making up some flower </a:t>
            </a:r>
            <a:r>
              <a:rPr lang="en-GB" sz="2000" dirty="0"/>
              <a:t>f</a:t>
            </a:r>
            <a:r>
              <a:rPr lang="en-GB" sz="2000" dirty="0" smtClean="0"/>
              <a:t>airies of your own, or maybe make some fairy fashions from real flower petals</a:t>
            </a:r>
            <a:r>
              <a:rPr lang="en-GB" sz="1800" dirty="0" smtClean="0"/>
              <a:t>.</a:t>
            </a:r>
            <a:br>
              <a:rPr lang="en-GB" sz="1800" dirty="0" smtClean="0"/>
            </a:br>
            <a:r>
              <a:rPr lang="en-GB" sz="1800" dirty="0" smtClean="0"/>
              <a:t> (</a:t>
            </a:r>
            <a:r>
              <a:rPr lang="en-GB" sz="1800" dirty="0">
                <a:hlinkClick r:id="rId3"/>
              </a:rPr>
              <a:t>https://artful-kids.com/2012/03/28/flower-fairy-fashions</a:t>
            </a:r>
            <a:r>
              <a:rPr lang="en-GB" sz="1800" dirty="0" smtClean="0">
                <a:hlinkClick r:id="rId3"/>
              </a:rPr>
              <a:t>/</a:t>
            </a:r>
            <a:r>
              <a:rPr lang="en-GB" sz="1800" dirty="0" smtClean="0"/>
              <a:t>)</a:t>
            </a:r>
            <a:endParaRPr lang="en-GB" sz="1800" dirty="0"/>
          </a:p>
        </p:txBody>
      </p:sp>
      <p:pic>
        <p:nvPicPr>
          <p:cNvPr id="819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49328" y="116632"/>
            <a:ext cx="2271144" cy="66016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95" name="Picture 3"/>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23528" y="4976525"/>
            <a:ext cx="2555294" cy="174176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96"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131840" y="5017285"/>
            <a:ext cx="3240360" cy="16602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000225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Reading</a:t>
            </a:r>
            <a:endParaRPr lang="en-GB" dirty="0"/>
          </a:p>
        </p:txBody>
      </p:sp>
      <p:sp>
        <p:nvSpPr>
          <p:cNvPr id="3" name="Content Placeholder 2"/>
          <p:cNvSpPr>
            <a:spLocks noGrp="1"/>
          </p:cNvSpPr>
          <p:nvPr>
            <p:ph idx="1"/>
          </p:nvPr>
        </p:nvSpPr>
        <p:spPr>
          <a:xfrm>
            <a:off x="215008" y="836712"/>
            <a:ext cx="8928992" cy="5040560"/>
          </a:xfrm>
        </p:spPr>
        <p:txBody>
          <a:bodyPr>
            <a:normAutofit fontScale="77500" lnSpcReduction="20000"/>
          </a:bodyPr>
          <a:lstStyle/>
          <a:p>
            <a:pPr marL="0" indent="0">
              <a:buNone/>
            </a:pPr>
            <a:r>
              <a:rPr lang="en-GB" dirty="0" smtClean="0"/>
              <a:t>For additional reading at your child’s level please use the Oxford Owl website where you can read books online and then complete comprehension activities about the books. Please continue to keep a record of the books they have read in their reading records. </a:t>
            </a:r>
          </a:p>
          <a:p>
            <a:pPr marL="0" indent="0">
              <a:buNone/>
            </a:pPr>
            <a:r>
              <a:rPr lang="en-GB" dirty="0" smtClean="0">
                <a:hlinkClick r:id="rId2"/>
              </a:rPr>
              <a:t>www.oxfordowl.co.uk</a:t>
            </a:r>
            <a:endParaRPr lang="en-GB" dirty="0" smtClean="0"/>
          </a:p>
          <a:p>
            <a:pPr marL="0" indent="0">
              <a:buNone/>
            </a:pPr>
            <a:endParaRPr lang="en-GB" dirty="0"/>
          </a:p>
          <a:p>
            <a:pPr marL="0" indent="0">
              <a:buNone/>
            </a:pPr>
            <a:r>
              <a:rPr lang="en-GB" dirty="0" smtClean="0"/>
              <a:t>Class login: temple20</a:t>
            </a:r>
          </a:p>
          <a:p>
            <a:pPr marL="0" indent="0">
              <a:buNone/>
            </a:pPr>
            <a:r>
              <a:rPr lang="en-GB" dirty="0" smtClean="0"/>
              <a:t>Password: </a:t>
            </a:r>
            <a:r>
              <a:rPr lang="en-GB" dirty="0" err="1" smtClean="0"/>
              <a:t>Bingbong</a:t>
            </a:r>
            <a:endParaRPr lang="en-GB" dirty="0" smtClean="0"/>
          </a:p>
          <a:p>
            <a:pPr marL="0" indent="0">
              <a:buNone/>
            </a:pPr>
            <a:endParaRPr lang="en-GB" dirty="0"/>
          </a:p>
          <a:p>
            <a:pPr marL="0" indent="0">
              <a:buNone/>
            </a:pPr>
            <a:endParaRPr lang="en-GB" dirty="0" smtClean="0"/>
          </a:p>
          <a:p>
            <a:pPr marL="0" indent="0">
              <a:buNone/>
            </a:pPr>
            <a:endParaRPr lang="en-GB" dirty="0"/>
          </a:p>
          <a:p>
            <a:pPr marL="0" indent="0">
              <a:buNone/>
            </a:pPr>
            <a:r>
              <a:rPr lang="en-GB" dirty="0" smtClean="0"/>
              <a:t>(If you are not sure of your child’s level, please check in their reading record book or look at the coloured stickers on the additional reading books that have been sent home.)</a:t>
            </a:r>
          </a:p>
        </p:txBody>
      </p:sp>
      <p:pic>
        <p:nvPicPr>
          <p:cNvPr id="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08804" y="2132856"/>
            <a:ext cx="4528204" cy="23810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5383473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Phonics</a:t>
            </a:r>
            <a:endParaRPr lang="en-GB" dirty="0"/>
          </a:p>
        </p:txBody>
      </p:sp>
      <p:sp>
        <p:nvSpPr>
          <p:cNvPr id="3" name="Content Placeholder 2"/>
          <p:cNvSpPr>
            <a:spLocks noGrp="1"/>
          </p:cNvSpPr>
          <p:nvPr>
            <p:ph idx="1"/>
          </p:nvPr>
        </p:nvSpPr>
        <p:spPr>
          <a:xfrm>
            <a:off x="215008" y="836712"/>
            <a:ext cx="5437112" cy="5040560"/>
          </a:xfrm>
        </p:spPr>
        <p:txBody>
          <a:bodyPr>
            <a:normAutofit fontScale="62500" lnSpcReduction="20000"/>
          </a:bodyPr>
          <a:lstStyle/>
          <a:p>
            <a:pPr marL="0" indent="0">
              <a:buNone/>
            </a:pPr>
            <a:r>
              <a:rPr lang="en-GB" dirty="0" smtClean="0"/>
              <a:t>Please use the games and activities on the </a:t>
            </a:r>
            <a:r>
              <a:rPr lang="en-GB" dirty="0" err="1" smtClean="0"/>
              <a:t>Phonicsplay</a:t>
            </a:r>
            <a:r>
              <a:rPr lang="en-GB" dirty="0" smtClean="0"/>
              <a:t> website to continue </a:t>
            </a:r>
            <a:r>
              <a:rPr lang="en-GB" dirty="0" err="1" smtClean="0"/>
              <a:t>practsing</a:t>
            </a:r>
            <a:r>
              <a:rPr lang="en-GB" dirty="0" smtClean="0"/>
              <a:t> Phonics.</a:t>
            </a:r>
          </a:p>
          <a:p>
            <a:pPr marL="0" indent="0">
              <a:buNone/>
            </a:pPr>
            <a:r>
              <a:rPr lang="en-GB" dirty="0" smtClean="0">
                <a:hlinkClick r:id="rId2"/>
              </a:rPr>
              <a:t>www.phonicsplay.co.uk</a:t>
            </a:r>
            <a:endParaRPr lang="en-GB" dirty="0" smtClean="0"/>
          </a:p>
          <a:p>
            <a:pPr marL="0" indent="0">
              <a:buNone/>
            </a:pPr>
            <a:r>
              <a:rPr lang="en-GB" dirty="0" smtClean="0"/>
              <a:t>Login: march20</a:t>
            </a:r>
          </a:p>
          <a:p>
            <a:pPr marL="0" indent="0">
              <a:buNone/>
            </a:pPr>
            <a:r>
              <a:rPr lang="en-GB" dirty="0" smtClean="0"/>
              <a:t>Password: home</a:t>
            </a:r>
          </a:p>
          <a:p>
            <a:pPr marL="0" indent="0">
              <a:buNone/>
            </a:pPr>
            <a:endParaRPr lang="en-GB" dirty="0"/>
          </a:p>
          <a:p>
            <a:pPr marL="0" indent="0">
              <a:buNone/>
            </a:pPr>
            <a:r>
              <a:rPr lang="en-GB" dirty="0" smtClean="0"/>
              <a:t>Mrs Child’s Phonics group are currently working on Phase 5c (alternative ways of writing sounds we already know e.g. </a:t>
            </a:r>
            <a:r>
              <a:rPr lang="en-GB" dirty="0" err="1" smtClean="0"/>
              <a:t>ai</a:t>
            </a:r>
            <a:r>
              <a:rPr lang="en-GB" dirty="0" smtClean="0"/>
              <a:t>, ay, </a:t>
            </a:r>
            <a:r>
              <a:rPr lang="en-GB" dirty="0" err="1" smtClean="0"/>
              <a:t>a_e</a:t>
            </a:r>
            <a:r>
              <a:rPr lang="en-GB" dirty="0"/>
              <a:t> </a:t>
            </a:r>
            <a:r>
              <a:rPr lang="en-GB" dirty="0" smtClean="0"/>
              <a:t>all make the same sound).</a:t>
            </a:r>
          </a:p>
          <a:p>
            <a:pPr marL="0" indent="0">
              <a:buNone/>
            </a:pPr>
            <a:endParaRPr lang="en-GB" dirty="0"/>
          </a:p>
          <a:p>
            <a:pPr marL="0" indent="0">
              <a:buNone/>
            </a:pPr>
            <a:r>
              <a:rPr lang="en-GB" dirty="0" smtClean="0"/>
              <a:t>Mrs Smith’s group are working on Phase 4.</a:t>
            </a:r>
          </a:p>
          <a:p>
            <a:pPr marL="0" indent="0">
              <a:buNone/>
            </a:pPr>
            <a:endParaRPr lang="en-GB" dirty="0"/>
          </a:p>
          <a:p>
            <a:pPr marL="0" indent="0">
              <a:buNone/>
            </a:pPr>
            <a:r>
              <a:rPr lang="en-GB" dirty="0" smtClean="0"/>
              <a:t>Additionally, there are many excellent Phonics resources on the </a:t>
            </a:r>
            <a:r>
              <a:rPr lang="en-GB" dirty="0" err="1" smtClean="0"/>
              <a:t>Twinkl</a:t>
            </a:r>
            <a:r>
              <a:rPr lang="en-GB" dirty="0" smtClean="0"/>
              <a:t> website(see below for how to get free access). Practising reading “alien words” is a particularly fun and valuable activity.</a:t>
            </a:r>
          </a:p>
        </p:txBody>
      </p:sp>
      <p:pic>
        <p:nvPicPr>
          <p:cNvPr id="4097" name="Picture 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649139" y="3501008"/>
            <a:ext cx="3376572" cy="318273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2458759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Writing</a:t>
            </a:r>
            <a:endParaRPr lang="en-GB" dirty="0"/>
          </a:p>
        </p:txBody>
      </p:sp>
      <p:sp>
        <p:nvSpPr>
          <p:cNvPr id="3" name="Content Placeholder 2"/>
          <p:cNvSpPr>
            <a:spLocks noGrp="1"/>
          </p:cNvSpPr>
          <p:nvPr>
            <p:ph idx="1"/>
          </p:nvPr>
        </p:nvSpPr>
        <p:spPr>
          <a:xfrm>
            <a:off x="215008" y="836712"/>
            <a:ext cx="8928992" cy="5040560"/>
          </a:xfrm>
        </p:spPr>
        <p:txBody>
          <a:bodyPr>
            <a:normAutofit/>
          </a:bodyPr>
          <a:lstStyle/>
          <a:p>
            <a:pPr marL="0" indent="0">
              <a:buNone/>
            </a:pPr>
            <a:r>
              <a:rPr lang="en-GB" dirty="0" smtClean="0"/>
              <a:t>Your child has been provided with a writing journal. They are used to using them and know that they need to write the date, write a sentence (about anything they like), draw and colour a picture and then fill any spare lines with handwriting patterns. </a:t>
            </a:r>
          </a:p>
        </p:txBody>
      </p:sp>
      <p:pic>
        <p:nvPicPr>
          <p:cNvPr id="3073" name="Picture 1"/>
          <p:cNvPicPr>
            <a:picLocks noChangeAspect="1" noChangeArrowheads="1"/>
          </p:cNvPicPr>
          <p:nvPr/>
        </p:nvPicPr>
        <p:blipFill rotWithShape="1">
          <a:blip r:embed="rId2">
            <a:extLst>
              <a:ext uri="{28A0092B-C50C-407E-A947-70E740481C1C}">
                <a14:useLocalDpi xmlns:a14="http://schemas.microsoft.com/office/drawing/2010/main" val="0"/>
              </a:ext>
            </a:extLst>
          </a:blip>
          <a:srcRect b="50000"/>
          <a:stretch/>
        </p:blipFill>
        <p:spPr bwMode="auto">
          <a:xfrm>
            <a:off x="179512" y="3821695"/>
            <a:ext cx="4310943" cy="29389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50000"/>
          <a:stretch/>
        </p:blipFill>
        <p:spPr bwMode="auto">
          <a:xfrm>
            <a:off x="4788024" y="3821695"/>
            <a:ext cx="4099696" cy="279491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6971397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43408"/>
            <a:ext cx="8229600" cy="1143000"/>
          </a:xfrm>
        </p:spPr>
        <p:txBody>
          <a:bodyPr/>
          <a:lstStyle/>
          <a:p>
            <a:r>
              <a:rPr lang="en-GB" dirty="0" smtClean="0"/>
              <a:t>P.E.</a:t>
            </a:r>
            <a:endParaRPr lang="en-GB" dirty="0"/>
          </a:p>
        </p:txBody>
      </p:sp>
      <p:sp>
        <p:nvSpPr>
          <p:cNvPr id="3" name="Content Placeholder 2"/>
          <p:cNvSpPr>
            <a:spLocks noGrp="1"/>
          </p:cNvSpPr>
          <p:nvPr>
            <p:ph idx="1"/>
          </p:nvPr>
        </p:nvSpPr>
        <p:spPr>
          <a:xfrm>
            <a:off x="467544" y="764704"/>
            <a:ext cx="8229600" cy="4525963"/>
          </a:xfrm>
        </p:spPr>
        <p:txBody>
          <a:bodyPr>
            <a:normAutofit/>
          </a:bodyPr>
          <a:lstStyle/>
          <a:p>
            <a:pPr marL="0" indent="0">
              <a:buNone/>
            </a:pPr>
            <a:r>
              <a:rPr lang="en-GB" sz="2800" dirty="0" smtClean="0"/>
              <a:t>It is important to keep your children active. If it is safe to do so, ensure they have some time outside throughout the day. Please visit </a:t>
            </a:r>
            <a:r>
              <a:rPr lang="en-GB" sz="2800" b="1" dirty="0" smtClean="0"/>
              <a:t>Joe Wicks</a:t>
            </a:r>
            <a:r>
              <a:rPr lang="en-GB" sz="2800" dirty="0" smtClean="0"/>
              <a:t> YouTube channel (</a:t>
            </a:r>
            <a:r>
              <a:rPr lang="en-GB" sz="2800" dirty="0" smtClean="0">
                <a:hlinkClick r:id="rId2"/>
              </a:rPr>
              <a:t>https://www.youtube.com/channel/UCAxW1XT0iEJo0TYlRfn6rYQ</a:t>
            </a:r>
            <a:r>
              <a:rPr lang="en-GB" sz="2800" dirty="0" smtClean="0"/>
              <a:t>), which has lots of exercise videos for children. He will also be hosting a live P.E. lessons Monday to Friday at 9:00am.</a:t>
            </a:r>
            <a:endParaRPr lang="en-GB" sz="2800" dirty="0"/>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3728" y="4293096"/>
            <a:ext cx="4858992" cy="23762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9580045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Using My Maths</a:t>
            </a:r>
            <a:endParaRPr lang="en-GB" dirty="0"/>
          </a:p>
        </p:txBody>
      </p:sp>
      <p:sp>
        <p:nvSpPr>
          <p:cNvPr id="3" name="Content Placeholder 2"/>
          <p:cNvSpPr>
            <a:spLocks noGrp="1"/>
          </p:cNvSpPr>
          <p:nvPr>
            <p:ph idx="1"/>
          </p:nvPr>
        </p:nvSpPr>
        <p:spPr>
          <a:xfrm>
            <a:off x="323528" y="764705"/>
            <a:ext cx="8229600" cy="1728192"/>
          </a:xfrm>
        </p:spPr>
        <p:txBody>
          <a:bodyPr>
            <a:normAutofit/>
          </a:bodyPr>
          <a:lstStyle/>
          <a:p>
            <a:pPr marL="0" indent="0">
              <a:buNone/>
            </a:pPr>
            <a:r>
              <a:rPr lang="en-GB" dirty="0" smtClean="0"/>
              <a:t>Children should know their way round My Maths but here are some reminders on how to access the lessons. Visit: </a:t>
            </a:r>
            <a:r>
              <a:rPr lang="en-GB" dirty="0" smtClean="0">
                <a:hlinkClick r:id="rId2"/>
              </a:rPr>
              <a:t>www.mymaths.co.uk</a:t>
            </a:r>
            <a:endParaRPr lang="en-GB" dirty="0" smtClean="0"/>
          </a:p>
          <a:p>
            <a:pPr marL="0" indent="0">
              <a:buNone/>
            </a:pPr>
            <a:endParaRPr lang="en-GB"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825" y="2904514"/>
            <a:ext cx="5288155" cy="27872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2904514"/>
            <a:ext cx="2908747" cy="3611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flipH="1">
            <a:off x="4932040" y="2204864"/>
            <a:ext cx="1152128" cy="93610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4788024" y="3356992"/>
            <a:ext cx="1440160" cy="9411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6266657" y="4113450"/>
            <a:ext cx="2520280" cy="400110"/>
          </a:xfrm>
          <a:prstGeom prst="rect">
            <a:avLst/>
          </a:prstGeom>
          <a:noFill/>
        </p:spPr>
        <p:txBody>
          <a:bodyPr wrap="square" rtlCol="0">
            <a:spAutoFit/>
          </a:bodyPr>
          <a:lstStyle/>
          <a:p>
            <a:r>
              <a:rPr lang="en-GB" sz="2000" b="1" dirty="0" err="1" smtClean="0"/>
              <a:t>bapchild</a:t>
            </a:r>
            <a:endParaRPr lang="en-GB" sz="2000" b="1" dirty="0"/>
          </a:p>
        </p:txBody>
      </p:sp>
      <p:sp>
        <p:nvSpPr>
          <p:cNvPr id="11" name="TextBox 10"/>
          <p:cNvSpPr txBox="1"/>
          <p:nvPr/>
        </p:nvSpPr>
        <p:spPr>
          <a:xfrm>
            <a:off x="6266657" y="4941168"/>
            <a:ext cx="2520280" cy="400110"/>
          </a:xfrm>
          <a:prstGeom prst="rect">
            <a:avLst/>
          </a:prstGeom>
          <a:noFill/>
        </p:spPr>
        <p:txBody>
          <a:bodyPr wrap="square" rtlCol="0">
            <a:spAutoFit/>
          </a:bodyPr>
          <a:lstStyle/>
          <a:p>
            <a:r>
              <a:rPr lang="en-GB" sz="2000" b="1" dirty="0" smtClean="0"/>
              <a:t>divide162</a:t>
            </a:r>
            <a:endParaRPr lang="en-GB" sz="2000" b="1" dirty="0"/>
          </a:p>
        </p:txBody>
      </p:sp>
    </p:spTree>
    <p:extLst>
      <p:ext uri="{BB962C8B-B14F-4D97-AF65-F5344CB8AC3E}">
        <p14:creationId xmlns:p14="http://schemas.microsoft.com/office/powerpoint/2010/main" val="304231783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Using My Maths</a:t>
            </a: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124744"/>
            <a:ext cx="7704856" cy="33921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a:stCxn id="9" idx="0"/>
          </p:cNvCxnSpPr>
          <p:nvPr/>
        </p:nvCxnSpPr>
        <p:spPr>
          <a:xfrm flipH="1" flipV="1">
            <a:off x="1475656" y="3068960"/>
            <a:ext cx="432048" cy="18002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95536" y="4869160"/>
            <a:ext cx="3024336" cy="1200329"/>
          </a:xfrm>
          <a:prstGeom prst="rect">
            <a:avLst/>
          </a:prstGeom>
          <a:noFill/>
        </p:spPr>
        <p:txBody>
          <a:bodyPr wrap="square" rtlCol="0">
            <a:spAutoFit/>
          </a:bodyPr>
          <a:lstStyle/>
          <a:p>
            <a:r>
              <a:rPr lang="en-GB" dirty="0" smtClean="0"/>
              <a:t>Access any lesson based on what your child is learning in class or search the topic in the search bar. </a:t>
            </a:r>
            <a:endParaRPr lang="en-GB" dirty="0"/>
          </a:p>
        </p:txBody>
      </p:sp>
      <p:cxnSp>
        <p:nvCxnSpPr>
          <p:cNvPr id="11" name="Straight Arrow Connector 10"/>
          <p:cNvCxnSpPr/>
          <p:nvPr/>
        </p:nvCxnSpPr>
        <p:spPr>
          <a:xfrm flipV="1">
            <a:off x="6732240" y="2850941"/>
            <a:ext cx="0" cy="2018219"/>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5220072" y="5085184"/>
            <a:ext cx="3528392" cy="923330"/>
          </a:xfrm>
          <a:prstGeom prst="rect">
            <a:avLst/>
          </a:prstGeom>
          <a:noFill/>
        </p:spPr>
        <p:txBody>
          <a:bodyPr wrap="square" rtlCol="0">
            <a:spAutoFit/>
          </a:bodyPr>
          <a:lstStyle/>
          <a:p>
            <a:r>
              <a:rPr lang="en-GB" dirty="0" smtClean="0"/>
              <a:t>Use the login portal to access specific homework and lessons that your teacher has set. </a:t>
            </a:r>
            <a:endParaRPr lang="en-GB" dirty="0"/>
          </a:p>
        </p:txBody>
      </p:sp>
      <p:cxnSp>
        <p:nvCxnSpPr>
          <p:cNvPr id="14" name="Straight Arrow Connector 13"/>
          <p:cNvCxnSpPr>
            <a:stCxn id="9" idx="0"/>
          </p:cNvCxnSpPr>
          <p:nvPr/>
        </p:nvCxnSpPr>
        <p:spPr>
          <a:xfrm flipV="1">
            <a:off x="1907704" y="2820835"/>
            <a:ext cx="1728192" cy="2048325"/>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9" idx="0"/>
          </p:cNvCxnSpPr>
          <p:nvPr/>
        </p:nvCxnSpPr>
        <p:spPr>
          <a:xfrm flipV="1">
            <a:off x="1907704" y="3221360"/>
            <a:ext cx="432048" cy="16478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stCxn id="9" idx="0"/>
          </p:cNvCxnSpPr>
          <p:nvPr/>
        </p:nvCxnSpPr>
        <p:spPr>
          <a:xfrm flipV="1">
            <a:off x="1907704" y="1484784"/>
            <a:ext cx="4032448" cy="3384376"/>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3902967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0709" y="2492896"/>
            <a:ext cx="5844571" cy="39143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689528" y="23167"/>
            <a:ext cx="7848872" cy="707886"/>
          </a:xfrm>
          <a:prstGeom prst="rect">
            <a:avLst/>
          </a:prstGeom>
          <a:noFill/>
        </p:spPr>
        <p:txBody>
          <a:bodyPr wrap="square" rtlCol="0">
            <a:spAutoFit/>
          </a:bodyPr>
          <a:lstStyle/>
          <a:p>
            <a:r>
              <a:rPr lang="en-GB" sz="4000" dirty="0" smtClean="0"/>
              <a:t>Maths – White Rose Home Leaning</a:t>
            </a:r>
            <a:endParaRPr lang="en-GB" sz="4000" dirty="0"/>
          </a:p>
        </p:txBody>
      </p:sp>
      <p:sp>
        <p:nvSpPr>
          <p:cNvPr id="3" name="TextBox 2"/>
          <p:cNvSpPr txBox="1"/>
          <p:nvPr/>
        </p:nvSpPr>
        <p:spPr>
          <a:xfrm>
            <a:off x="446551" y="769928"/>
            <a:ext cx="7992888" cy="1938992"/>
          </a:xfrm>
          <a:prstGeom prst="rect">
            <a:avLst/>
          </a:prstGeom>
          <a:noFill/>
        </p:spPr>
        <p:txBody>
          <a:bodyPr wrap="square" rtlCol="0">
            <a:spAutoFit/>
          </a:bodyPr>
          <a:lstStyle/>
          <a:p>
            <a:r>
              <a:rPr lang="en-GB" sz="2400" dirty="0" smtClean="0"/>
              <a:t>In school we follow the White Rose scheme of learning. Their website has put together free lessons and resources that link to the learning taking place in school. Please visit: </a:t>
            </a:r>
            <a:r>
              <a:rPr lang="en-GB" sz="2400" dirty="0" smtClean="0">
                <a:hlinkClick r:id="rId3"/>
              </a:rPr>
              <a:t>https://whiterosemaths.com/homelearning/</a:t>
            </a:r>
            <a:endParaRPr lang="en-GB" sz="2400" dirty="0" smtClean="0"/>
          </a:p>
          <a:p>
            <a:endParaRPr lang="en-GB" sz="2400" dirty="0"/>
          </a:p>
        </p:txBody>
      </p:sp>
    </p:spTree>
    <p:extLst>
      <p:ext uri="{BB962C8B-B14F-4D97-AF65-F5344CB8AC3E}">
        <p14:creationId xmlns:p14="http://schemas.microsoft.com/office/powerpoint/2010/main" val="55196794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Accessing </a:t>
            </a:r>
            <a:r>
              <a:rPr lang="en-GB" dirty="0" err="1" smtClean="0"/>
              <a:t>Twinkl</a:t>
            </a:r>
            <a:endParaRPr lang="en-GB" dirty="0"/>
          </a:p>
        </p:txBody>
      </p:sp>
      <p:sp>
        <p:nvSpPr>
          <p:cNvPr id="3" name="Content Placeholder 2"/>
          <p:cNvSpPr>
            <a:spLocks noGrp="1"/>
          </p:cNvSpPr>
          <p:nvPr>
            <p:ph idx="1"/>
          </p:nvPr>
        </p:nvSpPr>
        <p:spPr>
          <a:xfrm>
            <a:off x="179512" y="764704"/>
            <a:ext cx="8964488" cy="4525963"/>
          </a:xfrm>
        </p:spPr>
        <p:txBody>
          <a:bodyPr>
            <a:noAutofit/>
          </a:bodyPr>
          <a:lstStyle/>
          <a:p>
            <a:pPr marL="0" indent="0">
              <a:buNone/>
            </a:pPr>
            <a:r>
              <a:rPr lang="en-GB" sz="2800" dirty="0" smtClean="0"/>
              <a:t>Many educational content providers are offering free access to their resources. </a:t>
            </a:r>
            <a:r>
              <a:rPr lang="en-GB" sz="2800" dirty="0" err="1" smtClean="0"/>
              <a:t>Twinkl</a:t>
            </a:r>
            <a:r>
              <a:rPr lang="en-GB" sz="2800" dirty="0" smtClean="0"/>
              <a:t> is a website that we use from time to time to resource our lessons to aid in teacher input and pupil activities. </a:t>
            </a:r>
            <a:endParaRPr lang="en-GB" sz="2800" dirty="0"/>
          </a:p>
          <a:p>
            <a:pPr marL="0" indent="0">
              <a:buNone/>
            </a:pPr>
            <a:r>
              <a:rPr lang="en-GB" sz="2800" dirty="0" smtClean="0"/>
              <a:t>We will be able to direct you towards activities and learning via this website based on lessons that may be missed due to absence. To access </a:t>
            </a:r>
            <a:r>
              <a:rPr lang="en-GB" sz="2800" dirty="0" err="1" smtClean="0"/>
              <a:t>Twinkl</a:t>
            </a:r>
            <a:r>
              <a:rPr lang="en-GB" sz="2800" dirty="0" smtClean="0"/>
              <a:t> please visit: </a:t>
            </a:r>
            <a:r>
              <a:rPr lang="en-GB" sz="2800" dirty="0" smtClean="0">
                <a:hlinkClick r:id="rId2"/>
              </a:rPr>
              <a:t>www.twinkl.co.uk/offer</a:t>
            </a:r>
            <a:endParaRPr lang="en-GB" sz="2800" dirty="0" smtClean="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3933056"/>
            <a:ext cx="5242981" cy="2592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15381" y="4797152"/>
            <a:ext cx="3631605" cy="1384995"/>
          </a:xfrm>
          <a:prstGeom prst="rect">
            <a:avLst/>
          </a:prstGeom>
        </p:spPr>
        <p:txBody>
          <a:bodyPr wrap="square">
            <a:spAutoFit/>
          </a:bodyPr>
          <a:lstStyle/>
          <a:p>
            <a:pPr lvl="0">
              <a:spcBef>
                <a:spcPct val="20000"/>
              </a:spcBef>
            </a:pPr>
            <a:r>
              <a:rPr lang="en-GB" sz="2800" dirty="0">
                <a:solidFill>
                  <a:prstClr val="black"/>
                </a:solidFill>
              </a:rPr>
              <a:t>You will have to sign up and put in the offer code: </a:t>
            </a:r>
            <a:r>
              <a:rPr lang="en-GB" sz="2800" b="1" dirty="0">
                <a:solidFill>
                  <a:prstClr val="black"/>
                </a:solidFill>
              </a:rPr>
              <a:t>UKTWINKLHELPS</a:t>
            </a:r>
            <a:r>
              <a:rPr lang="en-GB" sz="2800" dirty="0">
                <a:solidFill>
                  <a:prstClr val="black"/>
                </a:solidFill>
              </a:rPr>
              <a:t> </a:t>
            </a:r>
          </a:p>
        </p:txBody>
      </p:sp>
      <p:cxnSp>
        <p:nvCxnSpPr>
          <p:cNvPr id="6" name="Straight Arrow Connector 5"/>
          <p:cNvCxnSpPr/>
          <p:nvPr/>
        </p:nvCxnSpPr>
        <p:spPr>
          <a:xfrm>
            <a:off x="3419872" y="5661248"/>
            <a:ext cx="3384376"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4823985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BEE5165-8066-4363-9E9E-4432730E88D9}"/>
              </a:ext>
            </a:extLst>
          </p:cNvPr>
          <p:cNvSpPr>
            <a:spLocks noGrp="1"/>
          </p:cNvSpPr>
          <p:nvPr>
            <p:ph type="title"/>
          </p:nvPr>
        </p:nvSpPr>
        <p:spPr/>
        <p:txBody>
          <a:bodyPr/>
          <a:lstStyle/>
          <a:p>
            <a:r>
              <a:rPr lang="en-GB" dirty="0"/>
              <a:t>Classroom Secrets</a:t>
            </a:r>
          </a:p>
        </p:txBody>
      </p:sp>
      <p:sp>
        <p:nvSpPr>
          <p:cNvPr id="3" name="Content Placeholder 2">
            <a:extLst>
              <a:ext uri="{FF2B5EF4-FFF2-40B4-BE49-F238E27FC236}">
                <a16:creationId xmlns:a16="http://schemas.microsoft.com/office/drawing/2014/main" xmlns="" id="{4062D428-B52A-4916-98D5-1A3AFF3E58EF}"/>
              </a:ext>
            </a:extLst>
          </p:cNvPr>
          <p:cNvSpPr>
            <a:spLocks noGrp="1"/>
          </p:cNvSpPr>
          <p:nvPr>
            <p:ph idx="1"/>
          </p:nvPr>
        </p:nvSpPr>
        <p:spPr>
          <a:xfrm>
            <a:off x="457200" y="1166018"/>
            <a:ext cx="8229600" cy="4525963"/>
          </a:xfrm>
        </p:spPr>
        <p:txBody>
          <a:bodyPr/>
          <a:lstStyle/>
          <a:p>
            <a:pPr marL="0" indent="0">
              <a:buNone/>
            </a:pPr>
            <a:r>
              <a:rPr lang="en-GB" dirty="0"/>
              <a:t>The site classroom secrets </a:t>
            </a:r>
            <a:r>
              <a:rPr lang="en-GB" u="sng" dirty="0">
                <a:hlinkClick r:id="rId2"/>
              </a:rPr>
              <a:t>https://classroomsecrets.co.uk/free-home-learning-packs/</a:t>
            </a:r>
            <a:r>
              <a:rPr lang="en-GB" dirty="0"/>
              <a:t> has free </a:t>
            </a:r>
            <a:r>
              <a:rPr lang="en-GB" dirty="0" smtClean="0"/>
              <a:t>class packs </a:t>
            </a:r>
            <a:r>
              <a:rPr lang="en-GB" dirty="0"/>
              <a:t>which provide some great additional ideas and resources you can use. </a:t>
            </a:r>
          </a:p>
          <a:p>
            <a:pPr marL="0" indent="0">
              <a:buNone/>
            </a:pPr>
            <a:endParaRPr lang="en-GB" dirty="0"/>
          </a:p>
        </p:txBody>
      </p:sp>
      <p:pic>
        <p:nvPicPr>
          <p:cNvPr id="4" name="Picture 3">
            <a:extLst>
              <a:ext uri="{FF2B5EF4-FFF2-40B4-BE49-F238E27FC236}">
                <a16:creationId xmlns:a16="http://schemas.microsoft.com/office/drawing/2014/main" xmlns="" id="{4E8925C7-AC4E-4707-BCF5-45FC148450C6}"/>
              </a:ext>
            </a:extLst>
          </p:cNvPr>
          <p:cNvPicPr>
            <a:picLocks noChangeAspect="1"/>
          </p:cNvPicPr>
          <p:nvPr/>
        </p:nvPicPr>
        <p:blipFill>
          <a:blip r:embed="rId3"/>
          <a:stretch>
            <a:fillRect/>
          </a:stretch>
        </p:blipFill>
        <p:spPr>
          <a:xfrm>
            <a:off x="1043608" y="3645024"/>
            <a:ext cx="6804248" cy="3133044"/>
          </a:xfrm>
          <a:prstGeom prst="rect">
            <a:avLst/>
          </a:prstGeom>
        </p:spPr>
      </p:pic>
    </p:spTree>
    <p:extLst>
      <p:ext uri="{BB962C8B-B14F-4D97-AF65-F5344CB8AC3E}">
        <p14:creationId xmlns:p14="http://schemas.microsoft.com/office/powerpoint/2010/main" val="361813819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19316</TotalTime>
  <Words>1011</Words>
  <Application>Microsoft Office PowerPoint</Application>
  <PresentationFormat>On-screen Show (4:3)</PresentationFormat>
  <Paragraphs>121</Paragraphs>
  <Slides>31</Slides>
  <Notes>0</Notes>
  <HiddenSlides>0</HiddenSlides>
  <MMClips>0</MMClips>
  <ScaleCrop>false</ScaleCrop>
  <HeadingPairs>
    <vt:vector size="4" baseType="variant">
      <vt:variant>
        <vt:lpstr>Theme</vt:lpstr>
      </vt:variant>
      <vt:variant>
        <vt:i4>1</vt:i4>
      </vt:variant>
      <vt:variant>
        <vt:lpstr>Slide Titles</vt:lpstr>
      </vt:variant>
      <vt:variant>
        <vt:i4>31</vt:i4>
      </vt:variant>
    </vt:vector>
  </HeadingPairs>
  <TitlesOfParts>
    <vt:vector size="32" baseType="lpstr">
      <vt:lpstr>Office Theme</vt:lpstr>
      <vt:lpstr>Home Learning </vt:lpstr>
      <vt:lpstr>Hello Year 1!</vt:lpstr>
      <vt:lpstr>English Learning 1</vt:lpstr>
      <vt:lpstr>PowerPoint Presentation</vt:lpstr>
      <vt:lpstr>If you guessed  “The Owl and the Pussycat”  you were right! Well done!  It is a famous poem written by Edward Lear 150 years ago. Read the poem on the next slides and then find a YouTube version that you like. There are lots to choose from, some which sing the words of the poem, some with animations and some with real animals. See if you can join in with the words and gradually learn the poem off-by-heart. Pick your favourite line and copy it out and draw a picture to go with it.  (Or you could print out and colour the pictures on the next slides if you prefer). </vt:lpstr>
      <vt:lpstr>PowerPoint Presentation</vt:lpstr>
      <vt:lpstr>PowerPoint Presentation</vt:lpstr>
      <vt:lpstr>PowerPoint Presentation</vt:lpstr>
      <vt:lpstr>English Learning 2</vt:lpstr>
      <vt:lpstr>PowerPoint Presentation</vt:lpstr>
      <vt:lpstr>PowerPoint Presentation</vt:lpstr>
      <vt:lpstr>PowerPoint Presentation</vt:lpstr>
      <vt:lpstr>PowerPoint Presentation</vt:lpstr>
      <vt:lpstr>PowerPoint Presentation</vt:lpstr>
      <vt:lpstr>English Learning 3</vt:lpstr>
      <vt:lpstr>Maths Learning 1</vt:lpstr>
      <vt:lpstr>Maths Learning 2 Making amounts with coins</vt:lpstr>
      <vt:lpstr>Extra challenge</vt:lpstr>
      <vt:lpstr>Maths Learning 3</vt:lpstr>
      <vt:lpstr>PowerPoint Presentation</vt:lpstr>
      <vt:lpstr>Science Learning Identifying flowers      </vt:lpstr>
      <vt:lpstr>PowerPoint Presentation</vt:lpstr>
      <vt:lpstr>Reading</vt:lpstr>
      <vt:lpstr>Phonics</vt:lpstr>
      <vt:lpstr>Writing</vt:lpstr>
      <vt:lpstr>P.E.</vt:lpstr>
      <vt:lpstr>Using My Maths</vt:lpstr>
      <vt:lpstr>Using My Maths</vt:lpstr>
      <vt:lpstr>PowerPoint Presentation</vt:lpstr>
      <vt:lpstr>Accessing Twinkl</vt:lpstr>
      <vt:lpstr>Classroom Secrets</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dc:title>
  <dc:creator>Owner</dc:creator>
  <cp:lastModifiedBy>Owner</cp:lastModifiedBy>
  <cp:revision>197</cp:revision>
  <cp:lastPrinted>2020-06-02T20:21:44Z</cp:lastPrinted>
  <dcterms:created xsi:type="dcterms:W3CDTF">2020-03-18T10:41:37Z</dcterms:created>
  <dcterms:modified xsi:type="dcterms:W3CDTF">2020-06-14T08:57:54Z</dcterms:modified>
</cp:coreProperties>
</file>