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309" r:id="rId4"/>
    <p:sldId id="334" r:id="rId5"/>
    <p:sldId id="339" r:id="rId6"/>
    <p:sldId id="336" r:id="rId7"/>
    <p:sldId id="337" r:id="rId8"/>
    <p:sldId id="338" r:id="rId9"/>
    <p:sldId id="340" r:id="rId10"/>
    <p:sldId id="341" r:id="rId11"/>
    <p:sldId id="342" r:id="rId12"/>
    <p:sldId id="343" r:id="rId13"/>
    <p:sldId id="344" r:id="rId14"/>
    <p:sldId id="345" r:id="rId15"/>
    <p:sldId id="335" r:id="rId16"/>
    <p:sldId id="346" r:id="rId17"/>
    <p:sldId id="347" r:id="rId18"/>
    <p:sldId id="348" r:id="rId19"/>
    <p:sldId id="349" r:id="rId20"/>
    <p:sldId id="350" r:id="rId21"/>
    <p:sldId id="351" r:id="rId22"/>
    <p:sldId id="352" r:id="rId23"/>
    <p:sldId id="353" r:id="rId24"/>
    <p:sldId id="354" r:id="rId25"/>
    <p:sldId id="35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p:scale>
          <a:sx n="78" d="100"/>
          <a:sy n="78" d="100"/>
        </p:scale>
        <p:origin x="-20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21/06/2020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21/06/2020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jYeMpUdufNk" TargetMode="External"/><Relationship Id="rId2" Type="http://schemas.openxmlformats.org/officeDocument/2006/relationships/hyperlink" Target="https://www.gov.uk/government/collections/national-curriculum-assessments-practice-materials#phonics-screening-check-resources"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collections/national-curriculum-assessments-practice-materials#phonics-screening-check-resources"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ourartlately.blogspot.com/2011/05/name-aliens.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96982" y="1621848"/>
            <a:ext cx="12192000" cy="6678751"/>
          </a:xfrm>
          <a:prstGeom prst="rect">
            <a:avLst/>
          </a:prstGeom>
          <a:noFill/>
        </p:spPr>
        <p:txBody>
          <a:bodyPr wrap="square" rtlCol="0">
            <a:spAutoFit/>
          </a:bodyPr>
          <a:lstStyle/>
          <a:p>
            <a:endParaRPr lang="en-GB" dirty="0"/>
          </a:p>
          <a:p>
            <a:r>
              <a:rPr lang="en-GB" dirty="0" smtClean="0">
                <a:latin typeface="Comic Sans MS" panose="030F0702030302020204" pitchFamily="66" charset="0"/>
              </a:rPr>
              <a:t>Hello and Welcome to Mrs Smith’s </a:t>
            </a:r>
            <a:r>
              <a:rPr lang="en-GB" dirty="0">
                <a:latin typeface="Comic Sans MS" panose="030F0702030302020204" pitchFamily="66" charset="0"/>
              </a:rPr>
              <a:t>P</a:t>
            </a:r>
            <a:r>
              <a:rPr lang="en-GB" dirty="0" smtClean="0">
                <a:latin typeface="Comic Sans MS" panose="030F0702030302020204" pitchFamily="66" charset="0"/>
              </a:rPr>
              <a:t>honics Group Week </a:t>
            </a:r>
            <a:r>
              <a:rPr lang="en-GB" dirty="0">
                <a:latin typeface="Comic Sans MS" panose="030F0702030302020204" pitchFamily="66" charset="0"/>
              </a:rPr>
              <a:t>8</a:t>
            </a:r>
            <a:r>
              <a:rPr lang="en-GB" dirty="0" smtClean="0">
                <a:latin typeface="Comic Sans MS" panose="030F0702030302020204" pitchFamily="66" charset="0"/>
              </a:rPr>
              <a:t>.</a:t>
            </a:r>
          </a:p>
          <a:p>
            <a:endParaRPr lang="en-GB" dirty="0" smtClean="0">
              <a:latin typeface="Comic Sans MS" panose="030F0702030302020204" pitchFamily="66" charset="0"/>
            </a:endParaRPr>
          </a:p>
          <a:p>
            <a:r>
              <a:rPr lang="en-GB" dirty="0" smtClean="0">
                <a:latin typeface="Comic Sans MS" panose="030F0702030302020204" pitchFamily="66" charset="0"/>
              </a:rPr>
              <a:t>I hope you are all well. </a:t>
            </a:r>
            <a:endParaRPr lang="en-GB" dirty="0">
              <a:latin typeface="Comic Sans MS" panose="030F0702030302020204" pitchFamily="66" charset="0"/>
            </a:endParaRPr>
          </a:p>
          <a:p>
            <a:endParaRPr lang="en-GB" dirty="0" smtClean="0">
              <a:latin typeface="Comic Sans MS" panose="030F0702030302020204" pitchFamily="66" charset="0"/>
              <a:sym typeface="Wingdings" panose="05000000000000000000" pitchFamily="2" charset="2"/>
            </a:endParaRPr>
          </a:p>
          <a:p>
            <a:r>
              <a:rPr lang="en-GB" dirty="0" smtClean="0">
                <a:latin typeface="Comic Sans MS" panose="030F0702030302020204" pitchFamily="66" charset="0"/>
                <a:sym typeface="Wingdings" panose="05000000000000000000" pitchFamily="2" charset="2"/>
              </a:rPr>
              <a:t>This would be the time of year when the Phonics Screening Test would take place, so this </a:t>
            </a:r>
            <a:r>
              <a:rPr lang="en-GB" dirty="0">
                <a:latin typeface="Comic Sans MS" panose="030F0702030302020204" pitchFamily="66" charset="0"/>
                <a:sym typeface="Wingdings" panose="05000000000000000000" pitchFamily="2" charset="2"/>
              </a:rPr>
              <a:t>week we are going to put into practice what you have learnt. Which is a lot as you are all fantastic! </a:t>
            </a:r>
            <a:endParaRPr lang="en-GB" dirty="0" smtClean="0">
              <a:latin typeface="Comic Sans MS" panose="030F0702030302020204" pitchFamily="66" charset="0"/>
              <a:sym typeface="Wingdings" panose="05000000000000000000" pitchFamily="2" charset="2"/>
            </a:endParaRPr>
          </a:p>
          <a:p>
            <a:r>
              <a:rPr lang="en-GB" dirty="0" smtClean="0">
                <a:latin typeface="Comic Sans MS" panose="030F0702030302020204" pitchFamily="66" charset="0"/>
                <a:sym typeface="Wingdings" panose="05000000000000000000" pitchFamily="2" charset="2"/>
              </a:rPr>
              <a:t>Please find resources to explore sounds you have learnt and are confident with and those that you need more practise with. We will also be practising reading alien words and you could create your own alien.</a:t>
            </a:r>
          </a:p>
          <a:p>
            <a:r>
              <a:rPr lang="en-GB" dirty="0" smtClean="0">
                <a:latin typeface="Comic Sans MS" panose="030F0702030302020204" pitchFamily="66" charset="0"/>
                <a:sym typeface="Wingdings" panose="05000000000000000000" pitchFamily="2" charset="2"/>
              </a:rPr>
              <a:t>You can find past Phonics </a:t>
            </a:r>
            <a:r>
              <a:rPr lang="en-GB" dirty="0">
                <a:latin typeface="Comic Sans MS" panose="030F0702030302020204" pitchFamily="66" charset="0"/>
                <a:sym typeface="Wingdings" panose="05000000000000000000" pitchFamily="2" charset="2"/>
              </a:rPr>
              <a:t>S</a:t>
            </a:r>
            <a:r>
              <a:rPr lang="en-GB" dirty="0" smtClean="0">
                <a:latin typeface="Comic Sans MS" panose="030F0702030302020204" pitchFamily="66" charset="0"/>
                <a:sym typeface="Wingdings" panose="05000000000000000000" pitchFamily="2" charset="2"/>
              </a:rPr>
              <a:t>creening papers </a:t>
            </a:r>
            <a:r>
              <a:rPr lang="en-US" dirty="0" smtClean="0">
                <a:latin typeface="Comic Sans MS" panose="030F0702030302020204" pitchFamily="66" charset="0"/>
              </a:rPr>
              <a:t>which </a:t>
            </a:r>
            <a:r>
              <a:rPr lang="en-US" dirty="0">
                <a:latin typeface="Comic Sans MS" panose="030F0702030302020204" pitchFamily="66" charset="0"/>
              </a:rPr>
              <a:t>can be found at </a:t>
            </a:r>
            <a:r>
              <a:rPr lang="en-GB" dirty="0">
                <a:latin typeface="Comic Sans MS" panose="030F0702030302020204" pitchFamily="66" charset="0"/>
                <a:hlinkClick r:id="rId2"/>
              </a:rPr>
              <a:t>https://www.gov.uk/government/collections/national-curriculum-assessments-practice-materials#phonics-screening-check-resources</a:t>
            </a:r>
            <a:r>
              <a:rPr lang="en-GB" dirty="0">
                <a:latin typeface="Comic Sans MS" panose="030F0702030302020204" pitchFamily="66" charset="0"/>
              </a:rPr>
              <a:t> or if you have lots of ink in your printer </a:t>
            </a:r>
            <a:r>
              <a:rPr lang="en-GB" dirty="0" smtClean="0">
                <a:latin typeface="Comic Sans MS" panose="030F0702030302020204" pitchFamily="66" charset="0"/>
              </a:rPr>
              <a:t>there is </a:t>
            </a:r>
            <a:r>
              <a:rPr lang="en-GB" dirty="0">
                <a:latin typeface="Comic Sans MS" panose="030F0702030302020204" pitchFamily="66" charset="0"/>
              </a:rPr>
              <a:t>a lovely booklet of “Monster Phonics Activities</a:t>
            </a:r>
            <a:r>
              <a:rPr lang="en-GB" dirty="0" smtClean="0">
                <a:latin typeface="Comic Sans MS" panose="030F0702030302020204" pitchFamily="66" charset="0"/>
              </a:rPr>
              <a:t>” attached (or can be found in the half term home learning week).</a:t>
            </a:r>
          </a:p>
          <a:p>
            <a:endParaRPr lang="en-GB" dirty="0" smtClean="0">
              <a:latin typeface="Comic Sans MS" panose="030F0702030302020204" pitchFamily="66" charset="0"/>
            </a:endParaRPr>
          </a:p>
          <a:p>
            <a:r>
              <a:rPr lang="en-GB" dirty="0" smtClean="0">
                <a:latin typeface="Comic Sans MS" panose="030F0702030302020204" pitchFamily="66" charset="0"/>
              </a:rPr>
              <a:t>As always you could start your phonics learning  daily with our alphabet song or to get you moving BBC Super Movers  with Naomi Wilkinson </a:t>
            </a:r>
            <a:r>
              <a:rPr lang="en-GB" dirty="0" smtClean="0">
                <a:hlinkClick r:id="rId3"/>
              </a:rPr>
              <a:t>https://www.youtube.com/watch?v=jYeMpUdufNk</a:t>
            </a:r>
            <a:r>
              <a:rPr lang="en-GB"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Take Care and have </a:t>
            </a:r>
            <a:r>
              <a:rPr lang="en-GB" sz="2000" dirty="0" smtClean="0">
                <a:solidFill>
                  <a:srgbClr val="FF0000"/>
                </a:solidFill>
                <a:latin typeface="Comic Sans MS" panose="030F0702030302020204" pitchFamily="66" charset="0"/>
              </a:rPr>
              <a:t>Fun.  </a:t>
            </a:r>
            <a:r>
              <a:rPr lang="en-GB" sz="2000" dirty="0" smtClean="0">
                <a:latin typeface="Comic Sans MS" panose="030F0702030302020204" pitchFamily="66" charset="0"/>
              </a:rPr>
              <a:t>Love Mrs Smith xx</a:t>
            </a:r>
          </a:p>
          <a:p>
            <a:endParaRPr lang="en-GB" sz="2000" dirty="0" smtClean="0">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 Let’s check what you know. Are you getting quicker?</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475432053"/>
              </p:ext>
            </p:extLst>
          </p:nvPr>
        </p:nvGraphicFramePr>
        <p:xfrm>
          <a:off x="748147" y="1825626"/>
          <a:ext cx="10820398" cy="4351336"/>
        </p:xfrm>
        <a:graphic>
          <a:graphicData uri="http://schemas.openxmlformats.org/drawingml/2006/table">
            <a:tbl>
              <a:tblPr>
                <a:tableStyleId>{5C22544A-7EE6-4342-B048-85BDC9FD1C3A}</a:tableStyleId>
              </a:tblPr>
              <a:tblGrid>
                <a:gridCol w="1592199"/>
                <a:gridCol w="1549462"/>
                <a:gridCol w="1640900"/>
                <a:gridCol w="1613072"/>
                <a:gridCol w="1372551"/>
                <a:gridCol w="1677674"/>
                <a:gridCol w="1374540"/>
              </a:tblGrid>
              <a:tr h="395576">
                <a:tc>
                  <a:txBody>
                    <a:bodyPr/>
                    <a:lstStyle/>
                    <a:p>
                      <a:pPr algn="ctr">
                        <a:lnSpc>
                          <a:spcPct val="107000"/>
                        </a:lnSpc>
                        <a:spcAft>
                          <a:spcPts val="0"/>
                        </a:spcAft>
                      </a:pPr>
                      <a:r>
                        <a:rPr lang="en-GB" sz="2400" dirty="0">
                          <a:effectLst/>
                        </a:rPr>
                        <a:t>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m</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d</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b</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ll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j</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v</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x</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zz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qu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igh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791152">
                <a:tc>
                  <a:txBody>
                    <a:bodyPr/>
                    <a:lstStyle/>
                    <a:p>
                      <a:pPr algn="ctr">
                        <a:lnSpc>
                          <a:spcPct val="107000"/>
                        </a:lnSpc>
                        <a:spcAft>
                          <a:spcPts val="0"/>
                        </a:spcAft>
                      </a:pPr>
                      <a:r>
                        <a:rPr lang="en-GB" sz="2400">
                          <a:effectLst/>
                        </a:rPr>
                        <a:t>ur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ure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ay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nSpc>
                          <a:spcPct val="107000"/>
                        </a:lnSpc>
                        <a:spcAft>
                          <a:spcPts val="0"/>
                        </a:spcAft>
                      </a:pPr>
                      <a:r>
                        <a:rPr lang="en-GB" sz="2400" dirty="0" smtClean="0">
                          <a:effectLst/>
                        </a:rPr>
                        <a:t>        oy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aw</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 </a:t>
                      </a:r>
                      <a:r>
                        <a:rPr lang="en-GB" sz="2400" dirty="0" err="1" smtClean="0">
                          <a:effectLst/>
                        </a:rPr>
                        <a:t>i</a:t>
                      </a:r>
                      <a:r>
                        <a:rPr lang="en-GB" sz="2400" dirty="0" smtClean="0">
                          <a:effectLst/>
                        </a:rPr>
                        <a:t>-e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o-e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a-e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u-e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e-e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bl>
          </a:graphicData>
        </a:graphic>
      </p:graphicFrame>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4893647"/>
          </a:xfrm>
          <a:prstGeom prst="rect">
            <a:avLst/>
          </a:prstGeom>
        </p:spPr>
        <p:txBody>
          <a:bodyPr wrap="square">
            <a:spAutoFit/>
          </a:bodyPr>
          <a:lstStyle/>
          <a:p>
            <a:r>
              <a:rPr lang="en-GB" sz="4000" dirty="0" smtClean="0">
                <a:latin typeface="Comic Sans MS" panose="030F0702030302020204" pitchFamily="66" charset="0"/>
              </a:rPr>
              <a:t>Week 8:</a:t>
            </a:r>
          </a:p>
          <a:p>
            <a:r>
              <a:rPr lang="en-GB" sz="2400" dirty="0" smtClean="0">
                <a:latin typeface="Comic Sans MS" panose="030F0702030302020204" pitchFamily="66" charset="0"/>
              </a:rPr>
              <a:t>This week we are going to be putting into practise what you have learnt. You have already practised the phonemes on slide 2. </a:t>
            </a:r>
          </a:p>
          <a:p>
            <a:endParaRPr lang="en-GB" sz="2400" dirty="0">
              <a:latin typeface="Comic Sans MS" panose="030F0702030302020204" pitchFamily="66" charset="0"/>
            </a:endParaRPr>
          </a:p>
          <a:p>
            <a:r>
              <a:rPr lang="en-GB" sz="2400" dirty="0" smtClean="0">
                <a:latin typeface="Comic Sans MS" panose="030F0702030302020204" pitchFamily="66" charset="0"/>
              </a:rPr>
              <a:t>Now test your knowledge on past Phonics Screening papers </a:t>
            </a:r>
          </a:p>
          <a:p>
            <a:r>
              <a:rPr lang="en-GB" sz="2400" dirty="0" smtClean="0">
                <a:latin typeface="Comic Sans MS" panose="030F0702030302020204" pitchFamily="66" charset="0"/>
              </a:rPr>
              <a:t>which can be found </a:t>
            </a:r>
            <a:r>
              <a:rPr lang="en-GB" sz="2400" dirty="0">
                <a:latin typeface="Comic Sans MS" panose="030F0702030302020204" pitchFamily="66" charset="0"/>
                <a:hlinkClick r:id="rId2"/>
              </a:rPr>
              <a:t>https://www.gov.uk/government/collections/national-curriculum-assessments-practice-materials#phonics-screening-check-resources</a:t>
            </a:r>
            <a:r>
              <a:rPr lang="en-GB" sz="2400" dirty="0">
                <a:latin typeface="Comic Sans MS" panose="030F0702030302020204" pitchFamily="66" charset="0"/>
              </a:rPr>
              <a:t> </a:t>
            </a:r>
            <a:r>
              <a:rPr lang="en-GB" sz="2400" dirty="0" smtClean="0">
                <a:latin typeface="Comic Sans MS" panose="030F0702030302020204" pitchFamily="66" charset="0"/>
              </a:rPr>
              <a:t>or the attached Real Words and Nonsense </a:t>
            </a:r>
          </a:p>
          <a:p>
            <a:r>
              <a:rPr lang="en-GB" sz="2400" dirty="0" smtClean="0">
                <a:latin typeface="Comic Sans MS" panose="030F0702030302020204" pitchFamily="66" charset="0"/>
              </a:rPr>
              <a:t>Words Assessment sheet. There is no </a:t>
            </a:r>
          </a:p>
          <a:p>
            <a:r>
              <a:rPr lang="en-GB" sz="2400" dirty="0" smtClean="0">
                <a:latin typeface="Comic Sans MS" panose="030F0702030302020204" pitchFamily="66" charset="0"/>
              </a:rPr>
              <a:t>time limit just sound talk the words and </a:t>
            </a:r>
          </a:p>
          <a:p>
            <a:r>
              <a:rPr lang="en-GB" sz="2400" dirty="0" smtClean="0">
                <a:latin typeface="Comic Sans MS" panose="030F0702030302020204" pitchFamily="66" charset="0"/>
              </a:rPr>
              <a:t>use your phonic knowledge. </a:t>
            </a:r>
            <a:endParaRPr lang="en-GB" sz="24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pic>
        <p:nvPicPr>
          <p:cNvPr id="3" name="Picture 2"/>
          <p:cNvPicPr/>
          <p:nvPr/>
        </p:nvPicPr>
        <p:blipFill rotWithShape="1">
          <a:blip r:embed="rId3">
            <a:extLst>
              <a:ext uri="{28A0092B-C50C-407E-A947-70E740481C1C}">
                <a14:useLocalDpi xmlns:a14="http://schemas.microsoft.com/office/drawing/2010/main" val="0"/>
              </a:ext>
            </a:extLst>
          </a:blip>
          <a:srcRect l="31244" t="13071" r="32353" b="4373"/>
          <a:stretch/>
        </p:blipFill>
        <p:spPr bwMode="auto">
          <a:xfrm>
            <a:off x="6978223" y="3208097"/>
            <a:ext cx="3548527" cy="357184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2652" t="34546" r="29546" b="37172"/>
          <a:stretch/>
        </p:blipFill>
        <p:spPr>
          <a:xfrm>
            <a:off x="8215745" y="1745673"/>
            <a:ext cx="2944189" cy="2923309"/>
          </a:xfrm>
          <a:prstGeom prst="rect">
            <a:avLst/>
          </a:prstGeom>
        </p:spPr>
      </p:pic>
      <p:sp>
        <p:nvSpPr>
          <p:cNvPr id="5" name="TextBox 4"/>
          <p:cNvSpPr txBox="1"/>
          <p:nvPr/>
        </p:nvSpPr>
        <p:spPr>
          <a:xfrm>
            <a:off x="341970" y="360218"/>
            <a:ext cx="10697159" cy="954107"/>
          </a:xfrm>
          <a:prstGeom prst="rect">
            <a:avLst/>
          </a:prstGeom>
          <a:noFill/>
        </p:spPr>
        <p:txBody>
          <a:bodyPr wrap="none" rtlCol="0">
            <a:spAutoFit/>
          </a:bodyPr>
          <a:lstStyle/>
          <a:p>
            <a:r>
              <a:rPr lang="en-GB" sz="2800" dirty="0" smtClean="0">
                <a:latin typeface="Comic Sans MS" panose="030F0702030302020204" pitchFamily="66" charset="0"/>
              </a:rPr>
              <a:t>Attached are some Alien flash cards to help you practise your </a:t>
            </a:r>
          </a:p>
          <a:p>
            <a:r>
              <a:rPr lang="en-GB" sz="2800" dirty="0" smtClean="0">
                <a:latin typeface="Comic Sans MS" panose="030F0702030302020204" pitchFamily="66" charset="0"/>
              </a:rPr>
              <a:t>sounding out reading Alien words.</a:t>
            </a:r>
            <a:endParaRPr lang="en-GB" sz="2800" dirty="0">
              <a:latin typeface="Comic Sans MS" panose="030F0702030302020204" pitchFamily="66" charset="0"/>
            </a:endParaRPr>
          </a:p>
        </p:txBody>
      </p:sp>
      <p:pic>
        <p:nvPicPr>
          <p:cNvPr id="3" name="Picture 2"/>
          <p:cNvPicPr>
            <a:picLocks noChangeAspect="1"/>
          </p:cNvPicPr>
          <p:nvPr/>
        </p:nvPicPr>
        <p:blipFill rotWithShape="1">
          <a:blip r:embed="rId3"/>
          <a:srcRect l="24495" t="33535" r="56313" b="13131"/>
          <a:stretch/>
        </p:blipFill>
        <p:spPr>
          <a:xfrm>
            <a:off x="4572000" y="1413164"/>
            <a:ext cx="3061855" cy="5303216"/>
          </a:xfrm>
          <a:prstGeom prst="rect">
            <a:avLst/>
          </a:prstGeom>
        </p:spPr>
      </p:pic>
      <p:pic>
        <p:nvPicPr>
          <p:cNvPr id="2" name="Picture 1"/>
          <p:cNvPicPr>
            <a:picLocks noChangeAspect="1"/>
          </p:cNvPicPr>
          <p:nvPr/>
        </p:nvPicPr>
        <p:blipFill rotWithShape="1">
          <a:blip r:embed="rId4"/>
          <a:srcRect l="51389" t="22626" r="29293" b="23839"/>
          <a:stretch/>
        </p:blipFill>
        <p:spPr>
          <a:xfrm>
            <a:off x="914401" y="1389169"/>
            <a:ext cx="3075709" cy="5327211"/>
          </a:xfrm>
          <a:prstGeom prst="rect">
            <a:avLst/>
          </a:prstGeom>
        </p:spPr>
      </p:pic>
    </p:spTree>
    <p:extLst>
      <p:ext uri="{BB962C8B-B14F-4D97-AF65-F5344CB8AC3E}">
        <p14:creationId xmlns:p14="http://schemas.microsoft.com/office/powerpoint/2010/main" val="32781992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0" y="193964"/>
            <a:ext cx="12192000" cy="3785652"/>
          </a:xfrm>
          <a:prstGeom prst="rect">
            <a:avLst/>
          </a:prstGeom>
          <a:noFill/>
        </p:spPr>
        <p:txBody>
          <a:bodyPr wrap="square" rtlCol="0">
            <a:spAutoFit/>
          </a:bodyPr>
          <a:lstStyle/>
          <a:p>
            <a:r>
              <a:rPr lang="en-GB" sz="4800" dirty="0" smtClean="0">
                <a:latin typeface="Comic Sans MS" panose="030F0702030302020204" pitchFamily="66" charset="0"/>
              </a:rPr>
              <a:t>The activities on the </a:t>
            </a:r>
            <a:r>
              <a:rPr lang="en-GB" sz="4800" smtClean="0">
                <a:latin typeface="Comic Sans MS" panose="030F0702030302020204" pitchFamily="66" charset="0"/>
              </a:rPr>
              <a:t>following 9 slides </a:t>
            </a:r>
            <a:r>
              <a:rPr lang="en-GB" sz="4800" dirty="0" smtClean="0">
                <a:latin typeface="Comic Sans MS" panose="030F0702030302020204" pitchFamily="66" charset="0"/>
              </a:rPr>
              <a:t>you may have already completed as I have borrowed them from Mrs Child’s half term home learning. If not have fun doing them.</a:t>
            </a:r>
            <a:endParaRPr lang="en-GB" sz="4800" dirty="0">
              <a:latin typeface="Comic Sans MS" panose="030F0702030302020204" pitchFamily="66"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1508" y="3394363"/>
            <a:ext cx="3262744" cy="3262744"/>
          </a:xfrm>
          <a:prstGeom prst="rect">
            <a:avLst/>
          </a:prstGeom>
        </p:spPr>
      </p:pic>
    </p:spTree>
    <p:extLst>
      <p:ext uri="{BB962C8B-B14F-4D97-AF65-F5344CB8AC3E}">
        <p14:creationId xmlns:p14="http://schemas.microsoft.com/office/powerpoint/2010/main" val="5018482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9" name="Oval Callout 8"/>
          <p:cNvSpPr/>
          <p:nvPr/>
        </p:nvSpPr>
        <p:spPr>
          <a:xfrm>
            <a:off x="8029598" y="4065169"/>
            <a:ext cx="1749428" cy="1800200"/>
          </a:xfrm>
          <a:prstGeom prst="wedgeEllipseCallout">
            <a:avLst>
              <a:gd name="adj1" fmla="val -71011"/>
              <a:gd name="adj2" fmla="val -324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96208" y="211025"/>
            <a:ext cx="3267944" cy="6499845"/>
          </a:xfrm>
        </p:spPr>
        <p:txBody>
          <a:bodyPr>
            <a:normAutofit/>
          </a:bodyPr>
          <a:lstStyle/>
          <a:p>
            <a:r>
              <a:rPr lang="en-US" dirty="0" smtClean="0">
                <a:latin typeface="Comic Sans MS" panose="030F0702030302020204" pitchFamily="66" charset="0"/>
              </a:rPr>
              <a:t>Create alien names using a </a:t>
            </a:r>
            <a:r>
              <a:rPr lang="en-US" dirty="0" smtClean="0">
                <a:solidFill>
                  <a:srgbClr val="FF0000"/>
                </a:solidFill>
                <a:latin typeface="Comic Sans MS" panose="030F0702030302020204" pitchFamily="66" charset="0"/>
              </a:rPr>
              <a:t>beginning</a:t>
            </a:r>
            <a:r>
              <a:rPr lang="en-US" dirty="0" smtClean="0">
                <a:latin typeface="Comic Sans MS" panose="030F0702030302020204" pitchFamily="66" charset="0"/>
              </a:rPr>
              <a:t>, </a:t>
            </a:r>
            <a:r>
              <a:rPr lang="en-US" dirty="0" smtClean="0">
                <a:solidFill>
                  <a:srgbClr val="FFC000"/>
                </a:solidFill>
                <a:latin typeface="Comic Sans MS" panose="030F0702030302020204" pitchFamily="66" charset="0"/>
              </a:rPr>
              <a:t>middle</a:t>
            </a:r>
            <a:r>
              <a:rPr lang="en-US" dirty="0" smtClean="0">
                <a:latin typeface="Comic Sans MS" panose="030F0702030302020204" pitchFamily="66" charset="0"/>
              </a:rPr>
              <a:t> and </a:t>
            </a:r>
            <a:r>
              <a:rPr lang="en-US" dirty="0" smtClean="0">
                <a:solidFill>
                  <a:srgbClr val="92D050"/>
                </a:solidFill>
                <a:latin typeface="Comic Sans MS" panose="030F0702030302020204" pitchFamily="66" charset="0"/>
              </a:rPr>
              <a:t>end</a:t>
            </a:r>
            <a:r>
              <a:rPr lang="en-US" dirty="0" smtClean="0">
                <a:latin typeface="Comic Sans MS" panose="030F0702030302020204" pitchFamily="66" charset="0"/>
              </a:rPr>
              <a:t> sound and then draw what they look like.</a:t>
            </a:r>
          </a:p>
          <a:p>
            <a:r>
              <a:rPr lang="en-US" dirty="0" smtClean="0">
                <a:latin typeface="Comic Sans MS" panose="030F0702030302020204" pitchFamily="66" charset="0"/>
              </a:rPr>
              <a:t>Examples:</a:t>
            </a:r>
          </a:p>
          <a:p>
            <a:endParaRPr lang="en-US" dirty="0" smtClean="0">
              <a:latin typeface="Comic Sans MS" panose="030F0702030302020204" pitchFamily="66" charset="0"/>
            </a:endParaRPr>
          </a:p>
          <a:p>
            <a:endParaRPr lang="en-US" dirty="0" smtClean="0">
              <a:latin typeface="Comic Sans MS" panose="030F0702030302020204" pitchFamily="66" charset="0"/>
            </a:endParaRPr>
          </a:p>
          <a:p>
            <a:endParaRPr lang="en-US" dirty="0">
              <a:latin typeface="Comic Sans MS" panose="030F0702030302020204" pitchFamily="66" charset="0"/>
            </a:endParaRPr>
          </a:p>
          <a:p>
            <a:r>
              <a:rPr lang="en-US" dirty="0" err="1" smtClean="0">
                <a:solidFill>
                  <a:srgbClr val="FF0000"/>
                </a:solidFill>
                <a:latin typeface="Comic Sans MS" panose="030F0702030302020204" pitchFamily="66" charset="0"/>
              </a:rPr>
              <a:t>Bl</a:t>
            </a:r>
            <a:r>
              <a:rPr lang="en-US" dirty="0" err="1" smtClean="0">
                <a:solidFill>
                  <a:srgbClr val="FFC000"/>
                </a:solidFill>
                <a:latin typeface="Comic Sans MS" panose="030F0702030302020204" pitchFamily="66" charset="0"/>
              </a:rPr>
              <a:t>aw</a:t>
            </a:r>
            <a:r>
              <a:rPr lang="en-US" dirty="0" err="1" smtClean="0">
                <a:solidFill>
                  <a:srgbClr val="92D050"/>
                </a:solidFill>
                <a:latin typeface="Comic Sans MS" panose="030F0702030302020204" pitchFamily="66" charset="0"/>
              </a:rPr>
              <a:t>sh</a:t>
            </a:r>
            <a:endParaRPr lang="en-US" dirty="0">
              <a:latin typeface="Comic Sans MS" panose="030F0702030302020204" pitchFamily="66" charset="0"/>
            </a:endParaRPr>
          </a:p>
          <a:p>
            <a:endParaRPr lang="en-US" dirty="0" smtClean="0">
              <a:latin typeface="Comic Sans MS" panose="030F0702030302020204" pitchFamily="66" charset="0"/>
            </a:endParaRPr>
          </a:p>
        </p:txBody>
      </p:sp>
      <p:graphicFrame>
        <p:nvGraphicFramePr>
          <p:cNvPr id="4" name="Table 3"/>
          <p:cNvGraphicFramePr>
            <a:graphicFrameLocks noGrp="1"/>
          </p:cNvGraphicFramePr>
          <p:nvPr>
            <p:extLst/>
          </p:nvPr>
        </p:nvGraphicFramePr>
        <p:xfrm>
          <a:off x="5447929" y="188640"/>
          <a:ext cx="4920207" cy="3657600"/>
        </p:xfrm>
        <a:graphic>
          <a:graphicData uri="http://schemas.openxmlformats.org/drawingml/2006/table">
            <a:tbl>
              <a:tblPr firstRow="1" bandRow="1">
                <a:tableStyleId>{5C22544A-7EE6-4342-B048-85BDC9FD1C3A}</a:tableStyleId>
              </a:tblPr>
              <a:tblGrid>
                <a:gridCol w="1640069"/>
                <a:gridCol w="1640069"/>
                <a:gridCol w="1640069"/>
              </a:tblGrid>
              <a:tr h="370840">
                <a:tc>
                  <a:txBody>
                    <a:bodyPr/>
                    <a:lstStyle/>
                    <a:p>
                      <a:pPr algn="ctr"/>
                      <a:r>
                        <a:rPr lang="en-US" sz="2400" dirty="0" smtClean="0">
                          <a:solidFill>
                            <a:srgbClr val="FF0000"/>
                          </a:solidFill>
                          <a:latin typeface="Comic Sans MS" panose="030F0702030302020204" pitchFamily="66" charset="0"/>
                        </a:rPr>
                        <a:t>Beginning</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Middle</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End</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Bl</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oy</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t</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smtClean="0">
                          <a:solidFill>
                            <a:srgbClr val="FF0000"/>
                          </a:solidFill>
                          <a:latin typeface="Comic Sans MS" panose="030F0702030302020204" pitchFamily="66" charset="0"/>
                        </a:rPr>
                        <a:t>Cr</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aw</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92D050"/>
                          </a:solidFill>
                          <a:latin typeface="Comic Sans MS" panose="030F0702030302020204" pitchFamily="66" charset="0"/>
                        </a:rPr>
                        <a:t>ph</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Fl</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ow</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m</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smtClean="0">
                          <a:solidFill>
                            <a:srgbClr val="FF0000"/>
                          </a:solidFill>
                          <a:latin typeface="Comic Sans MS" panose="030F0702030302020204" pitchFamily="66" charset="0"/>
                        </a:rPr>
                        <a:t>Gr</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FFC000"/>
                          </a:solidFill>
                          <a:latin typeface="Comic Sans MS" panose="030F0702030302020204" pitchFamily="66" charset="0"/>
                        </a:rPr>
                        <a:t>ie</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n</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smtClean="0">
                          <a:solidFill>
                            <a:srgbClr val="FF0000"/>
                          </a:solidFill>
                          <a:latin typeface="Comic Sans MS" panose="030F0702030302020204" pitchFamily="66" charset="0"/>
                        </a:rPr>
                        <a:t>J</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FFC000"/>
                          </a:solidFill>
                          <a:latin typeface="Comic Sans MS" panose="030F0702030302020204" pitchFamily="66" charset="0"/>
                        </a:rPr>
                        <a:t>ue</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f</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Spl</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FFC000"/>
                          </a:solidFill>
                          <a:latin typeface="Comic Sans MS" panose="030F0702030302020204" pitchFamily="66" charset="0"/>
                        </a:rPr>
                        <a:t>ew</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92D050"/>
                          </a:solidFill>
                          <a:latin typeface="Comic Sans MS" panose="030F0702030302020204" pitchFamily="66" charset="0"/>
                        </a:rPr>
                        <a:t>ch</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Str</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au</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92D050"/>
                          </a:solidFill>
                          <a:latin typeface="Comic Sans MS" panose="030F0702030302020204" pitchFamily="66" charset="0"/>
                        </a:rPr>
                        <a:t>sh</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5827" y="5827697"/>
            <a:ext cx="1993900" cy="811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3657396" y="5860490"/>
            <a:ext cx="1452642" cy="553998"/>
          </a:xfrm>
          <a:prstGeom prst="rect">
            <a:avLst/>
          </a:prstGeom>
        </p:spPr>
        <p:txBody>
          <a:bodyPr wrap="none">
            <a:spAutoFit/>
          </a:bodyPr>
          <a:lstStyle/>
          <a:p>
            <a:r>
              <a:rPr lang="en-US" sz="3000" dirty="0" err="1">
                <a:solidFill>
                  <a:srgbClr val="FF0000"/>
                </a:solidFill>
                <a:latin typeface="Comic Sans MS" panose="030F0702030302020204" pitchFamily="66" charset="0"/>
              </a:rPr>
              <a:t>Gr</a:t>
            </a:r>
            <a:r>
              <a:rPr lang="en-US" sz="3000" dirty="0" err="1">
                <a:solidFill>
                  <a:srgbClr val="FFC000"/>
                </a:solidFill>
                <a:latin typeface="Comic Sans MS" panose="030F0702030302020204" pitchFamily="66" charset="0"/>
              </a:rPr>
              <a:t>oy</a:t>
            </a:r>
            <a:r>
              <a:rPr lang="en-US" sz="3000" dirty="0" err="1">
                <a:solidFill>
                  <a:srgbClr val="92D050"/>
                </a:solidFill>
                <a:latin typeface="Comic Sans MS" panose="030F0702030302020204" pitchFamily="66" charset="0"/>
              </a:rPr>
              <a:t>ch</a:t>
            </a:r>
            <a:endParaRPr lang="en-GB" sz="3000" dirty="0">
              <a:solidFill>
                <a:srgbClr val="92D050"/>
              </a:solidFill>
              <a:latin typeface="Comic Sans MS" panose="030F0702030302020204" pitchFamily="66" charset="0"/>
            </a:endParaRPr>
          </a:p>
        </p:txBody>
      </p:sp>
      <p:pic>
        <p:nvPicPr>
          <p:cNvPr id="1027" name="Picture 3" descr="C:\Users\MrsChild\AppData\Local\Microsoft\Windows\INetCache\IE\I0INYVGL\green-cartoon-alien-clipart-thumb282203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5827" y="4055809"/>
            <a:ext cx="1616968" cy="16169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MrsChild\AppData\Local\Microsoft\Windows\INetCache\IE\B1Q4FDV9\puzzled-alien[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57396" y="3844307"/>
            <a:ext cx="1244323" cy="189429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MrsChild\AppData\Local\Microsoft\Windows\INetCache\IE\MDZDMQMK\15883-illustration-of-an-arcade-styled-cartoon-alien-ghost-pv[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5115" y="4365105"/>
            <a:ext cx="1473622" cy="147362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8100363" y="4472448"/>
            <a:ext cx="1656184" cy="1200329"/>
          </a:xfrm>
          <a:prstGeom prst="rect">
            <a:avLst/>
          </a:prstGeom>
          <a:noFill/>
        </p:spPr>
        <p:txBody>
          <a:bodyPr wrap="square" rtlCol="0">
            <a:spAutoFit/>
          </a:bodyPr>
          <a:lstStyle/>
          <a:p>
            <a:pPr algn="ctr"/>
            <a:r>
              <a:rPr lang="en-US" dirty="0">
                <a:latin typeface="Comic Sans MS" panose="030F0702030302020204" pitchFamily="66" charset="0"/>
              </a:rPr>
              <a:t>How many different aliens can you make?</a:t>
            </a:r>
            <a:endParaRPr lang="en-GB" dirty="0">
              <a:latin typeface="Comic Sans MS" panose="030F0702030302020204" pitchFamily="66" charset="0"/>
            </a:endParaRPr>
          </a:p>
        </p:txBody>
      </p:sp>
      <p:sp>
        <p:nvSpPr>
          <p:cNvPr id="2" name="TextBox 1"/>
          <p:cNvSpPr txBox="1"/>
          <p:nvPr/>
        </p:nvSpPr>
        <p:spPr>
          <a:xfrm>
            <a:off x="9827312" y="4283624"/>
            <a:ext cx="2369559" cy="1015663"/>
          </a:xfrm>
          <a:prstGeom prst="rect">
            <a:avLst/>
          </a:prstGeom>
          <a:noFill/>
        </p:spPr>
        <p:txBody>
          <a:bodyPr wrap="none" rtlCol="0">
            <a:spAutoFit/>
          </a:bodyPr>
          <a:lstStyle/>
          <a:p>
            <a:r>
              <a:rPr lang="en-GB" sz="2000" dirty="0" smtClean="0">
                <a:latin typeface="Comic Sans MS" panose="030F0702030302020204" pitchFamily="66" charset="0"/>
              </a:rPr>
              <a:t>You may have </a:t>
            </a:r>
          </a:p>
          <a:p>
            <a:r>
              <a:rPr lang="en-GB" sz="2000" dirty="0" smtClean="0">
                <a:latin typeface="Comic Sans MS" panose="030F0702030302020204" pitchFamily="66" charset="0"/>
              </a:rPr>
              <a:t>already completed</a:t>
            </a:r>
          </a:p>
          <a:p>
            <a:r>
              <a:rPr lang="en-GB" sz="2000" dirty="0">
                <a:latin typeface="Comic Sans MS" panose="030F0702030302020204" pitchFamily="66" charset="0"/>
              </a:rPr>
              <a:t>t</a:t>
            </a:r>
            <a:r>
              <a:rPr lang="en-GB" sz="2000" dirty="0" smtClean="0">
                <a:latin typeface="Comic Sans MS" panose="030F0702030302020204" pitchFamily="66" charset="0"/>
              </a:rPr>
              <a:t>his activity. </a:t>
            </a:r>
            <a:endParaRPr lang="en-GB" sz="2000" dirty="0">
              <a:latin typeface="Comic Sans MS" panose="030F0702030302020204" pitchFamily="66" charset="0"/>
            </a:endParaRPr>
          </a:p>
        </p:txBody>
      </p:sp>
    </p:spTree>
    <p:extLst>
      <p:ext uri="{BB962C8B-B14F-4D97-AF65-F5344CB8AC3E}">
        <p14:creationId xmlns:p14="http://schemas.microsoft.com/office/powerpoint/2010/main" val="814177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6473" y="274638"/>
            <a:ext cx="11291454" cy="1143000"/>
          </a:xfrm>
        </p:spPr>
        <p:txBody>
          <a:bodyPr>
            <a:noAutofit/>
          </a:bodyPr>
          <a:lstStyle/>
          <a:p>
            <a:r>
              <a:rPr lang="en-GB" sz="2400" dirty="0">
                <a:latin typeface="Comic Sans MS" panose="030F0702030302020204" pitchFamily="66" charset="0"/>
              </a:rPr>
              <a:t>If you can segment and blend all these alien names then you know all the sounds and have all the skills you need. </a:t>
            </a:r>
            <a:br>
              <a:rPr lang="en-GB" sz="2400" dirty="0">
                <a:latin typeface="Comic Sans MS" panose="030F0702030302020204" pitchFamily="66" charset="0"/>
              </a:rPr>
            </a:br>
            <a:r>
              <a:rPr lang="en-GB" sz="2000" dirty="0">
                <a:latin typeface="Comic Sans MS" panose="030F0702030302020204" pitchFamily="66" charset="0"/>
              </a:rPr>
              <a:t>(Remember you can draw in the sound buttons or highlight the digraphs if it helps.)</a:t>
            </a:r>
          </a:p>
        </p:txBody>
      </p:sp>
      <p:graphicFrame>
        <p:nvGraphicFramePr>
          <p:cNvPr id="4" name="Content Placeholder 3"/>
          <p:cNvGraphicFramePr>
            <a:graphicFrameLocks noGrp="1"/>
          </p:cNvGraphicFramePr>
          <p:nvPr>
            <p:ph idx="1"/>
            <p:extLst/>
          </p:nvPr>
        </p:nvGraphicFramePr>
        <p:xfrm>
          <a:off x="2063552" y="1556792"/>
          <a:ext cx="8136908" cy="5047488"/>
        </p:xfrm>
        <a:graphic>
          <a:graphicData uri="http://schemas.openxmlformats.org/drawingml/2006/table">
            <a:tbl>
              <a:tblPr firstRow="1" firstCol="1" bandRow="1"/>
              <a:tblGrid>
                <a:gridCol w="2034227"/>
                <a:gridCol w="2034227"/>
                <a:gridCol w="2034227"/>
                <a:gridCol w="2034227"/>
              </a:tblGrid>
              <a:tr h="401098">
                <a:tc>
                  <a:txBody>
                    <a:bodyPr/>
                    <a:lstStyle/>
                    <a:p>
                      <a:pPr algn="ctr">
                        <a:lnSpc>
                          <a:spcPct val="115000"/>
                        </a:lnSpc>
                        <a:spcAft>
                          <a:spcPts val="0"/>
                        </a:spcAft>
                      </a:pPr>
                      <a:r>
                        <a:rPr lang="en-GB" sz="2400" dirty="0" err="1">
                          <a:effectLst/>
                          <a:latin typeface="Comic Sans MS"/>
                          <a:ea typeface="Times New Roman"/>
                          <a:cs typeface="Times New Roman"/>
                        </a:rPr>
                        <a:t>Baid</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Hayf</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Gake</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Deef</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dirty="0" err="1">
                          <a:effectLst/>
                          <a:latin typeface="Comic Sans MS"/>
                          <a:ea typeface="Times New Roman"/>
                          <a:cs typeface="Times New Roman"/>
                        </a:rPr>
                        <a:t>Heem</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Plean</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Quete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Narth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Vight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Twie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Yize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Blove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Croab</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Proet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Jome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Phowt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Froomp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Cachue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Sprume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Aspew</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Wormid</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Fauster</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Nawm</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Voo</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dirty="0" err="1">
                          <a:effectLst/>
                          <a:latin typeface="Comic Sans MS"/>
                          <a:ea typeface="Times New Roman"/>
                          <a:cs typeface="Times New Roman"/>
                        </a:rPr>
                        <a:t>Shoit</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Groys</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Crouth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Og</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Zoup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Rowz</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Meeth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Umf</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Yerpan</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Jirlee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Hurck</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a:effectLst/>
                          <a:latin typeface="Comic Sans MS"/>
                          <a:ea typeface="Times New Roman"/>
                          <a:cs typeface="Times New Roman"/>
                        </a:rPr>
                        <a:t>Jair</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Thrair</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Scrust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Fowsp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Freesp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Kear</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Dronk</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Zaunch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Scrung</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Dacture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Brist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Blurg</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Trown</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10654299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260648"/>
            <a:ext cx="11319164" cy="1143000"/>
          </a:xfrm>
        </p:spPr>
        <p:txBody>
          <a:bodyPr>
            <a:noAutofit/>
          </a:bodyPr>
          <a:lstStyle/>
          <a:p>
            <a:r>
              <a:rPr lang="en-GB" sz="2400" dirty="0" smtClean="0">
                <a:latin typeface="Comic Sans MS" panose="030F0702030302020204" pitchFamily="66" charset="0"/>
              </a:rPr>
              <a:t>Have a go at making a symmetrical alien picture using your name. These instructions come from </a:t>
            </a:r>
            <a:r>
              <a:rPr lang="en-GB" sz="2400" dirty="0" smtClean="0">
                <a:latin typeface="Comic Sans MS" panose="030F0702030302020204" pitchFamily="66" charset="0"/>
                <a:hlinkClick r:id="rId2"/>
              </a:rPr>
              <a:t>http://ourartlately.blogspot.com/2011/05/name-aliens.html</a:t>
            </a:r>
            <a:endParaRPr lang="en-GB" sz="2400" dirty="0">
              <a:latin typeface="Comic Sans MS" panose="030F0702030302020204" pitchFamily="66" charset="0"/>
            </a:endParaRPr>
          </a:p>
        </p:txBody>
      </p:sp>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927648" y="1700808"/>
            <a:ext cx="6192688" cy="46987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85481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1718" y="645840"/>
            <a:ext cx="832232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16964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19536" y="476672"/>
            <a:ext cx="8310732"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26027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8080" y="116632"/>
            <a:ext cx="7992888" cy="6385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207568" y="6381328"/>
            <a:ext cx="7773400" cy="369332"/>
          </a:xfrm>
          <a:prstGeom prst="rect">
            <a:avLst/>
          </a:prstGeom>
          <a:noFill/>
        </p:spPr>
        <p:txBody>
          <a:bodyPr wrap="square" rtlCol="0">
            <a:spAutoFit/>
          </a:bodyPr>
          <a:lstStyle/>
          <a:p>
            <a:r>
              <a:rPr lang="en-GB" dirty="0"/>
              <a:t>(Or you could paint or collage or use stickers - anything you have to hand.)</a:t>
            </a:r>
          </a:p>
        </p:txBody>
      </p:sp>
    </p:spTree>
    <p:extLst>
      <p:ext uri="{BB962C8B-B14F-4D97-AF65-F5344CB8AC3E}">
        <p14:creationId xmlns:p14="http://schemas.microsoft.com/office/powerpoint/2010/main" val="8506103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84032"/>
            <a:ext cx="8136904" cy="6538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05919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5521" y="188641"/>
            <a:ext cx="2573007" cy="3085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5840" y="153209"/>
            <a:ext cx="2493058" cy="3120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Grp="1" noChangeAspect="1" noChangeArrowheads="1"/>
          </p:cNvPicPr>
          <p:nvPr>
            <p:ph idx="1"/>
          </p:nvPr>
        </p:nvPicPr>
        <p:blipFill rotWithShape="1">
          <a:blip r:embed="rId4">
            <a:extLst>
              <a:ext uri="{28A0092B-C50C-407E-A947-70E740481C1C}">
                <a14:useLocalDpi xmlns:a14="http://schemas.microsoft.com/office/drawing/2010/main" val="0"/>
              </a:ext>
            </a:extLst>
          </a:blip>
          <a:srcRect l="6393" t="1998"/>
          <a:stretch/>
        </p:blipFill>
        <p:spPr bwMode="auto">
          <a:xfrm>
            <a:off x="7536160" y="188640"/>
            <a:ext cx="2592288" cy="6622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75520" y="3645024"/>
            <a:ext cx="5544616" cy="2862322"/>
          </a:xfrm>
          <a:prstGeom prst="rect">
            <a:avLst/>
          </a:prstGeom>
          <a:noFill/>
        </p:spPr>
        <p:txBody>
          <a:bodyPr wrap="square" rtlCol="0">
            <a:spAutoFit/>
          </a:bodyPr>
          <a:lstStyle/>
          <a:p>
            <a:r>
              <a:rPr lang="en-GB" sz="3600" dirty="0">
                <a:latin typeface="Comic Sans MS" panose="030F0702030302020204" pitchFamily="66" charset="0"/>
              </a:rPr>
              <a:t>When you have finished your alien it will need a name. </a:t>
            </a:r>
            <a:br>
              <a:rPr lang="en-GB" sz="3600" dirty="0">
                <a:latin typeface="Comic Sans MS" panose="030F0702030302020204" pitchFamily="66" charset="0"/>
              </a:rPr>
            </a:br>
            <a:r>
              <a:rPr lang="en-GB" sz="3600" dirty="0">
                <a:latin typeface="Comic Sans MS" panose="030F0702030302020204" pitchFamily="66" charset="0"/>
              </a:rPr>
              <a:t>Choose a name from the following list.</a:t>
            </a:r>
          </a:p>
        </p:txBody>
      </p:sp>
    </p:spTree>
    <p:extLst>
      <p:ext uri="{BB962C8B-B14F-4D97-AF65-F5344CB8AC3E}">
        <p14:creationId xmlns:p14="http://schemas.microsoft.com/office/powerpoint/2010/main" val="27908914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788" y="332656"/>
            <a:ext cx="8786700" cy="5327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72023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475" t="22829" r="21717" b="15151"/>
          <a:stretch/>
        </p:blipFill>
        <p:spPr>
          <a:xfrm>
            <a:off x="1856509" y="1565564"/>
            <a:ext cx="8908473" cy="4807527"/>
          </a:xfrm>
          <a:prstGeom prst="rect">
            <a:avLst/>
          </a:prstGeom>
        </p:spPr>
      </p:pic>
      <p:sp>
        <p:nvSpPr>
          <p:cNvPr id="3" name="TextBox 2"/>
          <p:cNvSpPr txBox="1"/>
          <p:nvPr/>
        </p:nvSpPr>
        <p:spPr>
          <a:xfrm>
            <a:off x="665018" y="512618"/>
            <a:ext cx="9938939" cy="461665"/>
          </a:xfrm>
          <a:prstGeom prst="rect">
            <a:avLst/>
          </a:prstGeom>
          <a:noFill/>
        </p:spPr>
        <p:txBody>
          <a:bodyPr wrap="none" rtlCol="0">
            <a:spAutoFit/>
          </a:bodyPr>
          <a:lstStyle/>
          <a:p>
            <a:r>
              <a:rPr lang="en-GB" sz="2400" dirty="0" smtClean="0">
                <a:latin typeface="Comic Sans MS" panose="030F0702030302020204" pitchFamily="66" charset="0"/>
              </a:rPr>
              <a:t>You could play Snakes and Ladders to help you practise your sounds. </a:t>
            </a:r>
            <a:endParaRPr lang="en-GB" sz="2400" dirty="0">
              <a:latin typeface="Comic Sans MS" panose="030F0702030302020204" pitchFamily="66" charset="0"/>
            </a:endParaRPr>
          </a:p>
        </p:txBody>
      </p:sp>
    </p:spTree>
    <p:extLst>
      <p:ext uri="{BB962C8B-B14F-4D97-AF65-F5344CB8AC3E}">
        <p14:creationId xmlns:p14="http://schemas.microsoft.com/office/powerpoint/2010/main" val="42284496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107" t="22424" r="22601" b="15758"/>
          <a:stretch/>
        </p:blipFill>
        <p:spPr>
          <a:xfrm>
            <a:off x="1343892" y="1524000"/>
            <a:ext cx="9615054" cy="5015345"/>
          </a:xfrm>
          <a:prstGeom prst="rect">
            <a:avLst/>
          </a:prstGeom>
        </p:spPr>
      </p:pic>
      <p:sp>
        <p:nvSpPr>
          <p:cNvPr id="3" name="TextBox 2"/>
          <p:cNvSpPr txBox="1"/>
          <p:nvPr/>
        </p:nvSpPr>
        <p:spPr>
          <a:xfrm>
            <a:off x="96982" y="185758"/>
            <a:ext cx="9090950" cy="954107"/>
          </a:xfrm>
          <a:prstGeom prst="rect">
            <a:avLst/>
          </a:prstGeom>
          <a:noFill/>
        </p:spPr>
        <p:txBody>
          <a:bodyPr wrap="none" rtlCol="0">
            <a:spAutoFit/>
          </a:bodyPr>
          <a:lstStyle/>
          <a:p>
            <a:r>
              <a:rPr lang="en-GB" sz="2800" dirty="0" smtClean="0">
                <a:latin typeface="Comic Sans MS" panose="030F0702030302020204" pitchFamily="66" charset="0"/>
              </a:rPr>
              <a:t>Why not play the I have .., Who has..? Game. </a:t>
            </a:r>
          </a:p>
          <a:p>
            <a:r>
              <a:rPr lang="en-GB" sz="2800" dirty="0" smtClean="0">
                <a:latin typeface="Comic Sans MS" panose="030F0702030302020204" pitchFamily="66" charset="0"/>
              </a:rPr>
              <a:t>Print and cut out the dominoes and have fun playing.  </a:t>
            </a:r>
            <a:endParaRPr lang="en-GB" sz="2800" dirty="0">
              <a:latin typeface="Comic Sans MS" panose="030F0702030302020204" pitchFamily="66"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8164" y="299767"/>
            <a:ext cx="1032165" cy="1032165"/>
          </a:xfrm>
          <a:prstGeom prst="rect">
            <a:avLst/>
          </a:prstGeom>
        </p:spPr>
      </p:pic>
    </p:spTree>
    <p:extLst>
      <p:ext uri="{BB962C8B-B14F-4D97-AF65-F5344CB8AC3E}">
        <p14:creationId xmlns:p14="http://schemas.microsoft.com/office/powerpoint/2010/main" val="4796746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1387" t="18346" r="33212" b="10564"/>
          <a:stretch/>
        </p:blipFill>
        <p:spPr bwMode="auto">
          <a:xfrm>
            <a:off x="7952509" y="807982"/>
            <a:ext cx="4087091" cy="5682095"/>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152399" y="443345"/>
            <a:ext cx="6454011" cy="2308324"/>
          </a:xfrm>
          <a:prstGeom prst="rect">
            <a:avLst/>
          </a:prstGeom>
          <a:noFill/>
        </p:spPr>
        <p:txBody>
          <a:bodyPr wrap="none" rtlCol="0">
            <a:spAutoFit/>
          </a:bodyPr>
          <a:lstStyle/>
          <a:p>
            <a:r>
              <a:rPr lang="en-GB" sz="3600" dirty="0" smtClean="0">
                <a:latin typeface="Comic Sans MS" panose="030F0702030302020204" pitchFamily="66" charset="0"/>
              </a:rPr>
              <a:t>Have a go at this worksheet. </a:t>
            </a:r>
          </a:p>
          <a:p>
            <a:r>
              <a:rPr lang="en-GB" sz="3600" dirty="0" smtClean="0">
                <a:latin typeface="Comic Sans MS" panose="030F0702030302020204" pitchFamily="66" charset="0"/>
              </a:rPr>
              <a:t>You could be like Geraldine </a:t>
            </a:r>
          </a:p>
          <a:p>
            <a:r>
              <a:rPr lang="en-GB" sz="3600" dirty="0" smtClean="0">
                <a:latin typeface="Comic Sans MS" panose="030F0702030302020204" pitchFamily="66" charset="0"/>
              </a:rPr>
              <a:t>looking for objects around </a:t>
            </a:r>
          </a:p>
          <a:p>
            <a:r>
              <a:rPr lang="en-GB" sz="3600" dirty="0" smtClean="0">
                <a:latin typeface="Comic Sans MS" panose="030F0702030302020204" pitchFamily="66" charset="0"/>
              </a:rPr>
              <a:t>the room or house? </a:t>
            </a:r>
            <a:endParaRPr lang="en-GB" sz="3600" dirty="0">
              <a:latin typeface="Comic Sans MS" panose="030F0702030302020204" pitchFamily="66" charset="0"/>
            </a:endParaRPr>
          </a:p>
        </p:txBody>
      </p:sp>
      <p:pic>
        <p:nvPicPr>
          <p:cNvPr id="1026" name="Picture 2" descr="Geraldine the Giraffe learns /n/ sound - video dailymo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272" y="3264287"/>
            <a:ext cx="4960264" cy="2790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573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90946" y="290945"/>
            <a:ext cx="11344772" cy="1200329"/>
          </a:xfrm>
          <a:prstGeom prst="rect">
            <a:avLst/>
          </a:prstGeom>
          <a:noFill/>
        </p:spPr>
        <p:txBody>
          <a:bodyPr wrap="none" rtlCol="0">
            <a:spAutoFit/>
          </a:bodyPr>
          <a:lstStyle/>
          <a:p>
            <a:r>
              <a:rPr lang="en-GB" sz="3600" dirty="0" smtClean="0">
                <a:latin typeface="Comic Sans MS" panose="030F0702030302020204" pitchFamily="66" charset="0"/>
              </a:rPr>
              <a:t>The following slides show resources on Phonics Play </a:t>
            </a:r>
          </a:p>
          <a:p>
            <a:r>
              <a:rPr lang="en-GB" sz="3600" dirty="0" smtClean="0">
                <a:latin typeface="Comic Sans MS" panose="030F0702030302020204" pitchFamily="66" charset="0"/>
              </a:rPr>
              <a:t>you could access to help with blending and reading . </a:t>
            </a:r>
            <a:endParaRPr lang="en-GB" sz="3600" dirty="0">
              <a:latin typeface="Comic Sans MS" panose="030F0702030302020204" pitchFamily="66" charset="0"/>
            </a:endParaRPr>
          </a:p>
        </p:txBody>
      </p:sp>
      <p:pic>
        <p:nvPicPr>
          <p:cNvPr id="3" name="Picture 2"/>
          <p:cNvPicPr>
            <a:picLocks noChangeAspect="1"/>
          </p:cNvPicPr>
          <p:nvPr/>
        </p:nvPicPr>
        <p:blipFill rotWithShape="1">
          <a:blip r:embed="rId2"/>
          <a:srcRect l="34217" t="27677" r="5934" b="31313"/>
          <a:stretch/>
        </p:blipFill>
        <p:spPr>
          <a:xfrm>
            <a:off x="1219199" y="1884219"/>
            <a:ext cx="9670473" cy="4432520"/>
          </a:xfrm>
          <a:prstGeom prst="rect">
            <a:avLst/>
          </a:prstGeom>
        </p:spPr>
      </p:pic>
    </p:spTree>
    <p:extLst>
      <p:ext uri="{BB962C8B-B14F-4D97-AF65-F5344CB8AC3E}">
        <p14:creationId xmlns:p14="http://schemas.microsoft.com/office/powerpoint/2010/main" val="2821066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440" t="11515" r="7449" b="16969"/>
          <a:stretch/>
        </p:blipFill>
        <p:spPr>
          <a:xfrm>
            <a:off x="1316182" y="789709"/>
            <a:ext cx="9448800" cy="4904510"/>
          </a:xfrm>
          <a:prstGeom prst="rect">
            <a:avLst/>
          </a:prstGeom>
        </p:spPr>
      </p:pic>
    </p:spTree>
    <p:extLst>
      <p:ext uri="{BB962C8B-B14F-4D97-AF65-F5344CB8AC3E}">
        <p14:creationId xmlns:p14="http://schemas.microsoft.com/office/powerpoint/2010/main" val="2169590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439" t="11716" r="7576" b="14546"/>
          <a:stretch/>
        </p:blipFill>
        <p:spPr>
          <a:xfrm>
            <a:off x="1316182" y="803564"/>
            <a:ext cx="9434945" cy="5056909"/>
          </a:xfrm>
          <a:prstGeom prst="rect">
            <a:avLst/>
          </a:prstGeom>
        </p:spPr>
      </p:pic>
    </p:spTree>
    <p:extLst>
      <p:ext uri="{BB962C8B-B14F-4D97-AF65-F5344CB8AC3E}">
        <p14:creationId xmlns:p14="http://schemas.microsoft.com/office/powerpoint/2010/main" val="3934200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6692" t="11919" r="7451" b="13535"/>
          <a:stretch/>
        </p:blipFill>
        <p:spPr>
          <a:xfrm>
            <a:off x="1343890" y="817418"/>
            <a:ext cx="9421091" cy="5112327"/>
          </a:xfrm>
          <a:prstGeom prst="rect">
            <a:avLst/>
          </a:prstGeom>
        </p:spPr>
      </p:pic>
    </p:spTree>
    <p:extLst>
      <p:ext uri="{BB962C8B-B14F-4D97-AF65-F5344CB8AC3E}">
        <p14:creationId xmlns:p14="http://schemas.microsoft.com/office/powerpoint/2010/main" val="1983916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061" t="30707" r="36616" b="33940"/>
          <a:stretch/>
        </p:blipFill>
        <p:spPr>
          <a:xfrm>
            <a:off x="692727" y="872836"/>
            <a:ext cx="10764982" cy="4987637"/>
          </a:xfrm>
          <a:prstGeom prst="rect">
            <a:avLst/>
          </a:prstGeom>
        </p:spPr>
      </p:pic>
    </p:spTree>
    <p:extLst>
      <p:ext uri="{BB962C8B-B14F-4D97-AF65-F5344CB8AC3E}">
        <p14:creationId xmlns:p14="http://schemas.microsoft.com/office/powerpoint/2010/main" val="1146216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6260" t="15365" r="36939" b="25241"/>
          <a:stretch/>
        </p:blipFill>
        <p:spPr bwMode="auto">
          <a:xfrm>
            <a:off x="568036" y="2604654"/>
            <a:ext cx="2636260" cy="3463637"/>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36585" t="34169" r="37083" b="5060"/>
          <a:stretch/>
        </p:blipFill>
        <p:spPr bwMode="auto">
          <a:xfrm>
            <a:off x="3075707" y="2563090"/>
            <a:ext cx="3402157" cy="3505201"/>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37979" t="13759" r="38659" b="25929"/>
          <a:stretch/>
        </p:blipFill>
        <p:spPr bwMode="auto">
          <a:xfrm>
            <a:off x="7473229" y="390959"/>
            <a:ext cx="3554990" cy="2809442"/>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37119" t="34398" r="37382" b="5291"/>
          <a:stretch/>
        </p:blipFill>
        <p:spPr bwMode="auto">
          <a:xfrm>
            <a:off x="7334682" y="3448050"/>
            <a:ext cx="3582699" cy="3063586"/>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275297" y="390959"/>
            <a:ext cx="6218369" cy="707886"/>
          </a:xfrm>
          <a:prstGeom prst="rect">
            <a:avLst/>
          </a:prstGeom>
          <a:noFill/>
        </p:spPr>
        <p:txBody>
          <a:bodyPr wrap="none" rtlCol="0">
            <a:spAutoFit/>
          </a:bodyPr>
          <a:lstStyle/>
          <a:p>
            <a:r>
              <a:rPr lang="en-GB" sz="4000" dirty="0" smtClean="0">
                <a:latin typeface="Comic Sans MS" panose="030F0702030302020204" pitchFamily="66" charset="0"/>
              </a:rPr>
              <a:t>Why not play </a:t>
            </a:r>
            <a:r>
              <a:rPr lang="en-GB" sz="4000" dirty="0" err="1" smtClean="0">
                <a:latin typeface="Comic Sans MS" panose="030F0702030302020204" pitchFamily="66" charset="0"/>
              </a:rPr>
              <a:t>Phonopoly</a:t>
            </a:r>
            <a:r>
              <a:rPr lang="en-GB" sz="4000" dirty="0" smtClean="0">
                <a:latin typeface="Comic Sans MS" panose="030F0702030302020204" pitchFamily="66" charset="0"/>
              </a:rPr>
              <a:t> ?</a:t>
            </a:r>
            <a:endParaRPr lang="en-GB" sz="4000" dirty="0">
              <a:latin typeface="Comic Sans MS" panose="030F0702030302020204" pitchFamily="66" charset="0"/>
            </a:endParaRPr>
          </a:p>
        </p:txBody>
      </p:sp>
    </p:spTree>
    <p:extLst>
      <p:ext uri="{BB962C8B-B14F-4D97-AF65-F5344CB8AC3E}">
        <p14:creationId xmlns:p14="http://schemas.microsoft.com/office/powerpoint/2010/main" val="4803052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7677" t="28687" r="46338" b="23839"/>
          <a:stretch/>
        </p:blipFill>
        <p:spPr>
          <a:xfrm>
            <a:off x="734291" y="1163781"/>
            <a:ext cx="9961418" cy="5483486"/>
          </a:xfrm>
          <a:prstGeom prst="rect">
            <a:avLst/>
          </a:prstGeom>
        </p:spPr>
      </p:pic>
      <p:sp>
        <p:nvSpPr>
          <p:cNvPr id="3" name="TextBox 2"/>
          <p:cNvSpPr txBox="1"/>
          <p:nvPr/>
        </p:nvSpPr>
        <p:spPr>
          <a:xfrm>
            <a:off x="193964" y="318655"/>
            <a:ext cx="9738565" cy="584775"/>
          </a:xfrm>
          <a:prstGeom prst="rect">
            <a:avLst/>
          </a:prstGeom>
          <a:noFill/>
        </p:spPr>
        <p:txBody>
          <a:bodyPr wrap="square" rtlCol="0">
            <a:spAutoFit/>
          </a:bodyPr>
          <a:lstStyle/>
          <a:p>
            <a:r>
              <a:rPr lang="en-GB" sz="3200" dirty="0" smtClean="0">
                <a:latin typeface="Comic Sans MS" panose="030F0702030302020204" pitchFamily="66" charset="0"/>
              </a:rPr>
              <a:t>Why not check these activities out at </a:t>
            </a:r>
            <a:r>
              <a:rPr lang="en-GB" sz="3200" dirty="0" err="1" smtClean="0">
                <a:latin typeface="Comic Sans MS" panose="030F0702030302020204" pitchFamily="66" charset="0"/>
              </a:rPr>
              <a:t>Twinkl</a:t>
            </a:r>
            <a:r>
              <a:rPr lang="en-GB" sz="3200" dirty="0" smtClean="0">
                <a:latin typeface="Comic Sans MS" panose="030F0702030302020204" pitchFamily="66" charset="0"/>
              </a:rPr>
              <a:t>?</a:t>
            </a:r>
            <a:endParaRPr lang="en-GB" sz="3200" dirty="0">
              <a:latin typeface="Comic Sans MS" panose="030F0702030302020204" pitchFamily="66" charset="0"/>
            </a:endParaRPr>
          </a:p>
        </p:txBody>
      </p:sp>
    </p:spTree>
    <p:extLst>
      <p:ext uri="{BB962C8B-B14F-4D97-AF65-F5344CB8AC3E}">
        <p14:creationId xmlns:p14="http://schemas.microsoft.com/office/powerpoint/2010/main" val="37723608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15556" r="10859" b="8485"/>
          <a:stretch/>
        </p:blipFill>
        <p:spPr>
          <a:xfrm>
            <a:off x="512617" y="360219"/>
            <a:ext cx="10432473" cy="5556105"/>
          </a:xfrm>
          <a:prstGeom prst="rect">
            <a:avLst/>
          </a:prstGeom>
        </p:spPr>
      </p:pic>
      <p:sp>
        <p:nvSpPr>
          <p:cNvPr id="3" name="TextBox 2"/>
          <p:cNvSpPr txBox="1"/>
          <p:nvPr/>
        </p:nvSpPr>
        <p:spPr>
          <a:xfrm>
            <a:off x="1828800" y="6068291"/>
            <a:ext cx="4112023" cy="646331"/>
          </a:xfrm>
          <a:prstGeom prst="rect">
            <a:avLst/>
          </a:prstGeom>
          <a:noFill/>
        </p:spPr>
        <p:txBody>
          <a:bodyPr wrap="none" rtlCol="0">
            <a:spAutoFit/>
          </a:bodyPr>
          <a:lstStyle/>
          <a:p>
            <a:r>
              <a:rPr lang="en-GB" sz="3600" dirty="0" smtClean="0">
                <a:latin typeface="Comic Sans MS" panose="030F0702030302020204" pitchFamily="66" charset="0"/>
              </a:rPr>
              <a:t>Have a good week </a:t>
            </a:r>
            <a:endParaRPr lang="en-GB" sz="3600" dirty="0">
              <a:latin typeface="Comic Sans MS" panose="030F0702030302020204" pitchFamily="66"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2927" y="5597236"/>
            <a:ext cx="1260764" cy="1260764"/>
          </a:xfrm>
          <a:prstGeom prst="rect">
            <a:avLst/>
          </a:prstGeom>
        </p:spPr>
      </p:pic>
    </p:spTree>
    <p:extLst>
      <p:ext uri="{BB962C8B-B14F-4D97-AF65-F5344CB8AC3E}">
        <p14:creationId xmlns:p14="http://schemas.microsoft.com/office/powerpoint/2010/main" val="20613467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2290</TotalTime>
  <Words>746</Words>
  <Application>Microsoft Office PowerPoint</Application>
  <PresentationFormat>Custom</PresentationFormat>
  <Paragraphs>199</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If you can segment and blend all these alien names then you know all the sounds and have all the skills you need.  (Remember you can draw in the sound buttons or highlight the digraphs if it helps.)</vt:lpstr>
      <vt:lpstr>Have a go at making a symmetrical alien picture using your name. These instructions come from http://ourartlately.blogspot.com/2011/05/name-aliens.html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284</cp:revision>
  <dcterms:created xsi:type="dcterms:W3CDTF">2020-04-29T08:19:42Z</dcterms:created>
  <dcterms:modified xsi:type="dcterms:W3CDTF">2020-06-21T00:12:56Z</dcterms:modified>
</cp:coreProperties>
</file>