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64" r:id="rId14"/>
    <p:sldId id="279" r:id="rId15"/>
    <p:sldId id="269"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co.uk/url?sa=i&amp;url=https://news.sky.com/story/coronavirus-boris-johnson-to-recognise-hero-captain-tom-moore-after-he-raises-18m-for-nhs-11974490&amp;psig=AOvVaw3fkmA6zwlFiK-4jwi6G4wd&amp;ust=1587303683793000&amp;source=images&amp;cd=vfe&amp;ved=0CAIQjRxqFwoTCIjl3piN8ugCFQAAAAAdAAAAABAD"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au-l-061-book-review-worksheet" TargetMode="External"/><Relationship Id="rId2" Type="http://schemas.openxmlformats.org/officeDocument/2006/relationships/hyperlink" Target="https://readon.myon.co.uk/reader/index.html?a=cyrtr_clcrc_s14"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app.mymaths.co.uk/5936-lesson/telling-the-time-to-5-mins" TargetMode="External"/><Relationship Id="rId2" Type="http://schemas.openxmlformats.org/officeDocument/2006/relationships/hyperlink" Target="https://app.mymaths.co.uk/5935-lesson/telling-the-time-quarter-to-past"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www.twinkl.co.uk/resource/t-n-914-telling-the-time-in-blocks-of-5-task-setter-powerpoint-with-worksheet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5 Week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4"/>
            <a:ext cx="8229600" cy="5405791"/>
          </a:xfrm>
        </p:spPr>
        <p:txBody>
          <a:bodyPr>
            <a:normAutofit fontScale="92500" lnSpcReduction="10000"/>
          </a:bodyPr>
          <a:lstStyle/>
          <a:p>
            <a:pPr marL="0" indent="0">
              <a:buNone/>
            </a:pPr>
            <a:r>
              <a:rPr lang="en-US" sz="2000" dirty="0" smtClean="0"/>
              <a:t>Hi Year 2. I hope you’ve had a nice weekend and I hope you are helping your grown ups at home with all their jobs. Did you see the amazing effort that Captain Tom made this week? He set himself a challenge to do 100 laps of his garden before he turned 100. He has raised over 21 million pounds for the NHS. Isn’t that fantastic? If you would like to make Captain Tom a card for his 100</a:t>
            </a:r>
            <a:r>
              <a:rPr lang="en-US" sz="2000" baseline="30000" dirty="0" smtClean="0"/>
              <a:t>th</a:t>
            </a:r>
            <a:r>
              <a:rPr lang="en-US" sz="2000" dirty="0"/>
              <a:t> </a:t>
            </a:r>
            <a:r>
              <a:rPr lang="en-US" sz="2000" dirty="0" smtClean="0"/>
              <a:t>birthday (which is on Thursday) you can send it to Captain Tom Moore, c/o Post Office Limited, 67 Bedford Road, Marston </a:t>
            </a:r>
            <a:r>
              <a:rPr lang="en-US" sz="2000" dirty="0" err="1" smtClean="0"/>
              <a:t>Moretaine</a:t>
            </a:r>
            <a:r>
              <a:rPr lang="en-US" sz="2000" dirty="0" smtClean="0"/>
              <a:t>, Bedfordshire, MK43 OLA. </a:t>
            </a:r>
          </a:p>
          <a:p>
            <a:pPr marL="0" indent="0">
              <a:buNone/>
            </a:pPr>
            <a:r>
              <a:rPr lang="en-US" sz="2000" dirty="0" smtClean="0"/>
              <a:t>I hope you enjoy your week, stay safe, Love </a:t>
            </a:r>
            <a:r>
              <a:rPr lang="en-US" sz="2000" dirty="0" err="1" smtClean="0"/>
              <a:t>Mrs</a:t>
            </a:r>
            <a:r>
              <a:rPr lang="en-US" sz="2000" dirty="0" smtClean="0"/>
              <a:t> Clark </a:t>
            </a:r>
          </a:p>
          <a:p>
            <a:pPr marL="0" indent="0">
              <a:buNone/>
            </a:pPr>
            <a:endParaRPr lang="en-US" sz="2000" dirty="0" smtClean="0"/>
          </a:p>
          <a:p>
            <a:pPr marL="0" indent="0">
              <a:buNone/>
            </a:pPr>
            <a:endParaRPr lang="en-US" sz="2000" dirty="0" smtClean="0"/>
          </a:p>
          <a:p>
            <a:pPr marL="0" indent="0">
              <a:buNone/>
            </a:pPr>
            <a:r>
              <a:rPr lang="en-US" sz="2000" dirty="0" smtClean="0"/>
              <a:t>Hello Year 2! I hope you have all enjoyed your weekend. I wonder if you are all still eating Easter eggs? I know I am… I cannot stop eating chocolate. My plan is to melt down all the </a:t>
            </a:r>
            <a:r>
              <a:rPr lang="en-US" sz="2000" dirty="0" err="1" smtClean="0"/>
              <a:t>easter</a:t>
            </a:r>
            <a:r>
              <a:rPr lang="en-US" sz="2000" dirty="0" smtClean="0"/>
              <a:t> eggs and make some rice </a:t>
            </a:r>
            <a:r>
              <a:rPr lang="en-US" sz="2000" dirty="0" err="1" smtClean="0"/>
              <a:t>crispie</a:t>
            </a:r>
            <a:r>
              <a:rPr lang="en-US" sz="2000" dirty="0" smtClean="0"/>
              <a:t> cakes! I hope you are enjoying spending time at home and working through the home learning. Did you all make a rainbow for your windows? We have made a tally chart of how many we have spotted on our daily walk. We have also started to go on bear hunts as many people are now putting teddy bears in their windows for children to spot and find. Maybe you could do the same. Stay safe everybody and stay home! Lots of love </a:t>
            </a:r>
            <a:r>
              <a:rPr lang="en-US" sz="2000" dirty="0" err="1" smtClean="0"/>
              <a:t>Mrs</a:t>
            </a:r>
            <a:r>
              <a:rPr lang="en-US" sz="2000" dirty="0" smtClean="0"/>
              <a:t> Unsworth. </a:t>
            </a:r>
            <a:endParaRPr lang="en-US" sz="2000" dirty="0"/>
          </a:p>
          <a:p>
            <a:pPr marL="0" indent="0">
              <a:buNone/>
            </a:pPr>
            <a:endParaRPr lang="en-GB" sz="2000" dirty="0" smtClean="0"/>
          </a:p>
        </p:txBody>
      </p:sp>
      <p:pic>
        <p:nvPicPr>
          <p:cNvPr id="2050" name="Picture 2" descr="Coronavirus: Boris Johnson to 'recognise' hero Captain Tom Moore ...">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2996952"/>
            <a:ext cx="1411112" cy="793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English Learning</a:t>
            </a:r>
            <a:endParaRPr lang="en-GB" dirty="0"/>
          </a:p>
        </p:txBody>
      </p:sp>
      <p:sp>
        <p:nvSpPr>
          <p:cNvPr id="5" name="TextBox 4"/>
          <p:cNvSpPr txBox="1"/>
          <p:nvPr/>
        </p:nvSpPr>
        <p:spPr>
          <a:xfrm>
            <a:off x="1311176" y="1466384"/>
            <a:ext cx="6336704" cy="369332"/>
          </a:xfrm>
          <a:prstGeom prst="rect">
            <a:avLst/>
          </a:prstGeom>
          <a:noFill/>
        </p:spPr>
        <p:txBody>
          <a:bodyPr wrap="square" rtlCol="0">
            <a:spAutoFit/>
          </a:bodyPr>
          <a:lstStyle/>
          <a:p>
            <a:r>
              <a:rPr lang="en-GB" dirty="0" smtClean="0">
                <a:hlinkClick r:id="rId2"/>
              </a:rPr>
              <a:t>https</a:t>
            </a:r>
            <a:r>
              <a:rPr lang="en-GB" dirty="0">
                <a:hlinkClick r:id="rId2"/>
              </a:rPr>
              <a:t>://</a:t>
            </a:r>
            <a:r>
              <a:rPr lang="en-GB" dirty="0" smtClean="0">
                <a:hlinkClick r:id="rId2"/>
              </a:rPr>
              <a:t>readon.myon.co.uk/reader/index.html?a=cyrtr_clcrc_s14</a:t>
            </a:r>
            <a:endParaRPr lang="en-GB" dirty="0" smtClean="0"/>
          </a:p>
        </p:txBody>
      </p:sp>
      <p:sp>
        <p:nvSpPr>
          <p:cNvPr id="2" name="TextBox 1"/>
          <p:cNvSpPr txBox="1"/>
          <p:nvPr/>
        </p:nvSpPr>
        <p:spPr>
          <a:xfrm>
            <a:off x="254631" y="801578"/>
            <a:ext cx="8640959" cy="646331"/>
          </a:xfrm>
          <a:prstGeom prst="rect">
            <a:avLst/>
          </a:prstGeom>
          <a:noFill/>
        </p:spPr>
        <p:txBody>
          <a:bodyPr wrap="square" rtlCol="0">
            <a:spAutoFit/>
          </a:bodyPr>
          <a:lstStyle/>
          <a:p>
            <a:r>
              <a:rPr lang="en-US" dirty="0" smtClean="0"/>
              <a:t>In English in Term 5 we think about characters in stories. This week we would like you to read the story Clara’s Crazy Curls by using the link below.</a:t>
            </a:r>
            <a:endParaRPr lang="en-GB" dirty="0"/>
          </a:p>
        </p:txBody>
      </p:sp>
      <p:sp>
        <p:nvSpPr>
          <p:cNvPr id="7" name="TextBox 6"/>
          <p:cNvSpPr txBox="1"/>
          <p:nvPr/>
        </p:nvSpPr>
        <p:spPr>
          <a:xfrm>
            <a:off x="123044" y="1835716"/>
            <a:ext cx="8712967" cy="2308324"/>
          </a:xfrm>
          <a:prstGeom prst="rect">
            <a:avLst/>
          </a:prstGeom>
          <a:noFill/>
        </p:spPr>
        <p:txBody>
          <a:bodyPr wrap="square" rtlCol="0">
            <a:spAutoFit/>
          </a:bodyPr>
          <a:lstStyle/>
          <a:p>
            <a:r>
              <a:rPr lang="en-US" dirty="0" smtClean="0"/>
              <a:t>Read the book to yourself or with a grown up a few times until you know the story well and then have a go throughout the week at the following activities.</a:t>
            </a:r>
          </a:p>
          <a:p>
            <a:pPr marL="342900" indent="-342900">
              <a:buAutoNum type="arabicPeriod"/>
            </a:pPr>
            <a:r>
              <a:rPr lang="en-US" dirty="0" smtClean="0">
                <a:solidFill>
                  <a:srgbClr val="FF0000"/>
                </a:solidFill>
              </a:rPr>
              <a:t>Write a book review. You could use a template from </a:t>
            </a:r>
            <a:r>
              <a:rPr lang="en-US" dirty="0" err="1" smtClean="0">
                <a:solidFill>
                  <a:srgbClr val="FF0000"/>
                </a:solidFill>
              </a:rPr>
              <a:t>twinkl</a:t>
            </a:r>
            <a:r>
              <a:rPr lang="en-US" dirty="0" smtClean="0">
                <a:solidFill>
                  <a:srgbClr val="FF0000"/>
                </a:solidFill>
              </a:rPr>
              <a:t> or make up your own using subheadings such as; Title, Author, What is the book about?, What is your </a:t>
            </a:r>
            <a:r>
              <a:rPr lang="en-US" dirty="0" err="1" smtClean="0">
                <a:solidFill>
                  <a:srgbClr val="FF0000"/>
                </a:solidFill>
              </a:rPr>
              <a:t>favourite</a:t>
            </a:r>
            <a:r>
              <a:rPr lang="en-US" dirty="0" smtClean="0">
                <a:solidFill>
                  <a:srgbClr val="FF0000"/>
                </a:solidFill>
              </a:rPr>
              <a:t> part of the story, Who would enjoy this story and why?. Then you could copy your </a:t>
            </a:r>
            <a:r>
              <a:rPr lang="en-US" dirty="0" err="1" smtClean="0">
                <a:solidFill>
                  <a:srgbClr val="FF0000"/>
                </a:solidFill>
              </a:rPr>
              <a:t>favourite</a:t>
            </a:r>
            <a:r>
              <a:rPr lang="en-US" dirty="0" smtClean="0">
                <a:solidFill>
                  <a:srgbClr val="FF0000"/>
                </a:solidFill>
              </a:rPr>
              <a:t> illustration from the book and even give it a rating out of 5 stars! Here’s a link to an example of a book review. </a:t>
            </a:r>
          </a:p>
          <a:p>
            <a:r>
              <a:rPr lang="en-US" dirty="0">
                <a:solidFill>
                  <a:srgbClr val="FF0000"/>
                </a:solidFill>
                <a:hlinkClick r:id="rId3"/>
              </a:rPr>
              <a:t>	</a:t>
            </a:r>
            <a:r>
              <a:rPr lang="en-GB" dirty="0" smtClean="0">
                <a:solidFill>
                  <a:srgbClr val="FF0000"/>
                </a:solidFill>
                <a:hlinkClick r:id="rId3"/>
              </a:rPr>
              <a:t>https</a:t>
            </a:r>
            <a:r>
              <a:rPr lang="en-GB" dirty="0">
                <a:solidFill>
                  <a:srgbClr val="FF0000"/>
                </a:solidFill>
                <a:hlinkClick r:id="rId3"/>
              </a:rPr>
              <a:t>://</a:t>
            </a:r>
            <a:r>
              <a:rPr lang="en-GB" dirty="0" smtClean="0">
                <a:solidFill>
                  <a:srgbClr val="FF0000"/>
                </a:solidFill>
                <a:hlinkClick r:id="rId3"/>
              </a:rPr>
              <a:t>www.twinkl.co.uk/resource/au-l-061-book-review-worksheet</a:t>
            </a:r>
            <a:endParaRPr lang="en-GB" dirty="0" smtClean="0">
              <a:solidFill>
                <a:srgbClr val="FF0000"/>
              </a:solidFill>
            </a:endParaRPr>
          </a:p>
        </p:txBody>
      </p:sp>
      <p:sp>
        <p:nvSpPr>
          <p:cNvPr id="9" name="TextBox 8"/>
          <p:cNvSpPr txBox="1"/>
          <p:nvPr/>
        </p:nvSpPr>
        <p:spPr>
          <a:xfrm>
            <a:off x="160352" y="4221088"/>
            <a:ext cx="8769435" cy="2308324"/>
          </a:xfrm>
          <a:prstGeom prst="rect">
            <a:avLst/>
          </a:prstGeom>
          <a:noFill/>
        </p:spPr>
        <p:txBody>
          <a:bodyPr wrap="square" rtlCol="0">
            <a:spAutoFit/>
          </a:bodyPr>
          <a:lstStyle/>
          <a:p>
            <a:pPr marL="342900" indent="-342900">
              <a:buAutoNum type="arabicPeriod" startAt="2"/>
            </a:pPr>
            <a:r>
              <a:rPr lang="en-US" dirty="0" smtClean="0">
                <a:solidFill>
                  <a:srgbClr val="00B050"/>
                </a:solidFill>
              </a:rPr>
              <a:t>Write a character description of Clara. Include a description of what she looks like, what </a:t>
            </a:r>
          </a:p>
          <a:p>
            <a:r>
              <a:rPr lang="en-US" dirty="0" smtClean="0">
                <a:solidFill>
                  <a:srgbClr val="00B050"/>
                </a:solidFill>
              </a:rPr>
              <a:t>       sort of girl she is (kind, adventurous, friendly </a:t>
            </a:r>
            <a:r>
              <a:rPr lang="en-US" dirty="0" err="1" smtClean="0">
                <a:solidFill>
                  <a:srgbClr val="00B050"/>
                </a:solidFill>
              </a:rPr>
              <a:t>etc</a:t>
            </a:r>
            <a:r>
              <a:rPr lang="en-US" dirty="0" smtClean="0">
                <a:solidFill>
                  <a:srgbClr val="00B050"/>
                </a:solidFill>
              </a:rPr>
              <a:t>), who she lives with, what </a:t>
            </a:r>
          </a:p>
          <a:p>
            <a:r>
              <a:rPr lang="en-US" dirty="0">
                <a:solidFill>
                  <a:srgbClr val="00B050"/>
                </a:solidFill>
              </a:rPr>
              <a:t> </a:t>
            </a:r>
            <a:r>
              <a:rPr lang="en-US" dirty="0" smtClean="0">
                <a:solidFill>
                  <a:srgbClr val="00B050"/>
                </a:solidFill>
              </a:rPr>
              <a:t>      she does at school, what makes her unusual. Then you can draw a picture of Clara.</a:t>
            </a:r>
            <a:endParaRPr lang="en-GB" dirty="0" smtClean="0">
              <a:solidFill>
                <a:srgbClr val="00B050"/>
              </a:solidFill>
            </a:endParaRPr>
          </a:p>
          <a:p>
            <a:pPr marL="342900" indent="-342900">
              <a:buAutoNum type="arabicPeriod" startAt="3"/>
            </a:pPr>
            <a:r>
              <a:rPr lang="en-US" dirty="0" smtClean="0">
                <a:solidFill>
                  <a:srgbClr val="7030A0"/>
                </a:solidFill>
              </a:rPr>
              <a:t>The title of the story Clara’s Crazy Curls uses words that all start with the same letter.</a:t>
            </a:r>
          </a:p>
          <a:p>
            <a:r>
              <a:rPr lang="en-US" dirty="0">
                <a:solidFill>
                  <a:srgbClr val="7030A0"/>
                </a:solidFill>
              </a:rPr>
              <a:t> </a:t>
            </a:r>
            <a:r>
              <a:rPr lang="en-US" dirty="0" smtClean="0">
                <a:solidFill>
                  <a:srgbClr val="7030A0"/>
                </a:solidFill>
              </a:rPr>
              <a:t>      This is called alliteration and it is a great way to make our writing more interesting. Try </a:t>
            </a:r>
          </a:p>
          <a:p>
            <a:r>
              <a:rPr lang="en-US" dirty="0">
                <a:solidFill>
                  <a:srgbClr val="7030A0"/>
                </a:solidFill>
              </a:rPr>
              <a:t> </a:t>
            </a:r>
            <a:r>
              <a:rPr lang="en-US" dirty="0" smtClean="0">
                <a:solidFill>
                  <a:srgbClr val="7030A0"/>
                </a:solidFill>
              </a:rPr>
              <a:t>      making up the names of some more characters that could be used in stories using   </a:t>
            </a:r>
          </a:p>
          <a:p>
            <a:r>
              <a:rPr lang="en-US" dirty="0">
                <a:solidFill>
                  <a:srgbClr val="7030A0"/>
                </a:solidFill>
              </a:rPr>
              <a:t> </a:t>
            </a:r>
            <a:r>
              <a:rPr lang="en-US" dirty="0" smtClean="0">
                <a:solidFill>
                  <a:srgbClr val="7030A0"/>
                </a:solidFill>
              </a:rPr>
              <a:t>      alliteration. For example Tim’s Tiny Toes or Lucy’s Long Legs. List as many new characters</a:t>
            </a:r>
          </a:p>
          <a:p>
            <a:r>
              <a:rPr lang="en-US" dirty="0">
                <a:solidFill>
                  <a:srgbClr val="7030A0"/>
                </a:solidFill>
              </a:rPr>
              <a:t> </a:t>
            </a:r>
            <a:r>
              <a:rPr lang="en-US" dirty="0" smtClean="0">
                <a:solidFill>
                  <a:srgbClr val="7030A0"/>
                </a:solidFill>
              </a:rPr>
              <a:t>      as you can and perhaps include an illustration for each one.</a:t>
            </a:r>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323528" y="836712"/>
            <a:ext cx="8229600" cy="5184576"/>
          </a:xfrm>
        </p:spPr>
        <p:txBody>
          <a:bodyPr>
            <a:normAutofit lnSpcReduction="10000"/>
          </a:bodyPr>
          <a:lstStyle/>
          <a:p>
            <a:pPr marL="0" indent="0">
              <a:buNone/>
            </a:pPr>
            <a:r>
              <a:rPr lang="en-US" sz="1800" dirty="0" smtClean="0"/>
              <a:t>This week we will continue to learn to tell the time.</a:t>
            </a:r>
          </a:p>
          <a:p>
            <a:pPr marL="0" indent="0">
              <a:buNone/>
            </a:pPr>
            <a:r>
              <a:rPr lang="en-US" sz="1800" dirty="0" smtClean="0"/>
              <a:t>Activity 1 – </a:t>
            </a:r>
            <a:r>
              <a:rPr lang="en-US" sz="1800" dirty="0" err="1" smtClean="0"/>
              <a:t>MyMaths</a:t>
            </a:r>
            <a:r>
              <a:rPr lang="en-US" sz="1800" dirty="0" smtClean="0"/>
              <a:t> </a:t>
            </a:r>
            <a:r>
              <a:rPr lang="en-US" sz="1800" dirty="0" smtClean="0">
                <a:sym typeface="Wingdings" panose="05000000000000000000" pitchFamily="2" charset="2"/>
              </a:rPr>
              <a:t> Online homework will be set for telling for telling the time (quarter to and quarter past.) Please complete the online lesson for a refresher of o’clock and half past. Here is the link to the online lesson. </a:t>
            </a:r>
            <a:r>
              <a:rPr lang="en-US" sz="1800" dirty="0" smtClean="0">
                <a:sym typeface="Wingdings" panose="05000000000000000000" pitchFamily="2" charset="2"/>
                <a:hlinkClick r:id="rId2"/>
              </a:rPr>
              <a:t>https</a:t>
            </a:r>
            <a:r>
              <a:rPr lang="en-US" sz="1800" dirty="0">
                <a:sym typeface="Wingdings" panose="05000000000000000000" pitchFamily="2" charset="2"/>
                <a:hlinkClick r:id="rId2"/>
              </a:rPr>
              <a:t>://</a:t>
            </a:r>
            <a:r>
              <a:rPr lang="en-US" sz="1800" dirty="0" smtClean="0">
                <a:sym typeface="Wingdings" panose="05000000000000000000" pitchFamily="2" charset="2"/>
                <a:hlinkClick r:id="rId2"/>
              </a:rPr>
              <a:t>app.mymaths.co.uk/5935-lesson/telling-the-time-quarter-to-past</a:t>
            </a:r>
            <a:r>
              <a:rPr lang="en-US" sz="1800" dirty="0" smtClean="0">
                <a:sym typeface="Wingdings" panose="05000000000000000000" pitchFamily="2" charset="2"/>
              </a:rPr>
              <a:t> </a:t>
            </a:r>
          </a:p>
          <a:p>
            <a:pPr marL="0" indent="0">
              <a:buNone/>
            </a:pPr>
            <a:r>
              <a:rPr lang="en-US" sz="1800" dirty="0">
                <a:sym typeface="Wingdings" panose="05000000000000000000" pitchFamily="2" charset="2"/>
              </a:rPr>
              <a:t>Homework will appear on your </a:t>
            </a:r>
            <a:r>
              <a:rPr lang="en-US" sz="1800" dirty="0" smtClean="0">
                <a:sym typeface="Wingdings" panose="05000000000000000000" pitchFamily="2" charset="2"/>
              </a:rPr>
              <a:t>child’s </a:t>
            </a:r>
            <a:r>
              <a:rPr lang="en-US" sz="1800" dirty="0">
                <a:sym typeface="Wingdings" panose="05000000000000000000" pitchFamily="2" charset="2"/>
              </a:rPr>
              <a:t>personal dashboard</a:t>
            </a:r>
            <a:r>
              <a:rPr lang="en-US" sz="1800" dirty="0" smtClean="0">
                <a:sym typeface="Wingdings" panose="05000000000000000000" pitchFamily="2" charset="2"/>
              </a:rPr>
              <a:t>.</a:t>
            </a:r>
          </a:p>
          <a:p>
            <a:pPr marL="0" indent="0">
              <a:buNone/>
            </a:pPr>
            <a:endParaRPr lang="en-US" sz="1800" dirty="0">
              <a:sym typeface="Wingdings" panose="05000000000000000000" pitchFamily="2" charset="2"/>
            </a:endParaRPr>
          </a:p>
          <a:p>
            <a:pPr marL="0" indent="0">
              <a:buNone/>
            </a:pPr>
            <a:r>
              <a:rPr lang="en-US" sz="1800" dirty="0" smtClean="0">
                <a:sym typeface="Wingdings" panose="05000000000000000000" pitchFamily="2" charset="2"/>
              </a:rPr>
              <a:t>Activity 2 – </a:t>
            </a:r>
            <a:r>
              <a:rPr lang="en-US" sz="1800" dirty="0" err="1" smtClean="0">
                <a:sym typeface="Wingdings" panose="05000000000000000000" pitchFamily="2" charset="2"/>
              </a:rPr>
              <a:t>MyMaths</a:t>
            </a:r>
            <a:r>
              <a:rPr lang="en-US" sz="1800" dirty="0" smtClean="0">
                <a:sym typeface="Wingdings" panose="05000000000000000000" pitchFamily="2" charset="2"/>
              </a:rPr>
              <a:t>  Online homework will be set for telling the time to 5 minutes. Please complete the online lesson first. Here is the link to the </a:t>
            </a:r>
            <a:r>
              <a:rPr lang="en-US" sz="1800" dirty="0">
                <a:sym typeface="Wingdings" panose="05000000000000000000" pitchFamily="2" charset="2"/>
              </a:rPr>
              <a:t>online lesson. </a:t>
            </a:r>
            <a:r>
              <a:rPr lang="en-US" sz="1800" dirty="0">
                <a:sym typeface="Wingdings" panose="05000000000000000000" pitchFamily="2" charset="2"/>
                <a:hlinkClick r:id="rId3"/>
              </a:rPr>
              <a:t>https://</a:t>
            </a:r>
            <a:r>
              <a:rPr lang="en-US" sz="1800" dirty="0" smtClean="0">
                <a:sym typeface="Wingdings" panose="05000000000000000000" pitchFamily="2" charset="2"/>
                <a:hlinkClick r:id="rId3"/>
              </a:rPr>
              <a:t>app.mymaths.co.uk/5936-lesson/telling-the-time-to-5-mins</a:t>
            </a:r>
            <a:r>
              <a:rPr lang="en-US" sz="1800" dirty="0" smtClean="0">
                <a:sym typeface="Wingdings" panose="05000000000000000000" pitchFamily="2" charset="2"/>
              </a:rPr>
              <a:t>.</a:t>
            </a:r>
          </a:p>
          <a:p>
            <a:pPr marL="0" indent="0">
              <a:buNone/>
            </a:pPr>
            <a:endParaRPr lang="en-US" sz="1800" dirty="0">
              <a:sym typeface="Wingdings" panose="05000000000000000000" pitchFamily="2" charset="2"/>
            </a:endParaRPr>
          </a:p>
          <a:p>
            <a:pPr marL="0" indent="0">
              <a:buNone/>
            </a:pPr>
            <a:r>
              <a:rPr lang="en-US" sz="1800" dirty="0" err="1" smtClean="0">
                <a:sym typeface="Wingdings" panose="05000000000000000000" pitchFamily="2" charset="2"/>
              </a:rPr>
              <a:t>Actviity</a:t>
            </a:r>
            <a:r>
              <a:rPr lang="en-US" sz="1800" dirty="0" smtClean="0">
                <a:sym typeface="Wingdings" panose="05000000000000000000" pitchFamily="2" charset="2"/>
              </a:rPr>
              <a:t> 3 – Telling the time to 5 minutes worksheet. If you are unable to print the worksheet perhaps you could use a real analogue clock in the house and change the time with your child, or you could even get them draw some clocks out to practise drawing the clock face and hands correctly. There us a </a:t>
            </a:r>
            <a:r>
              <a:rPr lang="en-US" sz="1800" dirty="0" err="1" smtClean="0">
                <a:sym typeface="Wingdings" panose="05000000000000000000" pitchFamily="2" charset="2"/>
              </a:rPr>
              <a:t>powerpoint</a:t>
            </a:r>
            <a:r>
              <a:rPr lang="en-US" sz="1800" dirty="0" smtClean="0">
                <a:sym typeface="Wingdings" panose="05000000000000000000" pitchFamily="2" charset="2"/>
              </a:rPr>
              <a:t> in this packs to </a:t>
            </a:r>
            <a:r>
              <a:rPr lang="en-US" sz="1800" dirty="0" err="1" smtClean="0">
                <a:sym typeface="Wingdings" panose="05000000000000000000" pitchFamily="2" charset="2"/>
              </a:rPr>
              <a:t>suport</a:t>
            </a:r>
            <a:r>
              <a:rPr lang="en-US" sz="1800" dirty="0" smtClean="0">
                <a:sym typeface="Wingdings" panose="05000000000000000000" pitchFamily="2" charset="2"/>
              </a:rPr>
              <a:t> your child’s learning</a:t>
            </a:r>
          </a:p>
          <a:p>
            <a:pPr marL="0" indent="0">
              <a:buNone/>
            </a:pPr>
            <a:r>
              <a:rPr lang="en-GB" sz="1800" dirty="0">
                <a:hlinkClick r:id="rId4"/>
              </a:rPr>
              <a:t>https://</a:t>
            </a:r>
            <a:r>
              <a:rPr lang="en-GB" sz="1800" dirty="0" smtClean="0">
                <a:hlinkClick r:id="rId4"/>
              </a:rPr>
              <a:t>www.twinkl.co.uk/resource/t-n-914-telling-the-time-in-blocks-of-5-task-setter-powerpoint-with-worksheets</a:t>
            </a:r>
            <a:r>
              <a:rPr lang="en-GB" sz="1800" dirty="0" smtClean="0"/>
              <a:t> </a:t>
            </a:r>
            <a:endParaRPr lang="en-GB" sz="1800" dirty="0"/>
          </a:p>
        </p:txBody>
      </p:sp>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003" t="34960" r="43510" b="16569"/>
          <a:stretch/>
        </p:blipFill>
        <p:spPr bwMode="auto">
          <a:xfrm>
            <a:off x="6948264" y="5517232"/>
            <a:ext cx="1837592" cy="1152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Science</a:t>
            </a:r>
            <a:endParaRPr lang="en-GB" dirty="0"/>
          </a:p>
        </p:txBody>
      </p:sp>
      <p:sp>
        <p:nvSpPr>
          <p:cNvPr id="8" name="Content Placeholder 7"/>
          <p:cNvSpPr>
            <a:spLocks noGrp="1"/>
          </p:cNvSpPr>
          <p:nvPr>
            <p:ph idx="1"/>
          </p:nvPr>
        </p:nvSpPr>
        <p:spPr>
          <a:xfrm>
            <a:off x="395536" y="908720"/>
            <a:ext cx="8229600" cy="4968552"/>
          </a:xfrm>
        </p:spPr>
        <p:txBody>
          <a:bodyPr>
            <a:normAutofit fontScale="92500"/>
          </a:bodyPr>
          <a:lstStyle/>
          <a:p>
            <a:r>
              <a:rPr lang="en-US" sz="2400" dirty="0" smtClean="0"/>
              <a:t>Our topic this term in Science is </a:t>
            </a:r>
            <a:r>
              <a:rPr lang="en-US" sz="2400" u="sng" dirty="0" smtClean="0"/>
              <a:t>Living Things and Their Habitats.</a:t>
            </a:r>
          </a:p>
          <a:p>
            <a:r>
              <a:rPr lang="en-US" sz="2400" dirty="0" smtClean="0"/>
              <a:t>Investigation: This week try and get out into your garden or look out of the window and either take photographs or draw examples of any plants or animals that you see. </a:t>
            </a:r>
          </a:p>
          <a:p>
            <a:r>
              <a:rPr lang="en-US" sz="2400" dirty="0" smtClean="0"/>
              <a:t>Research: Using the internet or any books you have about plants and animals try and find out the names of the things you have seen.</a:t>
            </a:r>
          </a:p>
          <a:p>
            <a:r>
              <a:rPr lang="en-US" sz="2400" dirty="0" smtClean="0"/>
              <a:t>Results: Create a fact file with all the pictures of living things you have found and what they are called.</a:t>
            </a:r>
          </a:p>
          <a:p>
            <a:r>
              <a:rPr lang="en-US" sz="2400" dirty="0"/>
              <a:t> </a:t>
            </a:r>
            <a:r>
              <a:rPr lang="en-US" sz="2400" dirty="0" smtClean="0"/>
              <a:t> </a:t>
            </a:r>
            <a:r>
              <a:rPr lang="en-US" sz="2400" dirty="0" smtClean="0">
                <a:solidFill>
                  <a:srgbClr val="FF0000"/>
                </a:solidFill>
              </a:rPr>
              <a:t>Challenge 1: Try to find and write a fact about each of the living things you find to go onto our </a:t>
            </a:r>
            <a:r>
              <a:rPr lang="en-US" sz="2400" dirty="0" err="1" smtClean="0">
                <a:solidFill>
                  <a:srgbClr val="FF0000"/>
                </a:solidFill>
              </a:rPr>
              <a:t>factfile</a:t>
            </a:r>
            <a:r>
              <a:rPr lang="en-US" sz="2400" dirty="0" smtClean="0">
                <a:solidFill>
                  <a:srgbClr val="FF0000"/>
                </a:solidFill>
              </a:rPr>
              <a:t>.</a:t>
            </a:r>
          </a:p>
          <a:p>
            <a:r>
              <a:rPr lang="en-US" sz="2400" dirty="0">
                <a:solidFill>
                  <a:srgbClr val="FF0000"/>
                </a:solidFill>
              </a:rPr>
              <a:t> </a:t>
            </a:r>
            <a:r>
              <a:rPr lang="en-US" sz="2400" dirty="0" smtClean="0">
                <a:solidFill>
                  <a:srgbClr val="FF0000"/>
                </a:solidFill>
              </a:rPr>
              <a:t>  Challenge 2: Research a typical garden in a different country. Why do you think different plants grow and different animals live in different gardens around the world?</a:t>
            </a:r>
          </a:p>
          <a:p>
            <a:endParaRPr lang="en-US" sz="2400" dirty="0" smtClean="0"/>
          </a:p>
          <a:p>
            <a:endParaRPr lang="en-US" sz="2400" dirty="0" smtClean="0"/>
          </a:p>
          <a:p>
            <a:endParaRPr lang="en-GB" sz="2400" dirty="0"/>
          </a:p>
        </p:txBody>
      </p:sp>
      <p:sp>
        <p:nvSpPr>
          <p:cNvPr id="2" name="Lightning Bolt 1"/>
          <p:cNvSpPr/>
          <p:nvPr/>
        </p:nvSpPr>
        <p:spPr>
          <a:xfrm>
            <a:off x="387235" y="3933056"/>
            <a:ext cx="360040" cy="288032"/>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5" name="Lightning Bolt 4"/>
          <p:cNvSpPr/>
          <p:nvPr/>
        </p:nvSpPr>
        <p:spPr>
          <a:xfrm>
            <a:off x="323528" y="4702307"/>
            <a:ext cx="360040" cy="288032"/>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6" name="Lightning Bolt 5"/>
          <p:cNvSpPr/>
          <p:nvPr/>
        </p:nvSpPr>
        <p:spPr>
          <a:xfrm>
            <a:off x="683568" y="4675171"/>
            <a:ext cx="360040" cy="288032"/>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pic>
        <p:nvPicPr>
          <p:cNvPr id="1026" name="Picture 2" descr="C:\Users\MrsClark\AppData\Local\Microsoft\Windows\INetCache\IE\2IESUXSU\ficus_altissima01L[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0352" y="5589240"/>
            <a:ext cx="672148" cy="87064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MrsClark\AppData\Local\Microsoft\Windows\INetCache\IE\6KRWWY08\image-20160922-11668-1auzat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503548" y="5820840"/>
            <a:ext cx="888992" cy="667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6026</TotalTime>
  <Words>1521</Words>
  <Application>Microsoft Office PowerPoint</Application>
  <PresentationFormat>On-screen Show (4:3)</PresentationFormat>
  <Paragraphs>83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48</cp:revision>
  <dcterms:created xsi:type="dcterms:W3CDTF">2020-03-18T10:41:37Z</dcterms:created>
  <dcterms:modified xsi:type="dcterms:W3CDTF">2020-04-19T19:38:06Z</dcterms:modified>
</cp:coreProperties>
</file>