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317" r:id="rId13"/>
    <p:sldId id="327" r:id="rId14"/>
    <p:sldId id="329" r:id="rId15"/>
    <p:sldId id="328" r:id="rId16"/>
    <p:sldId id="331" r:id="rId17"/>
    <p:sldId id="321" r:id="rId18"/>
    <p:sldId id="316" r:id="rId19"/>
    <p:sldId id="322" r:id="rId20"/>
    <p:sldId id="323" r:id="rId21"/>
    <p:sldId id="324" r:id="rId22"/>
    <p:sldId id="325" r:id="rId23"/>
    <p:sldId id="269" r:id="rId24"/>
    <p:sldId id="27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7921" autoAdjust="0"/>
    <p:restoredTop sz="94660"/>
  </p:normalViewPr>
  <p:slideViewPr>
    <p:cSldViewPr>
      <p:cViewPr>
        <p:scale>
          <a:sx n="75" d="100"/>
          <a:sy n="75" d="100"/>
        </p:scale>
        <p:origin x="-990"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pPr/>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pPr/>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pPr/>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pPr/>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pPr/>
              <a:t>05/07/2020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pPr/>
              <a:t>05/07/2020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pPr/>
              <a:t>05/07/2020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pPr/>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pPr/>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pPr/>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pPr/>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pPr/>
              <a:t>05/07/2020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pPr/>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youtube.com/watch?v=wDQib9yeEn0" TargetMode="Externa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bam.files.bbci.co.uk/bam/live/content/zhnjmyc/pdf" TargetMode="External"/><Relationship Id="rId7" Type="http://schemas.openxmlformats.org/officeDocument/2006/relationships/image" Target="../media/image22.png"/><Relationship Id="rId2" Type="http://schemas.openxmlformats.org/officeDocument/2006/relationships/hyperlink" Target="https://www.bbc.co.uk/bitesize/tags/z7s22sg/year-2-and-p3-lessons" TargetMode="External"/><Relationship Id="rId1" Type="http://schemas.openxmlformats.org/officeDocument/2006/relationships/slideLayout" Target="../slideLayouts/slideLayout2.xml"/><Relationship Id="rId6" Type="http://schemas.openxmlformats.org/officeDocument/2006/relationships/hyperlink" Target="https://www.google.com/url?sa=i&amp;url=http://clipart-library.com/red-lightning-cliparts.html&amp;psig=AOvVaw1p6EkEOypTcB_OO_wfwhVK&amp;ust=1593701914405000&amp;source=images&amp;cd=vfe&amp;ved=0CAIQjRxqFwoTCOjZgL6orOoCFQAAAAAdAAAAABAD" TargetMode="External"/><Relationship Id="rId5" Type="http://schemas.openxmlformats.org/officeDocument/2006/relationships/hyperlink" Target="https://bam.files.bbci.co.uk/bam/live/content/zc3796f/pdf" TargetMode="External"/><Relationship Id="rId4" Type="http://schemas.openxmlformats.org/officeDocument/2006/relationships/hyperlink" Target="https://bam.files.bbci.co.uk/bam/live/content/zvgts4j/pdf"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hyperlink" Target="https://www.google.com/url?sa=i&amp;url=http://clipart-library.com/red-lightning-cliparts.html&amp;psig=AOvVaw1p6EkEOypTcB_OO_wfwhVK&amp;ust=1593701914405000&amp;source=images&amp;cd=vfe&amp;ved=0CAIQjRxqFwoTCOjZgL6orOoCFQAAAAAdAAAAABAD" TargetMode="External"/><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2 Term 6 Week 6</a:t>
            </a:r>
          </a:p>
          <a:p>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171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539552" y="1124745"/>
            <a:ext cx="8229600" cy="2596356"/>
          </a:xfrm>
        </p:spPr>
        <p:txBody>
          <a:bodyPr>
            <a:normAutofit/>
          </a:bodyPr>
          <a:lstStyle/>
          <a:p>
            <a:pPr marL="0" indent="0">
              <a:buNone/>
            </a:pPr>
            <a:endParaRPr lang="en-US" sz="2000" dirty="0" smtClean="0"/>
          </a:p>
          <a:p>
            <a:pPr marL="0" indent="0">
              <a:buNone/>
            </a:pPr>
            <a:endParaRPr lang="en-US" sz="2000" dirty="0"/>
          </a:p>
          <a:p>
            <a:pPr marL="0" indent="0">
              <a:buNone/>
            </a:pPr>
            <a:endParaRPr lang="en-GB" sz="2000" dirty="0" smtClean="0"/>
          </a:p>
        </p:txBody>
      </p:sp>
      <p:sp>
        <p:nvSpPr>
          <p:cNvPr id="4" name="TextBox 3"/>
          <p:cNvSpPr txBox="1"/>
          <p:nvPr/>
        </p:nvSpPr>
        <p:spPr>
          <a:xfrm>
            <a:off x="142844" y="1142984"/>
            <a:ext cx="8461604" cy="2862322"/>
          </a:xfrm>
          <a:prstGeom prst="rect">
            <a:avLst/>
          </a:prstGeom>
          <a:noFill/>
        </p:spPr>
        <p:txBody>
          <a:bodyPr wrap="square" rtlCol="0">
            <a:spAutoFit/>
          </a:bodyPr>
          <a:lstStyle/>
          <a:p>
            <a:r>
              <a:rPr lang="en-GB" dirty="0" smtClean="0"/>
              <a:t>Hello Year 2 and welcome to week </a:t>
            </a:r>
            <a:r>
              <a:rPr lang="en-US" dirty="0" smtClean="0"/>
              <a:t>6. I hope those of you who came in for the two hour session with </a:t>
            </a:r>
            <a:r>
              <a:rPr lang="en-US" dirty="0" err="1" smtClean="0"/>
              <a:t>Mrs</a:t>
            </a:r>
            <a:r>
              <a:rPr lang="en-US" dirty="0" smtClean="0"/>
              <a:t> Clark had a wonderful time and those of you who didn’t I hope you have had a great week. I am teaching on Monday and I am very excited to see those of you coming in. I am hoping we can have a quick catch up and then get down to some learning together. It will be wonderful teaching my own class again!</a:t>
            </a:r>
          </a:p>
          <a:p>
            <a:r>
              <a:rPr lang="en-US" dirty="0" smtClean="0"/>
              <a:t>This week I have been a little lazy! On the rainy days Teddy and I spent some time indoors whilst Ronnie was at school. When we had some sunshine we made it over to King Georges Park, Teddy loves to look at the chickens over there!</a:t>
            </a:r>
          </a:p>
          <a:p>
            <a:r>
              <a:rPr lang="en-US" dirty="0" smtClean="0"/>
              <a:t>Have a great week everybody! Cant wait to see you and if I haven't seen you I hope you know that I miss you as always. </a:t>
            </a:r>
            <a:r>
              <a:rPr lang="en-US" dirty="0" err="1" smtClean="0"/>
              <a:t>Mrs</a:t>
            </a:r>
            <a:r>
              <a:rPr lang="en-US" dirty="0" smtClean="0"/>
              <a:t> Unsworth x</a:t>
            </a:r>
            <a:endParaRPr lang="en-GB" dirty="0"/>
          </a:p>
        </p:txBody>
      </p:sp>
      <p:sp>
        <p:nvSpPr>
          <p:cNvPr id="5" name="TextBox 4"/>
          <p:cNvSpPr txBox="1"/>
          <p:nvPr/>
        </p:nvSpPr>
        <p:spPr>
          <a:xfrm>
            <a:off x="170060" y="4077072"/>
            <a:ext cx="7488832" cy="2585323"/>
          </a:xfrm>
          <a:prstGeom prst="rect">
            <a:avLst/>
          </a:prstGeom>
          <a:noFill/>
        </p:spPr>
        <p:txBody>
          <a:bodyPr wrap="square" rtlCol="0">
            <a:spAutoFit/>
          </a:bodyPr>
          <a:lstStyle/>
          <a:p>
            <a:r>
              <a:rPr lang="en-US" dirty="0" smtClean="0"/>
              <a:t>Hello Year 2 and welcome to another week. It was fantastic to see some of you this week and continue to chat to others on the phone. You are continuing to do us all proud with how positive and resilient you are being. It has also been lovely to chat to some of your parents and </a:t>
            </a:r>
            <a:r>
              <a:rPr lang="en-US" dirty="0" err="1" smtClean="0"/>
              <a:t>carers</a:t>
            </a:r>
            <a:r>
              <a:rPr lang="en-US" dirty="0" smtClean="0"/>
              <a:t> who all commented on how well you have coped. I would also like to add a massive thank you to all your parents and </a:t>
            </a:r>
            <a:r>
              <a:rPr lang="en-US" dirty="0" err="1" smtClean="0"/>
              <a:t>carers</a:t>
            </a:r>
            <a:r>
              <a:rPr lang="en-US" dirty="0"/>
              <a:t> </a:t>
            </a:r>
            <a:r>
              <a:rPr lang="en-US" dirty="0" smtClean="0"/>
              <a:t>who have persevered with the home learning and supported you all with your work. I hope those coming in on Monday have a fun time with </a:t>
            </a:r>
            <a:r>
              <a:rPr lang="en-US" dirty="0" err="1" smtClean="0"/>
              <a:t>Mrs</a:t>
            </a:r>
            <a:r>
              <a:rPr lang="en-US" dirty="0" smtClean="0"/>
              <a:t> </a:t>
            </a:r>
            <a:r>
              <a:rPr lang="en-US" dirty="0" err="1" smtClean="0"/>
              <a:t>Unsworth</a:t>
            </a:r>
            <a:r>
              <a:rPr lang="en-US" dirty="0" smtClean="0"/>
              <a:t> and you all continue to have a great week. </a:t>
            </a:r>
          </a:p>
          <a:p>
            <a:r>
              <a:rPr lang="en-US" dirty="0" smtClean="0"/>
              <a:t>Lots of love </a:t>
            </a:r>
            <a:r>
              <a:rPr lang="en-US" dirty="0" err="1" smtClean="0"/>
              <a:t>Mrs</a:t>
            </a:r>
            <a:r>
              <a:rPr lang="en-US" dirty="0" smtClean="0"/>
              <a:t> Clark xx</a:t>
            </a:r>
            <a:endParaRPr lang="en-GB" dirty="0"/>
          </a:p>
        </p:txBody>
      </p:sp>
      <p:pic>
        <p:nvPicPr>
          <p:cNvPr id="1026" name="Picture 2" descr="C:\Users\MrsClark\AppData\Local\Microsoft\Windows\INetCache\IE\Y96GU4ON\smiley_fac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4206" y="4509120"/>
            <a:ext cx="1524000" cy="1386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832" y="248212"/>
            <a:ext cx="3905096" cy="769441"/>
          </a:xfrm>
          <a:prstGeom prst="rect">
            <a:avLst/>
          </a:prstGeom>
          <a:noFill/>
        </p:spPr>
        <p:txBody>
          <a:bodyPr wrap="square" rtlCol="0">
            <a:spAutoFit/>
          </a:bodyPr>
          <a:lstStyle/>
          <a:p>
            <a:pPr algn="ctr"/>
            <a:r>
              <a:rPr lang="en-US" sz="4400" dirty="0" smtClean="0"/>
              <a:t>English Learning</a:t>
            </a:r>
          </a:p>
        </p:txBody>
      </p:sp>
      <p:sp>
        <p:nvSpPr>
          <p:cNvPr id="3" name="TextBox 2"/>
          <p:cNvSpPr txBox="1"/>
          <p:nvPr/>
        </p:nvSpPr>
        <p:spPr>
          <a:xfrm>
            <a:off x="323528" y="1124744"/>
            <a:ext cx="8496944" cy="707886"/>
          </a:xfrm>
          <a:prstGeom prst="rect">
            <a:avLst/>
          </a:prstGeom>
          <a:noFill/>
        </p:spPr>
        <p:txBody>
          <a:bodyPr wrap="square" rtlCol="0">
            <a:spAutoFit/>
          </a:bodyPr>
          <a:lstStyle/>
          <a:p>
            <a:pPr marL="457200" indent="-457200">
              <a:buAutoNum type="arabicPeriod"/>
            </a:pPr>
            <a:endParaRPr lang="en-US" sz="2000" dirty="0" smtClean="0"/>
          </a:p>
          <a:p>
            <a:pPr marL="457200" indent="-457200">
              <a:buAutoNum type="arabicPeriod"/>
            </a:pPr>
            <a:endParaRPr lang="en-US" sz="2000" dirty="0" smtClean="0"/>
          </a:p>
        </p:txBody>
      </p:sp>
      <p:sp>
        <p:nvSpPr>
          <p:cNvPr id="4" name="TextBox 3"/>
          <p:cNvSpPr txBox="1"/>
          <p:nvPr/>
        </p:nvSpPr>
        <p:spPr>
          <a:xfrm>
            <a:off x="395536" y="1294021"/>
            <a:ext cx="2664296" cy="3416320"/>
          </a:xfrm>
          <a:prstGeom prst="rect">
            <a:avLst/>
          </a:prstGeom>
          <a:noFill/>
        </p:spPr>
        <p:txBody>
          <a:bodyPr wrap="square" rtlCol="0">
            <a:spAutoFit/>
          </a:bodyPr>
          <a:lstStyle/>
          <a:p>
            <a:r>
              <a:rPr lang="en-US" dirty="0" smtClean="0"/>
              <a:t>We will spend the last two weeks of term looking at the traditional tale, Hansel and </a:t>
            </a:r>
            <a:r>
              <a:rPr lang="en-US" dirty="0" err="1" smtClean="0"/>
              <a:t>Gretal</a:t>
            </a:r>
            <a:r>
              <a:rPr lang="en-US" dirty="0" smtClean="0"/>
              <a:t>. </a:t>
            </a:r>
          </a:p>
          <a:p>
            <a:endParaRPr lang="en-US" dirty="0"/>
          </a:p>
          <a:p>
            <a:r>
              <a:rPr lang="en-US" dirty="0" smtClean="0"/>
              <a:t>Activity 1: Reading comprehension. Read this version of the story of Hansel and </a:t>
            </a:r>
            <a:r>
              <a:rPr lang="en-US" dirty="0" err="1" smtClean="0"/>
              <a:t>Gretal</a:t>
            </a:r>
            <a:r>
              <a:rPr lang="en-US" dirty="0" smtClean="0"/>
              <a:t> over the next 2 slides and then answer the questions on slide 3 in FULL sentences.</a:t>
            </a:r>
            <a:endParaRPr lang="en-GB"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1772" y="94218"/>
            <a:ext cx="4838700" cy="6667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423761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1225" y="138113"/>
            <a:ext cx="4781550" cy="6581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427994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33469"/>
            <a:ext cx="4895850" cy="6534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Lightning Bolt 4"/>
          <p:cNvSpPr/>
          <p:nvPr/>
        </p:nvSpPr>
        <p:spPr>
          <a:xfrm>
            <a:off x="5754712" y="620688"/>
            <a:ext cx="288032" cy="297324"/>
          </a:xfrm>
          <a:prstGeom prst="lightningBol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6228184" y="611456"/>
            <a:ext cx="2324864" cy="3693319"/>
          </a:xfrm>
          <a:prstGeom prst="rect">
            <a:avLst/>
          </a:prstGeom>
          <a:noFill/>
        </p:spPr>
        <p:txBody>
          <a:bodyPr wrap="square" rtlCol="0">
            <a:spAutoFit/>
          </a:bodyPr>
          <a:lstStyle/>
          <a:p>
            <a:r>
              <a:rPr lang="en-US" dirty="0" smtClean="0"/>
              <a:t>You could print this page out and complete it but for an extra challenge write out the answer for yourself in full sentences. </a:t>
            </a:r>
          </a:p>
          <a:p>
            <a:r>
              <a:rPr lang="en-US" dirty="0" smtClean="0"/>
              <a:t>So for Q1 write </a:t>
            </a:r>
          </a:p>
          <a:p>
            <a:endParaRPr lang="en-US" dirty="0" smtClean="0"/>
          </a:p>
          <a:p>
            <a:r>
              <a:rPr lang="en-US" dirty="0" smtClean="0"/>
              <a:t>Hansel dropped __________ and __________ along the path.</a:t>
            </a:r>
            <a:endParaRPr lang="en-GB" dirty="0"/>
          </a:p>
        </p:txBody>
      </p:sp>
    </p:spTree>
    <p:extLst>
      <p:ext uri="{BB962C8B-B14F-4D97-AF65-F5344CB8AC3E}">
        <p14:creationId xmlns:p14="http://schemas.microsoft.com/office/powerpoint/2010/main" val="31179808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988840"/>
            <a:ext cx="4572000" cy="646331"/>
          </a:xfrm>
          <a:prstGeom prst="rect">
            <a:avLst/>
          </a:prstGeom>
        </p:spPr>
        <p:txBody>
          <a:bodyPr>
            <a:spAutoFit/>
          </a:bodyPr>
          <a:lstStyle/>
          <a:p>
            <a:r>
              <a:rPr lang="en-GB" dirty="0">
                <a:hlinkClick r:id="rId2"/>
              </a:rPr>
              <a:t>https://www.youtube.com/watch?v=wDQib9yeEn0</a:t>
            </a:r>
            <a:endParaRPr lang="en-GB" dirty="0"/>
          </a:p>
        </p:txBody>
      </p:sp>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507" t="2611" r="3270" b="5060"/>
          <a:stretch/>
        </p:blipFill>
        <p:spPr bwMode="auto">
          <a:xfrm>
            <a:off x="4932040" y="260648"/>
            <a:ext cx="3769360" cy="2682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14912" y="3212976"/>
            <a:ext cx="3686175" cy="2714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11560" y="777568"/>
            <a:ext cx="3923928" cy="923330"/>
          </a:xfrm>
          <a:prstGeom prst="rect">
            <a:avLst/>
          </a:prstGeom>
          <a:noFill/>
        </p:spPr>
        <p:txBody>
          <a:bodyPr wrap="square" rtlCol="0">
            <a:spAutoFit/>
          </a:bodyPr>
          <a:lstStyle/>
          <a:p>
            <a:r>
              <a:rPr lang="en-US" dirty="0" smtClean="0"/>
              <a:t>Activity 2: </a:t>
            </a:r>
            <a:r>
              <a:rPr lang="en-US" smtClean="0"/>
              <a:t>Watch this video </a:t>
            </a:r>
            <a:r>
              <a:rPr lang="en-US" dirty="0" smtClean="0"/>
              <a:t>of the story of Hansel and </a:t>
            </a:r>
            <a:r>
              <a:rPr lang="en-US" dirty="0" err="1" smtClean="0"/>
              <a:t>Gretal</a:t>
            </a:r>
            <a:r>
              <a:rPr lang="en-US" dirty="0" smtClean="0"/>
              <a:t> being told by clicking the link below.</a:t>
            </a:r>
            <a:endParaRPr lang="en-GB" dirty="0"/>
          </a:p>
        </p:txBody>
      </p:sp>
      <p:sp>
        <p:nvSpPr>
          <p:cNvPr id="5" name="TextBox 4"/>
          <p:cNvSpPr txBox="1"/>
          <p:nvPr/>
        </p:nvSpPr>
        <p:spPr>
          <a:xfrm>
            <a:off x="395536" y="2657019"/>
            <a:ext cx="3744416" cy="3416320"/>
          </a:xfrm>
          <a:prstGeom prst="rect">
            <a:avLst/>
          </a:prstGeom>
          <a:noFill/>
        </p:spPr>
        <p:txBody>
          <a:bodyPr wrap="square" rtlCol="0">
            <a:spAutoFit/>
          </a:bodyPr>
          <a:lstStyle/>
          <a:p>
            <a:r>
              <a:rPr lang="en-US" dirty="0" smtClean="0"/>
              <a:t>Then create a story map of the story. Look at the templates on this page to give you an idea of how you can set it out. Use boxes and arrows to re-tell the story in your own words. Draw a picture and if you can write a sentence for each part of the story. Make sure you tell the story in the correct order. You can make as many boxes as you like but do at least 6. It might take you more than one piece of paper.</a:t>
            </a:r>
            <a:endParaRPr lang="en-GB" dirty="0"/>
          </a:p>
        </p:txBody>
      </p:sp>
    </p:spTree>
    <p:extLst>
      <p:ext uri="{BB962C8B-B14F-4D97-AF65-F5344CB8AC3E}">
        <p14:creationId xmlns:p14="http://schemas.microsoft.com/office/powerpoint/2010/main" val="19211184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1582341"/>
            <a:ext cx="4572000" cy="3693319"/>
          </a:xfrm>
          <a:prstGeom prst="rect">
            <a:avLst/>
          </a:prstGeom>
        </p:spPr>
        <p:txBody>
          <a:bodyPr>
            <a:spAutoFit/>
          </a:bodyPr>
          <a:lstStyle/>
          <a:p>
            <a:r>
              <a:rPr lang="en-US" dirty="0"/>
              <a:t>Activity 3:</a:t>
            </a:r>
          </a:p>
          <a:p>
            <a:r>
              <a:rPr lang="en-US" dirty="0"/>
              <a:t>You will find on the school website this week, along side this home learning PowerPoint, a second PowerPoint called past and present tense for English Activity 3.</a:t>
            </a:r>
          </a:p>
          <a:p>
            <a:r>
              <a:rPr lang="en-US" dirty="0"/>
              <a:t>For this activity go through the PowerPoint and complete the activities practicing past and present tense verbs. Once you have had a go you can reveal the answers on each page.</a:t>
            </a:r>
          </a:p>
          <a:p>
            <a:r>
              <a:rPr lang="en-US" dirty="0"/>
              <a:t>This activity will be good practice for a piece of written work we will do about Hansel and </a:t>
            </a:r>
            <a:r>
              <a:rPr lang="en-US" dirty="0" err="1"/>
              <a:t>Gretal</a:t>
            </a:r>
            <a:r>
              <a:rPr lang="en-US" dirty="0"/>
              <a:t> next week.</a:t>
            </a:r>
          </a:p>
          <a:p>
            <a:r>
              <a:rPr lang="en-US" dirty="0"/>
              <a:t> </a:t>
            </a:r>
            <a:endParaRPr lang="en-GB" dirty="0"/>
          </a:p>
        </p:txBody>
      </p:sp>
    </p:spTree>
    <p:extLst>
      <p:ext uri="{BB962C8B-B14F-4D97-AF65-F5344CB8AC3E}">
        <p14:creationId xmlns:p14="http://schemas.microsoft.com/office/powerpoint/2010/main" val="31007032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3" name="Rectangle 2"/>
          <p:cNvSpPr/>
          <p:nvPr/>
        </p:nvSpPr>
        <p:spPr>
          <a:xfrm>
            <a:off x="107504" y="764704"/>
            <a:ext cx="8856984" cy="6186309"/>
          </a:xfrm>
          <a:prstGeom prst="rect">
            <a:avLst/>
          </a:prstGeom>
        </p:spPr>
        <p:txBody>
          <a:bodyPr wrap="square">
            <a:spAutoFit/>
          </a:bodyPr>
          <a:lstStyle/>
          <a:p>
            <a:r>
              <a:rPr lang="en-US" dirty="0"/>
              <a:t>This week we will continue working </a:t>
            </a:r>
            <a:r>
              <a:rPr lang="en-US" dirty="0" smtClean="0"/>
              <a:t>following </a:t>
            </a:r>
            <a:r>
              <a:rPr lang="en-US" dirty="0"/>
              <a:t>the </a:t>
            </a:r>
            <a:r>
              <a:rPr lang="en-US" dirty="0" smtClean="0"/>
              <a:t>scheme of work from the white </a:t>
            </a:r>
            <a:r>
              <a:rPr lang="en-US" dirty="0"/>
              <a:t>rose website</a:t>
            </a:r>
            <a:r>
              <a:rPr lang="en-US" dirty="0" smtClean="0"/>
              <a:t>. However, I would direct you this week to follow the learning videos and activities from the BBC bitesize website. </a:t>
            </a:r>
            <a:r>
              <a:rPr lang="en-US" dirty="0">
                <a:hlinkClick r:id="rId2"/>
              </a:rPr>
              <a:t>https://</a:t>
            </a:r>
            <a:r>
              <a:rPr lang="en-US" dirty="0" smtClean="0">
                <a:hlinkClick r:id="rId2"/>
              </a:rPr>
              <a:t>www.bbc.co.uk/bitesize/tags/z7s22sg/year-2-and-p3-lessons</a:t>
            </a:r>
            <a:r>
              <a:rPr lang="en-US" dirty="0" smtClean="0"/>
              <a:t> </a:t>
            </a:r>
          </a:p>
          <a:p>
            <a:r>
              <a:rPr lang="en-US" dirty="0" smtClean="0"/>
              <a:t>For each lesson there is a link to a work sheet recommended. </a:t>
            </a:r>
            <a:endParaRPr lang="en-US" u="sng" dirty="0"/>
          </a:p>
          <a:p>
            <a:endParaRPr lang="en-US" u="sng" dirty="0" smtClean="0"/>
          </a:p>
          <a:p>
            <a:r>
              <a:rPr lang="en-US" u="sng" dirty="0" smtClean="0"/>
              <a:t>Activity </a:t>
            </a:r>
            <a:r>
              <a:rPr lang="en-US" u="sng" dirty="0"/>
              <a:t>1</a:t>
            </a:r>
            <a:r>
              <a:rPr lang="en-US" u="sng" dirty="0" smtClean="0"/>
              <a:t> </a:t>
            </a:r>
            <a:r>
              <a:rPr lang="en-US" dirty="0"/>
              <a:t>– </a:t>
            </a:r>
            <a:r>
              <a:rPr lang="en-US" dirty="0" smtClean="0"/>
              <a:t>BBC Bitesize</a:t>
            </a:r>
            <a:r>
              <a:rPr lang="en-US" dirty="0" smtClean="0">
                <a:sym typeface="Wingdings" panose="05000000000000000000" pitchFamily="2" charset="2"/>
              </a:rPr>
              <a:t> </a:t>
            </a:r>
            <a:r>
              <a:rPr lang="en-US" b="1" dirty="0" smtClean="0"/>
              <a:t>Year 2 </a:t>
            </a:r>
            <a:r>
              <a:rPr lang="en-US" b="1" dirty="0" smtClean="0">
                <a:sym typeface="Wingdings" panose="05000000000000000000" pitchFamily="2" charset="2"/>
              </a:rPr>
              <a:t></a:t>
            </a:r>
            <a:r>
              <a:rPr lang="en-US" b="1" dirty="0" smtClean="0"/>
              <a:t>  18</a:t>
            </a:r>
            <a:r>
              <a:rPr lang="en-US" b="1" baseline="30000" dirty="0" smtClean="0"/>
              <a:t>th</a:t>
            </a:r>
            <a:r>
              <a:rPr lang="en-US" b="1" dirty="0" smtClean="0"/>
              <a:t> June </a:t>
            </a:r>
            <a:r>
              <a:rPr lang="en-US" b="1" dirty="0" smtClean="0">
                <a:sym typeface="Wingdings" panose="05000000000000000000" pitchFamily="2" charset="2"/>
              </a:rPr>
              <a:t></a:t>
            </a:r>
            <a:r>
              <a:rPr lang="en-US" b="1" dirty="0" smtClean="0"/>
              <a:t>Shape Patterns</a:t>
            </a:r>
          </a:p>
          <a:p>
            <a:r>
              <a:rPr lang="en-US" b="1" dirty="0">
                <a:hlinkClick r:id="rId3"/>
              </a:rPr>
              <a:t>https://</a:t>
            </a:r>
            <a:r>
              <a:rPr lang="en-US" b="1" dirty="0" smtClean="0">
                <a:hlinkClick r:id="rId3"/>
              </a:rPr>
              <a:t>bam.files.bbci.co.uk/bam/live/content/zhnjmyc/pdf</a:t>
            </a:r>
            <a:r>
              <a:rPr lang="en-US" b="1" dirty="0" smtClean="0"/>
              <a:t> </a:t>
            </a:r>
          </a:p>
          <a:p>
            <a:endParaRPr lang="en-US" b="1" dirty="0"/>
          </a:p>
          <a:p>
            <a:r>
              <a:rPr lang="en-US" u="sng" dirty="0"/>
              <a:t>Activity </a:t>
            </a:r>
            <a:r>
              <a:rPr lang="en-US" u="sng" dirty="0" smtClean="0"/>
              <a:t>2 </a:t>
            </a:r>
            <a:r>
              <a:rPr lang="en-US" dirty="0"/>
              <a:t>– BBC Bitesize</a:t>
            </a:r>
            <a:r>
              <a:rPr lang="en-US" dirty="0">
                <a:sym typeface="Wingdings" panose="05000000000000000000" pitchFamily="2" charset="2"/>
              </a:rPr>
              <a:t> </a:t>
            </a:r>
            <a:r>
              <a:rPr lang="en-US" b="1" dirty="0"/>
              <a:t>Year 2 </a:t>
            </a:r>
            <a:r>
              <a:rPr lang="en-US" b="1" dirty="0">
                <a:sym typeface="Wingdings" panose="05000000000000000000" pitchFamily="2" charset="2"/>
              </a:rPr>
              <a:t></a:t>
            </a:r>
            <a:r>
              <a:rPr lang="en-US" b="1" dirty="0"/>
              <a:t>  </a:t>
            </a:r>
            <a:r>
              <a:rPr lang="en-US" b="1" dirty="0" smtClean="0"/>
              <a:t>22</a:t>
            </a:r>
            <a:r>
              <a:rPr lang="en-US" b="1" baseline="30000" dirty="0" smtClean="0"/>
              <a:t>nd</a:t>
            </a:r>
            <a:r>
              <a:rPr lang="en-US" b="1" dirty="0" smtClean="0"/>
              <a:t> </a:t>
            </a:r>
            <a:r>
              <a:rPr lang="en-US" b="1" dirty="0"/>
              <a:t>June </a:t>
            </a:r>
            <a:r>
              <a:rPr lang="en-US" b="1" dirty="0" smtClean="0">
                <a:sym typeface="Wingdings" panose="05000000000000000000" pitchFamily="2" charset="2"/>
              </a:rPr>
              <a:t></a:t>
            </a:r>
            <a:r>
              <a:rPr lang="en-US" b="1" dirty="0" smtClean="0"/>
              <a:t>Measuring length and height</a:t>
            </a:r>
            <a:endParaRPr lang="en-US" b="1" dirty="0"/>
          </a:p>
          <a:p>
            <a:r>
              <a:rPr lang="en-US" b="1" dirty="0">
                <a:hlinkClick r:id="rId4"/>
              </a:rPr>
              <a:t>https://</a:t>
            </a:r>
            <a:r>
              <a:rPr lang="en-US" b="1" dirty="0" smtClean="0">
                <a:hlinkClick r:id="rId4"/>
              </a:rPr>
              <a:t>bam.files.bbci.co.uk/bam/live/content/zvgts4j/pdf</a:t>
            </a:r>
            <a:r>
              <a:rPr lang="en-US" b="1" dirty="0" smtClean="0"/>
              <a:t> </a:t>
            </a:r>
          </a:p>
          <a:p>
            <a:endParaRPr lang="en-US" b="1" dirty="0" smtClean="0"/>
          </a:p>
          <a:p>
            <a:r>
              <a:rPr lang="en-US" u="sng" dirty="0"/>
              <a:t>Activity </a:t>
            </a:r>
            <a:r>
              <a:rPr lang="en-US" u="sng" dirty="0" smtClean="0"/>
              <a:t>3 </a:t>
            </a:r>
            <a:r>
              <a:rPr lang="en-US" dirty="0"/>
              <a:t>– BBC Bitesize</a:t>
            </a:r>
            <a:r>
              <a:rPr lang="en-US" dirty="0">
                <a:sym typeface="Wingdings" panose="05000000000000000000" pitchFamily="2" charset="2"/>
              </a:rPr>
              <a:t> </a:t>
            </a:r>
            <a:r>
              <a:rPr lang="en-US" b="1" dirty="0"/>
              <a:t>Year 2 </a:t>
            </a:r>
            <a:r>
              <a:rPr lang="en-US" b="1" dirty="0">
                <a:sym typeface="Wingdings" panose="05000000000000000000" pitchFamily="2" charset="2"/>
              </a:rPr>
              <a:t></a:t>
            </a:r>
            <a:r>
              <a:rPr lang="en-US" b="1" dirty="0"/>
              <a:t>  </a:t>
            </a:r>
            <a:r>
              <a:rPr lang="en-US" b="1" dirty="0" smtClean="0"/>
              <a:t>23</a:t>
            </a:r>
            <a:r>
              <a:rPr lang="en-US" b="1" baseline="30000" dirty="0" smtClean="0"/>
              <a:t>rd</a:t>
            </a:r>
            <a:r>
              <a:rPr lang="en-US" b="1" dirty="0" smtClean="0"/>
              <a:t> </a:t>
            </a:r>
            <a:r>
              <a:rPr lang="en-US" b="1" dirty="0"/>
              <a:t>June </a:t>
            </a:r>
            <a:r>
              <a:rPr lang="en-US" b="1" dirty="0" smtClean="0">
                <a:sym typeface="Wingdings" panose="05000000000000000000" pitchFamily="2" charset="2"/>
              </a:rPr>
              <a:t> Comparing length and height</a:t>
            </a:r>
          </a:p>
          <a:p>
            <a:r>
              <a:rPr lang="en-US" b="1" dirty="0">
                <a:hlinkClick r:id="rId5"/>
              </a:rPr>
              <a:t>https://</a:t>
            </a:r>
            <a:r>
              <a:rPr lang="en-US" b="1" dirty="0" smtClean="0">
                <a:hlinkClick r:id="rId5"/>
              </a:rPr>
              <a:t>bam.files.bbci.co.uk/bam/live/content/zc3796f/pdf</a:t>
            </a:r>
            <a:r>
              <a:rPr lang="en-US" b="1" dirty="0" smtClean="0"/>
              <a:t> </a:t>
            </a:r>
          </a:p>
          <a:p>
            <a:endParaRPr lang="en-US" b="1" dirty="0"/>
          </a:p>
          <a:p>
            <a:r>
              <a:rPr lang="en-US" dirty="0" smtClean="0"/>
              <a:t>For each lesson on the BBC website there are 2 learning videos which you should watch first. There are also sometimes 3 activities to complete. I have put a link above for the one activity to be completed. However, if you want to complete the other activities and play the game feel free to explore the website. </a:t>
            </a:r>
            <a:r>
              <a:rPr lang="en-US" dirty="0" smtClean="0">
                <a:sym typeface="Wingdings" panose="05000000000000000000" pitchFamily="2" charset="2"/>
              </a:rPr>
              <a:t> </a:t>
            </a:r>
          </a:p>
          <a:p>
            <a:r>
              <a:rPr lang="en-US" b="1" dirty="0">
                <a:sym typeface="Wingdings" panose="05000000000000000000" pitchFamily="2" charset="2"/>
              </a:rPr>
              <a:t> </a:t>
            </a:r>
            <a:endParaRPr lang="en-US" b="1" dirty="0" smtClean="0">
              <a:sym typeface="Wingdings" panose="05000000000000000000" pitchFamily="2" charset="2"/>
            </a:endParaRPr>
          </a:p>
          <a:p>
            <a:r>
              <a:rPr lang="en-US" b="1" dirty="0">
                <a:sym typeface="Wingdings" panose="05000000000000000000" pitchFamily="2" charset="2"/>
              </a:rPr>
              <a:t> </a:t>
            </a:r>
            <a:r>
              <a:rPr lang="en-US" b="1" dirty="0" smtClean="0">
                <a:sym typeface="Wingdings" panose="05000000000000000000" pitchFamily="2" charset="2"/>
              </a:rPr>
              <a:t>          Can you extend your learning by measuring and comparing objects in your home?</a:t>
            </a:r>
            <a:endParaRPr lang="en-US" b="1" dirty="0" smtClean="0"/>
          </a:p>
          <a:p>
            <a:endParaRPr lang="en-US" u="sng" dirty="0" smtClean="0">
              <a:sym typeface="Wingdings" panose="05000000000000000000" pitchFamily="2" charset="2"/>
            </a:endParaRPr>
          </a:p>
        </p:txBody>
      </p:sp>
      <p:pic>
        <p:nvPicPr>
          <p:cNvPr id="1026" name="Picture 2" descr="Free Red Lightning Cliparts, Download Free Clip Art, Free Clip Art ...">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5536" y="6147745"/>
            <a:ext cx="360040" cy="513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54337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264762"/>
            <a:ext cx="8606760" cy="769441"/>
          </a:xfrm>
          <a:prstGeom prst="rect">
            <a:avLst/>
          </a:prstGeom>
          <a:noFill/>
        </p:spPr>
        <p:txBody>
          <a:bodyPr wrap="square" rtlCol="0">
            <a:spAutoFit/>
          </a:bodyPr>
          <a:lstStyle/>
          <a:p>
            <a:pPr algn="ctr"/>
            <a:r>
              <a:rPr lang="en-US" sz="4400" dirty="0" smtClean="0"/>
              <a:t>Topic – Aerial Views </a:t>
            </a:r>
            <a:endParaRPr lang="en-GB" sz="4400" dirty="0"/>
          </a:p>
        </p:txBody>
      </p:sp>
      <p:sp>
        <p:nvSpPr>
          <p:cNvPr id="3" name="TextBox 2"/>
          <p:cNvSpPr txBox="1"/>
          <p:nvPr/>
        </p:nvSpPr>
        <p:spPr>
          <a:xfrm>
            <a:off x="142844" y="857232"/>
            <a:ext cx="8715436" cy="353943"/>
          </a:xfrm>
          <a:prstGeom prst="rect">
            <a:avLst/>
          </a:prstGeom>
          <a:noFill/>
        </p:spPr>
        <p:txBody>
          <a:bodyPr wrap="square" rtlCol="0">
            <a:spAutoFit/>
          </a:bodyPr>
          <a:lstStyle/>
          <a:p>
            <a:endParaRPr lang="en-GB" sz="1700" dirty="0" smtClean="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779" t="2469"/>
          <a:stretch/>
        </p:blipFill>
        <p:spPr bwMode="auto">
          <a:xfrm>
            <a:off x="-7104" y="2744281"/>
            <a:ext cx="5086722" cy="41137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3068960"/>
            <a:ext cx="3927756" cy="27321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42844" y="1034203"/>
            <a:ext cx="8932976" cy="923330"/>
          </a:xfrm>
          <a:prstGeom prst="rect">
            <a:avLst/>
          </a:prstGeom>
          <a:noFill/>
        </p:spPr>
        <p:txBody>
          <a:bodyPr wrap="square" rtlCol="0">
            <a:spAutoFit/>
          </a:bodyPr>
          <a:lstStyle/>
          <a:p>
            <a:r>
              <a:rPr lang="en-US" dirty="0" smtClean="0"/>
              <a:t>This week we will be looking at amazing aerial views! Look at the aerial view below and discuss the questions asked in orange. Have a look through your key words, are there any you don’t know the meaning of? Can you look them up to find out what they mean?</a:t>
            </a:r>
            <a:endParaRPr lang="en-GB" dirty="0"/>
          </a:p>
        </p:txBody>
      </p:sp>
    </p:spTree>
    <p:extLst>
      <p:ext uri="{BB962C8B-B14F-4D97-AF65-F5344CB8AC3E}">
        <p14:creationId xmlns:p14="http://schemas.microsoft.com/office/powerpoint/2010/main" val="37540775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t="4463" b="3673"/>
          <a:stretch>
            <a:fillRect/>
          </a:stretch>
        </p:blipFill>
        <p:spPr bwMode="auto">
          <a:xfrm>
            <a:off x="60573" y="165314"/>
            <a:ext cx="5076056" cy="3108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rcRect t="4469" b="3893"/>
          <a:stretch>
            <a:fillRect/>
          </a:stretch>
        </p:blipFill>
        <p:spPr bwMode="auto">
          <a:xfrm>
            <a:off x="3535462" y="3356992"/>
            <a:ext cx="5608538" cy="3426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rcRect t="5179" b="3268"/>
          <a:stretch>
            <a:fillRect/>
          </a:stretch>
        </p:blipFill>
        <p:spPr bwMode="auto">
          <a:xfrm>
            <a:off x="-26640" y="3501008"/>
            <a:ext cx="3419693" cy="2088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5292080" y="565251"/>
            <a:ext cx="3781084" cy="923330"/>
          </a:xfrm>
          <a:prstGeom prst="rect">
            <a:avLst/>
          </a:prstGeom>
          <a:noFill/>
        </p:spPr>
        <p:txBody>
          <a:bodyPr wrap="square" rtlCol="0">
            <a:spAutoFit/>
          </a:bodyPr>
          <a:lstStyle/>
          <a:p>
            <a:r>
              <a:rPr lang="en-US" dirty="0" smtClean="0"/>
              <a:t>Look at these amazing aerial views! Can you guess where they are? Are there any clues to help?</a:t>
            </a:r>
            <a:endParaRPr lang="en-GB" dirty="0"/>
          </a:p>
        </p:txBody>
      </p:sp>
    </p:spTree>
    <p:extLst>
      <p:ext uri="{BB962C8B-B14F-4D97-AF65-F5344CB8AC3E}">
        <p14:creationId xmlns:p14="http://schemas.microsoft.com/office/powerpoint/2010/main" val="48234305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812" y="116632"/>
            <a:ext cx="1273836" cy="4524315"/>
          </a:xfrm>
          <a:prstGeom prst="rect">
            <a:avLst/>
          </a:prstGeom>
          <a:noFill/>
        </p:spPr>
        <p:txBody>
          <a:bodyPr wrap="square" rtlCol="0">
            <a:spAutoFit/>
          </a:bodyPr>
          <a:lstStyle/>
          <a:p>
            <a:r>
              <a:rPr lang="en-US" b="1" dirty="0" smtClean="0"/>
              <a:t>Activity 1 – </a:t>
            </a:r>
            <a:r>
              <a:rPr lang="en-US" dirty="0" smtClean="0"/>
              <a:t>Can you complete the following sheet and work out which photograph is taken from up above and which is taken from the ground?</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35152"/>
            <a:ext cx="4824536" cy="67441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14260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812" y="116632"/>
            <a:ext cx="9014188" cy="923330"/>
          </a:xfrm>
          <a:prstGeom prst="rect">
            <a:avLst/>
          </a:prstGeom>
          <a:noFill/>
        </p:spPr>
        <p:txBody>
          <a:bodyPr wrap="square" rtlCol="0">
            <a:spAutoFit/>
          </a:bodyPr>
          <a:lstStyle/>
          <a:p>
            <a:r>
              <a:rPr lang="en-US" b="1" dirty="0" smtClean="0"/>
              <a:t>Activity 2 –  </a:t>
            </a:r>
            <a:r>
              <a:rPr lang="en-US" dirty="0" smtClean="0"/>
              <a:t>Look at the following aerial views. Imagine yourself being in the photographs. What can you see, hear, smell even taste? How does this place make you feel? Complete the sheet on the next slide</a:t>
            </a:r>
            <a:endParaRPr lang="en-GB" dirty="0"/>
          </a:p>
        </p:txBody>
      </p:sp>
      <p:pic>
        <p:nvPicPr>
          <p:cNvPr id="4" name="Picture 1"/>
          <p:cNvPicPr>
            <a:picLocks noChangeAspect="1"/>
          </p:cNvPicPr>
          <p:nvPr/>
        </p:nvPicPr>
        <p:blipFill>
          <a:blip r:embed="rId2" cstate="print">
            <a:extLst>
              <a:ext uri="{28A0092B-C50C-407E-A947-70E740481C1C}">
                <a14:useLocalDpi xmlns:a14="http://schemas.microsoft.com/office/drawing/2010/main" val="0"/>
              </a:ext>
            </a:extLst>
          </a:blip>
          <a:srcRect t="14426" b="17667"/>
          <a:stretch>
            <a:fillRect/>
          </a:stretch>
        </p:blipFill>
        <p:spPr bwMode="auto">
          <a:xfrm>
            <a:off x="0" y="964021"/>
            <a:ext cx="5513078" cy="28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09998" y="1029555"/>
            <a:ext cx="3432042" cy="26770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1831" y="3868132"/>
            <a:ext cx="4610947" cy="2864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528" y="3977045"/>
            <a:ext cx="3775860" cy="2646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140983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128" y="44624"/>
            <a:ext cx="8608936" cy="5544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0656" y="5517232"/>
            <a:ext cx="9014188" cy="923330"/>
          </a:xfrm>
          <a:prstGeom prst="rect">
            <a:avLst/>
          </a:prstGeom>
          <a:noFill/>
        </p:spPr>
        <p:txBody>
          <a:bodyPr wrap="square" rtlCol="0">
            <a:spAutoFit/>
          </a:bodyPr>
          <a:lstStyle/>
          <a:p>
            <a:r>
              <a:rPr lang="en-US" b="1" dirty="0" smtClean="0"/>
              <a:t>Use the pictures on the previous slide to help you complete this activity.</a:t>
            </a:r>
          </a:p>
          <a:p>
            <a:endParaRPr lang="en-US" b="1" dirty="0"/>
          </a:p>
          <a:p>
            <a:r>
              <a:rPr lang="en-US" b="1" dirty="0" smtClean="0"/>
              <a:t>            Challenge – can you find an aerial photograph of Bapchild school?</a:t>
            </a:r>
            <a:endParaRPr lang="en-GB" dirty="0"/>
          </a:p>
        </p:txBody>
      </p:sp>
      <p:pic>
        <p:nvPicPr>
          <p:cNvPr id="4" name="Picture 2" descr="Free Red Lightning Cliparts, Download Free Clip Art, Free Clip Art ...">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7684" y="5977969"/>
            <a:ext cx="360040" cy="513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50287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7294</TotalTime>
  <Words>1593</Words>
  <Application>Microsoft Office PowerPoint</Application>
  <PresentationFormat>On-screen Show (4:3)</PresentationFormat>
  <Paragraphs>93</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Maths Learning</vt:lpstr>
      <vt:lpstr>PowerPoint Presentation</vt:lpstr>
      <vt:lpstr>PowerPoint Presentation</vt:lpstr>
      <vt:lpstr>PowerPoint Presentation</vt:lpstr>
      <vt:lpstr>PowerPoint Presentation</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157</cp:revision>
  <dcterms:created xsi:type="dcterms:W3CDTF">2020-03-18T10:41:37Z</dcterms:created>
  <dcterms:modified xsi:type="dcterms:W3CDTF">2020-07-04T23:37:10Z</dcterms:modified>
</cp:coreProperties>
</file>