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60" r:id="rId4"/>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34" autoAdjust="0"/>
    <p:restoredTop sz="94650" autoAdjust="0"/>
  </p:normalViewPr>
  <p:slideViewPr>
    <p:cSldViewPr snapToGrid="0">
      <p:cViewPr varScale="1">
        <p:scale>
          <a:sx n="34" d="100"/>
          <a:sy n="34" d="100"/>
        </p:scale>
        <p:origin x="1776" y="72"/>
      </p:cViewPr>
      <p:guideLst>
        <p:guide orient="horz" pos="3168"/>
        <p:guide pos="244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endParaRPr lang="en-GB"/>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07245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541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3D53FB-D685-4AF3-9A82-92DF4CAD5D96}"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3666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862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95097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3D53FB-D685-4AF3-9A82-92DF4CAD5D96}"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94876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3D53FB-D685-4AF3-9A82-92DF4CAD5D96}"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97037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D53FB-D685-4AF3-9A82-92DF4CAD5D96}"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186179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D53FB-D685-4AF3-9A82-92DF4CAD5D96}"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94101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56133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401099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43412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634990" y="402803"/>
            <a:ext cx="1748790" cy="85822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8620" y="402803"/>
            <a:ext cx="5116830" cy="8582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9962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153D53FB-D685-4AF3-9A82-92DF4CAD5D96}" type="datetimeFigureOut">
              <a:rPr lang="en-US" smtClean="0"/>
              <a:t>2/3/2026</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2DEAAC6-3D26-4974-A1F8-2689346012FD}" type="slidenum">
              <a:rPr lang="en-US" smtClean="0"/>
              <a:t>‹#›</a:t>
            </a:fld>
            <a:endParaRPr lang="en-US"/>
          </a:p>
        </p:txBody>
      </p:sp>
    </p:spTree>
    <p:extLst>
      <p:ext uri="{BB962C8B-B14F-4D97-AF65-F5344CB8AC3E}">
        <p14:creationId xmlns:p14="http://schemas.microsoft.com/office/powerpoint/2010/main" val="27975454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jpeg"/><Relationship Id="rId7" Type="http://schemas.microsoft.com/office/2007/relationships/hdphoto" Target="../media/hdphoto1.wdp"/><Relationship Id="rId12"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png"/><Relationship Id="rId11" Type="http://schemas.openxmlformats.org/officeDocument/2006/relationships/image" Target="../media/image14.jpeg"/><Relationship Id="rId5" Type="http://schemas.openxmlformats.org/officeDocument/2006/relationships/image" Target="../media/image10.jpeg"/><Relationship Id="rId10" Type="http://schemas.openxmlformats.org/officeDocument/2006/relationships/image" Target="../media/image13.jpeg"/><Relationship Id="rId4" Type="http://schemas.openxmlformats.org/officeDocument/2006/relationships/image" Target="../media/image9.jpeg"/><Relationship Id="rId9"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3</a:t>
            </a:r>
          </a:p>
        </p:txBody>
      </p:sp>
      <p:sp>
        <p:nvSpPr>
          <p:cNvPr id="7" name="TextBox 6"/>
          <p:cNvSpPr txBox="1"/>
          <p:nvPr/>
        </p:nvSpPr>
        <p:spPr>
          <a:xfrm>
            <a:off x="63501" y="8773306"/>
            <a:ext cx="6699249" cy="1415772"/>
          </a:xfrm>
          <a:prstGeom prst="rect">
            <a:avLst/>
          </a:prstGeom>
          <a:noFill/>
        </p:spPr>
        <p:txBody>
          <a:bodyPr wrap="square" rtlCol="0">
            <a:spAutoFit/>
          </a:bodyPr>
          <a:lstStyle/>
          <a:p>
            <a:pPr algn="ctr"/>
            <a:r>
              <a:rPr lang="en-GB" sz="1400" b="1" u="sng" dirty="0"/>
              <a:t>Attendance</a:t>
            </a:r>
          </a:p>
          <a:p>
            <a:pPr algn="ctr"/>
            <a:r>
              <a:rPr lang="en-GB" sz="1200" dirty="0"/>
              <a:t>When contacting School about your Nursery child’s absence</a:t>
            </a:r>
          </a:p>
          <a:p>
            <a:pPr algn="ctr"/>
            <a:r>
              <a:rPr lang="en-GB" sz="1200" dirty="0"/>
              <a:t> please contact the School Office, 01795 424143 </a:t>
            </a:r>
          </a:p>
          <a:p>
            <a:pPr algn="ctr"/>
            <a:r>
              <a:rPr lang="en-GB" sz="1200" b="1" dirty="0"/>
              <a:t>Reminder: </a:t>
            </a:r>
            <a:r>
              <a:rPr lang="en-GB" sz="1200" dirty="0"/>
              <a:t>if your child is vomiting or has </a:t>
            </a:r>
            <a:r>
              <a:rPr lang="en-GB" sz="1200" dirty="0" err="1"/>
              <a:t>diarrhea</a:t>
            </a:r>
            <a:r>
              <a:rPr lang="en-GB" sz="1200" dirty="0"/>
              <a:t>, it is 48hrs before they can return to Nursery.</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a:extLst>
              <a:ext uri="{FF2B5EF4-FFF2-40B4-BE49-F238E27FC236}">
                <a16:creationId xmlns:a16="http://schemas.microsoft.com/office/drawing/2014/main" id="{26B00F52-2AC8-13F2-5BAE-E012AF557CFD}"/>
              </a:ext>
            </a:extLst>
          </p:cNvPr>
          <p:cNvSpPr txBox="1"/>
          <p:nvPr/>
        </p:nvSpPr>
        <p:spPr>
          <a:xfrm>
            <a:off x="3102734" y="2242066"/>
            <a:ext cx="4168234" cy="5601533"/>
          </a:xfrm>
          <a:prstGeom prst="rect">
            <a:avLst/>
          </a:prstGeom>
          <a:noFill/>
        </p:spPr>
        <p:txBody>
          <a:bodyPr wrap="square" rtlCol="0">
            <a:spAutoFit/>
          </a:bodyPr>
          <a:lstStyle/>
          <a:p>
            <a:pPr algn="ctr"/>
            <a:r>
              <a:rPr lang="en-US" b="1" u="sng" dirty="0"/>
              <a:t>Term 2 Look what we have been up to</a:t>
            </a:r>
          </a:p>
          <a:p>
            <a:pPr algn="ctr"/>
            <a:r>
              <a:rPr lang="en-US" sz="1600" dirty="0"/>
              <a:t>Welcome back to Term 3.  We hope you had a lovely Christmas and we are looking forward to an exciting New Year.  Last term was a very busy Christmas term and the children enjoyed showing the Nativity story to their parents, as well as having fun at the Nursery Christmas Party.  We also explored different celebrations including Hanukkah, Diwali and birthdays.</a:t>
            </a:r>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600" dirty="0"/>
          </a:p>
          <a:p>
            <a:pPr algn="ctr"/>
            <a:endParaRPr lang="en-US" sz="1600" dirty="0"/>
          </a:p>
          <a:p>
            <a:pPr algn="ctr"/>
            <a:r>
              <a:rPr lang="en-US" sz="1600" dirty="0"/>
              <a:t>         </a:t>
            </a:r>
            <a:r>
              <a:rPr lang="en-US" sz="1600" b="1" u="sng" dirty="0"/>
              <a:t>Our topic this term. </a:t>
            </a:r>
          </a:p>
          <a:p>
            <a:pPr algn="ctr"/>
            <a:r>
              <a:rPr lang="en-US" sz="1600" dirty="0"/>
              <a:t>Term 3 Is </a:t>
            </a:r>
            <a:r>
              <a:rPr lang="en-US" sz="1600" b="1" dirty="0"/>
              <a:t>Is it true? </a:t>
            </a:r>
          </a:p>
          <a:p>
            <a:pPr algn="ctr"/>
            <a:r>
              <a:rPr lang="en-US" sz="1600" dirty="0"/>
              <a:t>     We will be looking at different fantasy </a:t>
            </a:r>
          </a:p>
          <a:p>
            <a:pPr algn="ctr"/>
            <a:r>
              <a:rPr lang="en-US" sz="1600" dirty="0"/>
              <a:t>            stories like, The dinosaur who pooped a </a:t>
            </a:r>
          </a:p>
          <a:p>
            <a:pPr algn="ctr"/>
            <a:r>
              <a:rPr lang="en-US" sz="1600" dirty="0"/>
              <a:t>           planet, there’s a dragon in my book,</a:t>
            </a:r>
          </a:p>
          <a:p>
            <a:pPr algn="ctr"/>
            <a:r>
              <a:rPr lang="en-US" sz="1600" dirty="0" err="1"/>
              <a:t>Supertato</a:t>
            </a:r>
            <a:r>
              <a:rPr lang="en-US" sz="1600" dirty="0"/>
              <a:t>, Aliens love underpants.</a:t>
            </a:r>
          </a:p>
        </p:txBody>
      </p:sp>
      <p:pic>
        <p:nvPicPr>
          <p:cNvPr id="21" name="Picture 20" descr="A book cover of a dinosaur&#10;&#10;Description automatically generated">
            <a:extLst>
              <a:ext uri="{FF2B5EF4-FFF2-40B4-BE49-F238E27FC236}">
                <a16:creationId xmlns:a16="http://schemas.microsoft.com/office/drawing/2014/main" id="{2428F571-1002-FE33-D843-6D66BFA7E0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81929" y="4579391"/>
            <a:ext cx="1377950" cy="1667320"/>
          </a:xfrm>
          <a:prstGeom prst="rect">
            <a:avLst/>
          </a:prstGeom>
        </p:spPr>
      </p:pic>
      <p:pic>
        <p:nvPicPr>
          <p:cNvPr id="5" name="Picture 4" descr="A book cover with a cartoon dragon&#10;&#10;AI-generated content may be incorrect.">
            <a:extLst>
              <a:ext uri="{FF2B5EF4-FFF2-40B4-BE49-F238E27FC236}">
                <a16:creationId xmlns:a16="http://schemas.microsoft.com/office/drawing/2014/main" id="{8D22D9B6-4831-88E4-4BF5-F9533D085F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9073" y="4579390"/>
            <a:ext cx="1667319" cy="1667319"/>
          </a:xfrm>
          <a:prstGeom prst="rect">
            <a:avLst/>
          </a:prstGeom>
        </p:spPr>
      </p:pic>
      <p:pic>
        <p:nvPicPr>
          <p:cNvPr id="4" name="Picture 3" descr="A child reaching for a christmas tree&#10;&#10;AI-generated content may be incorrect.">
            <a:extLst>
              <a:ext uri="{FF2B5EF4-FFF2-40B4-BE49-F238E27FC236}">
                <a16:creationId xmlns:a16="http://schemas.microsoft.com/office/drawing/2014/main" id="{9691A5F9-8E13-86AD-7472-250C9788FC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8807" y="2128622"/>
            <a:ext cx="1884986" cy="1412645"/>
          </a:xfrm>
          <a:prstGeom prst="rect">
            <a:avLst/>
          </a:prstGeom>
        </p:spPr>
      </p:pic>
      <p:pic>
        <p:nvPicPr>
          <p:cNvPr id="8" name="Picture 7" descr="A group of people in a room&#10;&#10;AI-generated content may be incorrect.">
            <a:extLst>
              <a:ext uri="{FF2B5EF4-FFF2-40B4-BE49-F238E27FC236}">
                <a16:creationId xmlns:a16="http://schemas.microsoft.com/office/drawing/2014/main" id="{8CA06237-D025-0663-2987-498C728086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8807" y="3654711"/>
            <a:ext cx="1899234" cy="1417007"/>
          </a:xfrm>
          <a:prstGeom prst="rect">
            <a:avLst/>
          </a:prstGeom>
        </p:spPr>
      </p:pic>
      <p:pic>
        <p:nvPicPr>
          <p:cNvPr id="14" name="Picture 13" descr="A group of children holding an oranges&#10;&#10;AI-generated content may be incorrect.">
            <a:extLst>
              <a:ext uri="{FF2B5EF4-FFF2-40B4-BE49-F238E27FC236}">
                <a16:creationId xmlns:a16="http://schemas.microsoft.com/office/drawing/2014/main" id="{053C26C3-9DF3-3CA7-F425-D239FA9FD35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8807" y="5185162"/>
            <a:ext cx="1890899" cy="1417008"/>
          </a:xfrm>
          <a:prstGeom prst="rect">
            <a:avLst/>
          </a:prstGeom>
        </p:spPr>
      </p:pic>
      <p:pic>
        <p:nvPicPr>
          <p:cNvPr id="16" name="Picture 15" descr="A child and child dressed up in clothing&#10;&#10;AI-generated content may be incorrect.">
            <a:extLst>
              <a:ext uri="{FF2B5EF4-FFF2-40B4-BE49-F238E27FC236}">
                <a16:creationId xmlns:a16="http://schemas.microsoft.com/office/drawing/2014/main" id="{A9C6D8B5-8FB0-E623-DB5B-95966D25CE6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3984" y="6671475"/>
            <a:ext cx="1928880" cy="1712671"/>
          </a:xfrm>
          <a:prstGeom prst="rect">
            <a:avLst/>
          </a:prstGeom>
        </p:spPr>
      </p:pic>
    </p:spTree>
    <p:extLst>
      <p:ext uri="{BB962C8B-B14F-4D97-AF65-F5344CB8AC3E}">
        <p14:creationId xmlns:p14="http://schemas.microsoft.com/office/powerpoint/2010/main" val="35067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25576" y="1992061"/>
            <a:ext cx="4500221" cy="5509200"/>
          </a:xfrm>
          <a:prstGeom prst="rect">
            <a:avLst/>
          </a:prstGeom>
          <a:noFill/>
        </p:spPr>
        <p:txBody>
          <a:bodyPr wrap="square" rtlCol="0">
            <a:spAutoFit/>
          </a:bodyPr>
          <a:lstStyle/>
          <a:p>
            <a:pPr algn="ctr"/>
            <a:r>
              <a:rPr lang="en-GB" sz="1600" b="1" u="sng" dirty="0"/>
              <a:t>School Lunches</a:t>
            </a:r>
          </a:p>
          <a:p>
            <a:pPr algn="ctr"/>
            <a:r>
              <a:rPr lang="en-GB" sz="1600" kern="100" dirty="0">
                <a:effectLst/>
                <a:ea typeface="Aptos" panose="020B0004020202020204" pitchFamily="34" charset="0"/>
                <a:cs typeface="Times New Roman" panose="02020603050405020304" pitchFamily="18" charset="0"/>
              </a:rPr>
              <a:t>Please can you let a member of staff know  in the morning if your child requires a cooked school lunch.</a:t>
            </a:r>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b="1" dirty="0"/>
          </a:p>
          <a:p>
            <a:pPr algn="ctr"/>
            <a:endParaRPr lang="en-GB" sz="1600" b="1" dirty="0"/>
          </a:p>
          <a:p>
            <a:pPr algn="ctr"/>
            <a:r>
              <a:rPr lang="en-GB" sz="1600" b="1" dirty="0"/>
              <a:t>Packed Lunches; </a:t>
            </a:r>
            <a:r>
              <a:rPr lang="en-GB" sz="1600" dirty="0"/>
              <a:t>please make sure you provide your child with a balanced/heathy packed lunch, we do not encourage chocolate bars or sweets. </a:t>
            </a:r>
          </a:p>
          <a:p>
            <a:pPr algn="ctr"/>
            <a:endParaRPr lang="en-GB" sz="1600" dirty="0"/>
          </a:p>
          <a:p>
            <a:pPr algn="ctr"/>
            <a:r>
              <a:rPr lang="en-GB" sz="1600" b="1" dirty="0"/>
              <a:t>Wellies and puddles suits</a:t>
            </a:r>
          </a:p>
          <a:p>
            <a:pPr algn="ctr"/>
            <a:r>
              <a:rPr lang="en-GB" sz="1600" dirty="0"/>
              <a:t>Please can you make sure that your child has wellies and a puddle suit at nursery as we go out into the garden all year round.  Please can you make sure they are named. </a:t>
            </a:r>
          </a:p>
          <a:p>
            <a:pPr algn="ctr"/>
            <a:r>
              <a:rPr lang="en-GB" sz="1600" dirty="0"/>
              <a:t> </a:t>
            </a:r>
          </a:p>
          <a:p>
            <a:pPr algn="ctr"/>
            <a:endParaRPr lang="en-GB" sz="1600" dirty="0"/>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3</a:t>
            </a:r>
          </a:p>
        </p:txBody>
      </p:sp>
      <p:sp>
        <p:nvSpPr>
          <p:cNvPr id="7" name="TextBox 6"/>
          <p:cNvSpPr txBox="1"/>
          <p:nvPr/>
        </p:nvSpPr>
        <p:spPr>
          <a:xfrm>
            <a:off x="63501" y="8773306"/>
            <a:ext cx="6699249" cy="1200329"/>
          </a:xfrm>
          <a:prstGeom prst="rect">
            <a:avLst/>
          </a:prstGeom>
          <a:noFill/>
        </p:spPr>
        <p:txBody>
          <a:bodyPr wrap="square" rtlCol="0">
            <a:spAutoFit/>
          </a:bodyPr>
          <a:lstStyle/>
          <a:p>
            <a:pPr algn="ctr"/>
            <a:endParaRPr lang="en-GB" sz="1600" dirty="0"/>
          </a:p>
          <a:p>
            <a:pPr algn="ctr"/>
            <a:r>
              <a:rPr lang="en-GB" sz="1600" dirty="0"/>
              <a:t>Please could the children bring their spare clothes to nursery in a </a:t>
            </a:r>
          </a:p>
          <a:p>
            <a:pPr algn="ctr"/>
            <a:r>
              <a:rPr lang="en-GB" sz="1600" dirty="0"/>
              <a:t>draw string bag, as we are struggling to get everything on the trolley.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pollypound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4617" y="3622705"/>
            <a:ext cx="969963" cy="906462"/>
          </a:xfrm>
          <a:prstGeom prst="ellipse">
            <a:avLst/>
          </a:prstGeom>
          <a:noFill/>
          <a:ln w="12700" algn="in">
            <a:solidFill>
              <a:srgbClr val="1F497D"/>
            </a:solidFill>
            <a:round/>
            <a:headEnd/>
            <a:tailEnd/>
          </a:ln>
          <a:effectLst>
            <a:outerShdw dist="107763" dir="8100000" algn="ctr" rotWithShape="0">
              <a:srgbClr val="EEECE1">
                <a:alpha val="50000"/>
              </a:srgbClr>
            </a:outerShdw>
          </a:effectLst>
          <a:extLst>
            <a:ext uri="{909E8E84-426E-40DD-AFC4-6F175D3DCCD1}">
              <a14:hiddenFill xmlns:a14="http://schemas.microsoft.com/office/drawing/2010/main">
                <a:solidFill>
                  <a:srgbClr val="FFFFFF"/>
                </a:solidFill>
              </a14:hiddenFill>
            </a:ext>
          </a:extLst>
        </p:spPr>
      </p:pic>
      <p:sp>
        <p:nvSpPr>
          <p:cNvPr id="14" name="AutoShape 4" descr="Amber"/>
          <p:cNvSpPr>
            <a:spLocks noChangeArrowheads="1"/>
          </p:cNvSpPr>
          <p:nvPr/>
        </p:nvSpPr>
        <p:spPr bwMode="auto">
          <a:xfrm>
            <a:off x="1671524" y="5827580"/>
            <a:ext cx="969963" cy="869950"/>
          </a:xfrm>
          <a:prstGeom prst="flowChartConnector">
            <a:avLst/>
          </a:prstGeom>
          <a:blipFill dpi="0" rotWithShape="0">
            <a:blip r:embed="rId4"/>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6" name="AutoShape 5" descr="not sure"/>
          <p:cNvSpPr>
            <a:spLocks noChangeArrowheads="1"/>
          </p:cNvSpPr>
          <p:nvPr/>
        </p:nvSpPr>
        <p:spPr bwMode="auto">
          <a:xfrm>
            <a:off x="376867" y="4732348"/>
            <a:ext cx="969963" cy="869950"/>
          </a:xfrm>
          <a:prstGeom prst="flowChartConnector">
            <a:avLst/>
          </a:prstGeom>
          <a:blipFill dpi="0" rotWithShape="0">
            <a:blip r:embed="rId5"/>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1" name="Picture 7" descr="20240624_172944"/>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7905" b="82095" l="24938" r="75810">
                        <a14:foregroundMark x1="58354" y1="62162" x2="64838" y2="24662"/>
                        <a14:foregroundMark x1="64838" y1="24662" x2="66584" y2="64865"/>
                        <a14:foregroundMark x1="66584" y1="64865" x2="71820" y2="61824"/>
                        <a14:foregroundMark x1="62344" y1="66892" x2="70324" y2="82770"/>
                        <a14:foregroundMark x1="67332" y1="68581" x2="72319" y2="54392"/>
                        <a14:foregroundMark x1="62843" y1="36824" x2="75062" y2="30405"/>
                        <a14:foregroundMark x1="73067" y1="31757" x2="73067" y2="31757"/>
                        <a14:foregroundMark x1="73067" y1="63851" x2="73067" y2="63851"/>
                        <a14:foregroundMark x1="72569" y1="39189" x2="73815" y2="72973"/>
                        <a14:foregroundMark x1="65835" y1="29730" x2="75810" y2="17905"/>
                      </a14:backgroundRemoval>
                    </a14:imgEffect>
                  </a14:imgLayer>
                </a14:imgProps>
              </a:ext>
              <a:ext uri="{28A0092B-C50C-407E-A947-70E740481C1C}">
                <a14:useLocalDpi xmlns:a14="http://schemas.microsoft.com/office/drawing/2010/main" val="0"/>
              </a:ext>
            </a:extLst>
          </a:blip>
          <a:srcRect l="20192" t="14922" r="26616" b="14922"/>
          <a:stretch>
            <a:fillRect/>
          </a:stretch>
        </p:blipFill>
        <p:spPr bwMode="auto">
          <a:xfrm rot="5400000">
            <a:off x="537365" y="2531818"/>
            <a:ext cx="890587" cy="863600"/>
          </a:xfrm>
          <a:prstGeom prst="ellipse">
            <a:avLst/>
          </a:prstGeom>
          <a:noFill/>
          <a:ln w="6350" algn="in">
            <a:solidFill>
              <a:srgbClr val="000000"/>
            </a:solidFill>
            <a:round/>
            <a:headEnd/>
            <a:tailEnd/>
          </a:ln>
          <a:effectLst>
            <a:outerShdw sx="1000" sy="1000" algn="ctr" rotWithShape="0">
              <a:srgbClr val="B2B2B2"/>
            </a:outerShdw>
          </a:effectLst>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38363" y="2051273"/>
            <a:ext cx="1615699" cy="369332"/>
          </a:xfrm>
          <a:prstGeom prst="rect">
            <a:avLst/>
          </a:prstGeom>
          <a:noFill/>
        </p:spPr>
        <p:txBody>
          <a:bodyPr wrap="square" rtlCol="0">
            <a:spAutoFit/>
          </a:bodyPr>
          <a:lstStyle/>
          <a:p>
            <a:r>
              <a:rPr lang="en-GB" dirty="0"/>
              <a:t>Meet the team</a:t>
            </a:r>
          </a:p>
        </p:txBody>
      </p:sp>
      <p:sp>
        <p:nvSpPr>
          <p:cNvPr id="23" name="TextBox 22"/>
          <p:cNvSpPr txBox="1"/>
          <p:nvPr/>
        </p:nvSpPr>
        <p:spPr>
          <a:xfrm>
            <a:off x="1401763" y="2659494"/>
            <a:ext cx="1200150" cy="523220"/>
          </a:xfrm>
          <a:prstGeom prst="rect">
            <a:avLst/>
          </a:prstGeom>
          <a:noFill/>
        </p:spPr>
        <p:txBody>
          <a:bodyPr wrap="square" rtlCol="0">
            <a:spAutoFit/>
          </a:bodyPr>
          <a:lstStyle/>
          <a:p>
            <a:pPr algn="ctr"/>
            <a:r>
              <a:rPr lang="en-GB" sz="1400" dirty="0"/>
              <a:t>Mrs </a:t>
            </a:r>
            <a:r>
              <a:rPr lang="en-GB" sz="1400" dirty="0" err="1"/>
              <a:t>Dadd</a:t>
            </a:r>
            <a:endParaRPr lang="en-GB" sz="1400" dirty="0"/>
          </a:p>
          <a:p>
            <a:pPr algn="ctr"/>
            <a:r>
              <a:rPr lang="en-GB" sz="1400" dirty="0"/>
              <a:t>(Lorraine)</a:t>
            </a:r>
          </a:p>
        </p:txBody>
      </p:sp>
      <p:sp>
        <p:nvSpPr>
          <p:cNvPr id="25" name="TextBox 24"/>
          <p:cNvSpPr txBox="1"/>
          <p:nvPr/>
        </p:nvSpPr>
        <p:spPr>
          <a:xfrm>
            <a:off x="330558" y="3907538"/>
            <a:ext cx="1135063" cy="523220"/>
          </a:xfrm>
          <a:prstGeom prst="rect">
            <a:avLst/>
          </a:prstGeom>
          <a:noFill/>
        </p:spPr>
        <p:txBody>
          <a:bodyPr wrap="square" rtlCol="0">
            <a:spAutoFit/>
          </a:bodyPr>
          <a:lstStyle/>
          <a:p>
            <a:pPr algn="ctr"/>
            <a:r>
              <a:rPr lang="en-GB" sz="1400" dirty="0"/>
              <a:t>Mrs Hatcher</a:t>
            </a:r>
          </a:p>
          <a:p>
            <a:pPr algn="ctr"/>
            <a:r>
              <a:rPr lang="en-GB" sz="1400" dirty="0"/>
              <a:t>(Polly)</a:t>
            </a:r>
          </a:p>
        </p:txBody>
      </p:sp>
      <p:sp>
        <p:nvSpPr>
          <p:cNvPr id="26" name="TextBox 25"/>
          <p:cNvSpPr txBox="1"/>
          <p:nvPr/>
        </p:nvSpPr>
        <p:spPr>
          <a:xfrm>
            <a:off x="1252223" y="4837402"/>
            <a:ext cx="1579335" cy="523220"/>
          </a:xfrm>
          <a:prstGeom prst="rect">
            <a:avLst/>
          </a:prstGeom>
          <a:noFill/>
        </p:spPr>
        <p:txBody>
          <a:bodyPr wrap="square" rtlCol="0">
            <a:spAutoFit/>
          </a:bodyPr>
          <a:lstStyle/>
          <a:p>
            <a:pPr algn="ctr"/>
            <a:r>
              <a:rPr lang="en-GB" sz="1400" dirty="0"/>
              <a:t>Mrs  Lee-Harrison</a:t>
            </a:r>
          </a:p>
          <a:p>
            <a:pPr algn="ctr"/>
            <a:r>
              <a:rPr lang="en-GB" sz="1400" dirty="0"/>
              <a:t>(Janet)</a:t>
            </a:r>
          </a:p>
        </p:txBody>
      </p:sp>
      <p:sp>
        <p:nvSpPr>
          <p:cNvPr id="28" name="TextBox 27"/>
          <p:cNvSpPr txBox="1"/>
          <p:nvPr/>
        </p:nvSpPr>
        <p:spPr>
          <a:xfrm>
            <a:off x="271859" y="6062979"/>
            <a:ext cx="1421598" cy="523220"/>
          </a:xfrm>
          <a:prstGeom prst="rect">
            <a:avLst/>
          </a:prstGeom>
          <a:noFill/>
        </p:spPr>
        <p:txBody>
          <a:bodyPr wrap="square" rtlCol="0">
            <a:spAutoFit/>
          </a:bodyPr>
          <a:lstStyle/>
          <a:p>
            <a:pPr algn="ctr"/>
            <a:r>
              <a:rPr lang="en-GB" sz="1400" dirty="0"/>
              <a:t>Miss Tewkesbury</a:t>
            </a:r>
          </a:p>
          <a:p>
            <a:pPr algn="ctr"/>
            <a:r>
              <a:rPr lang="en-GB" sz="1400" dirty="0"/>
              <a:t>(Amber)</a:t>
            </a:r>
          </a:p>
        </p:txBody>
      </p:sp>
      <p:sp>
        <p:nvSpPr>
          <p:cNvPr id="4" name="TextBox 3">
            <a:extLst>
              <a:ext uri="{FF2B5EF4-FFF2-40B4-BE49-F238E27FC236}">
                <a16:creationId xmlns:a16="http://schemas.microsoft.com/office/drawing/2014/main" id="{1B9CC2A7-06B4-58D2-3F1F-D485915E1F5C}"/>
              </a:ext>
            </a:extLst>
          </p:cNvPr>
          <p:cNvSpPr txBox="1"/>
          <p:nvPr/>
        </p:nvSpPr>
        <p:spPr>
          <a:xfrm>
            <a:off x="1562052" y="7394532"/>
            <a:ext cx="1079435" cy="523220"/>
          </a:xfrm>
          <a:prstGeom prst="rect">
            <a:avLst/>
          </a:prstGeom>
          <a:noFill/>
        </p:spPr>
        <p:txBody>
          <a:bodyPr wrap="square" rtlCol="0">
            <a:spAutoFit/>
          </a:bodyPr>
          <a:lstStyle/>
          <a:p>
            <a:pPr algn="ctr"/>
            <a:r>
              <a:rPr lang="en-GB" sz="1400" dirty="0"/>
              <a:t>Mrs Fox</a:t>
            </a:r>
          </a:p>
          <a:p>
            <a:pPr algn="ctr"/>
            <a:r>
              <a:rPr lang="en-GB" sz="1400" dirty="0"/>
              <a:t>(Kerry)</a:t>
            </a:r>
          </a:p>
        </p:txBody>
      </p:sp>
      <p:sp>
        <p:nvSpPr>
          <p:cNvPr id="17" name="Oval 16">
            <a:extLst>
              <a:ext uri="{FF2B5EF4-FFF2-40B4-BE49-F238E27FC236}">
                <a16:creationId xmlns:a16="http://schemas.microsoft.com/office/drawing/2014/main" id="{670F0B8E-C2CF-0E06-F560-C191726FAB4D}"/>
              </a:ext>
            </a:extLst>
          </p:cNvPr>
          <p:cNvSpPr/>
          <p:nvPr/>
        </p:nvSpPr>
        <p:spPr>
          <a:xfrm>
            <a:off x="587377" y="7200789"/>
            <a:ext cx="1055094" cy="1009450"/>
          </a:xfrm>
          <a:prstGeom prst="ellipse">
            <a:avLst/>
          </a:prstGeom>
          <a:blipFill>
            <a:blip r:embed="rId8">
              <a:extLst>
                <a:ext uri="{BEBA8EAE-BF5A-486C-A8C5-ECC9F3942E4B}">
                  <a14:imgProps xmlns:a14="http://schemas.microsoft.com/office/drawing/2010/main">
                    <a14:imgLayer r:embed="rId9">
                      <a14:imgEffect>
                        <a14:backgroundRemoval t="9804" b="96078" l="0" r="97810">
                          <a14:foregroundMark x1="41606" y1="46078" x2="41606" y2="46078"/>
                          <a14:foregroundMark x1="40876" y1="26471" x2="40876" y2="26471"/>
                          <a14:foregroundMark x1="42336" y1="14706" x2="42336" y2="14706"/>
                          <a14:foregroundMark x1="56934" y1="14706" x2="56934" y2="14706"/>
                          <a14:foregroundMark x1="66423" y1="18627" x2="66423" y2="18627"/>
                          <a14:foregroundMark x1="72993" y1="19608" x2="72993" y2="19608"/>
                          <a14:foregroundMark x1="73723" y1="30392" x2="73723" y2="30392"/>
                          <a14:foregroundMark x1="75912" y1="34314" x2="75912" y2="34314"/>
                          <a14:foregroundMark x1="75912" y1="25490" x2="75912" y2="25490"/>
                          <a14:foregroundMark x1="76642" y1="31373" x2="76642" y2="31373"/>
                          <a14:foregroundMark x1="78102" y1="41176" x2="78102" y2="41176"/>
                          <a14:foregroundMark x1="78102" y1="29412" x2="78102" y2="29412"/>
                          <a14:foregroundMark x1="78832" y1="49020" x2="78832" y2="49020"/>
                          <a14:foregroundMark x1="79562" y1="49020" x2="79562" y2="49020"/>
                          <a14:foregroundMark x1="75182" y1="64706" x2="75182" y2="64706"/>
                          <a14:foregroundMark x1="76642" y1="60784" x2="99270" y2="85294"/>
                          <a14:foregroundMark x1="78832" y1="75490" x2="78832" y2="75490"/>
                          <a14:foregroundMark x1="22709" y1="69608" x2="0" y2="89216"/>
                          <a14:foregroundMark x1="27251" y1="65686" x2="22709" y2="69608"/>
                          <a14:foregroundMark x1="28386" y1="64706" x2="27251" y2="65686"/>
                          <a14:foregroundMark x1="30657" y1="62745" x2="28386" y2="64706"/>
                          <a14:foregroundMark x1="28467" y1="85294" x2="75912" y2="96078"/>
                          <a14:foregroundMark x1="75912" y1="96078" x2="87591" y2="81373"/>
                          <a14:foregroundMark x1="28467" y1="23529" x2="28467" y2="23529"/>
                          <a14:foregroundMark x1="29927" y1="20588" x2="29927" y2="20588"/>
                          <a14:foregroundMark x1="24818" y1="29412" x2="24818" y2="29412"/>
                          <a14:foregroundMark x1="25547" y1="36275" x2="25547" y2="36275"/>
                          <a14:foregroundMark x1="25547" y1="46078" x2="25547" y2="46078"/>
                          <a14:foregroundMark x1="25547" y1="57843" x2="25547" y2="57843"/>
                          <a14:backgroundMark x1="6569" y1="43137" x2="6569" y2="43137"/>
                          <a14:backgroundMark x1="10949" y1="45098" x2="10949" y2="45098"/>
                          <a14:backgroundMark x1="12409" y1="60784" x2="12409" y2="60784"/>
                          <a14:backgroundMark x1="16788" y1="69608" x2="16788" y2="69608"/>
                          <a14:backgroundMark x1="2920" y1="70588" x2="2920" y2="70588"/>
                          <a14:backgroundMark x1="13869" y1="60784" x2="13869" y2="60784"/>
                          <a14:backgroundMark x1="18978" y1="64706" x2="18978" y2="64706"/>
                          <a14:backgroundMark x1="22628" y1="54902" x2="22628" y2="54902"/>
                          <a14:backgroundMark x1="21898" y1="31373" x2="21898" y2="31373"/>
                          <a14:backgroundMark x1="15328" y1="65686" x2="15328" y2="65686"/>
                          <a14:backgroundMark x1="16058" y1="65686" x2="16058" y2="65686"/>
                          <a14:backgroundMark x1="16058" y1="65686" x2="17518" y2="65686"/>
                        </a14:backgroundRemoval>
                      </a14:imgEffect>
                    </a14:imgLayer>
                  </a14:imgProps>
                </a:ext>
              </a:extLst>
            </a:blip>
            <a:stretch>
              <a:fillRect/>
            </a:stretch>
          </a:blip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late of food and fruit&#10;&#10;Description automatically generated">
            <a:extLst>
              <a:ext uri="{FF2B5EF4-FFF2-40B4-BE49-F238E27FC236}">
                <a16:creationId xmlns:a16="http://schemas.microsoft.com/office/drawing/2014/main" id="{EBD12ECE-8F1E-540D-5572-2D191D6D2D4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123326" y="3039574"/>
            <a:ext cx="2020723" cy="1532390"/>
          </a:xfrm>
          <a:prstGeom prst="rect">
            <a:avLst/>
          </a:prstGeom>
        </p:spPr>
      </p:pic>
      <p:pic>
        <p:nvPicPr>
          <p:cNvPr id="8" name="Picture 7" descr="A pair of red rain boots&#10;&#10;AI-generated content may be incorrect.">
            <a:extLst>
              <a:ext uri="{FF2B5EF4-FFF2-40B4-BE49-F238E27FC236}">
                <a16:creationId xmlns:a16="http://schemas.microsoft.com/office/drawing/2014/main" id="{84496EB6-C56A-1569-7B67-64DD77D4A40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86200" y="6944942"/>
            <a:ext cx="1422400" cy="1422400"/>
          </a:xfrm>
          <a:prstGeom prst="rect">
            <a:avLst/>
          </a:prstGeom>
        </p:spPr>
      </p:pic>
      <p:pic>
        <p:nvPicPr>
          <p:cNvPr id="11" name="Picture 10" descr="A child wearing a rain suit&#10;&#10;AI-generated content may be incorrect.">
            <a:extLst>
              <a:ext uri="{FF2B5EF4-FFF2-40B4-BE49-F238E27FC236}">
                <a16:creationId xmlns:a16="http://schemas.microsoft.com/office/drawing/2014/main" id="{6CB459E9-EC0B-9DFF-0FEF-50E1CC11223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032197" y="6697530"/>
            <a:ext cx="1206500" cy="1676400"/>
          </a:xfrm>
          <a:prstGeom prst="rect">
            <a:avLst/>
          </a:prstGeom>
        </p:spPr>
      </p:pic>
    </p:spTree>
    <p:extLst>
      <p:ext uri="{BB962C8B-B14F-4D97-AF65-F5344CB8AC3E}">
        <p14:creationId xmlns:p14="http://schemas.microsoft.com/office/powerpoint/2010/main" val="235338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5727" y="2112828"/>
            <a:ext cx="4450619" cy="261610"/>
          </a:xfrm>
          <a:prstGeom prst="rect">
            <a:avLst/>
          </a:prstGeom>
          <a:noFill/>
        </p:spPr>
        <p:txBody>
          <a:bodyPr wrap="square" rtlCol="0">
            <a:spAutoFit/>
          </a:bodyPr>
          <a:lstStyle/>
          <a:p>
            <a:r>
              <a:rPr lang="en-GB" sz="11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3</a:t>
            </a:r>
          </a:p>
        </p:txBody>
      </p:sp>
      <p:sp>
        <p:nvSpPr>
          <p:cNvPr id="7" name="TextBox 6"/>
          <p:cNvSpPr txBox="1"/>
          <p:nvPr/>
        </p:nvSpPr>
        <p:spPr>
          <a:xfrm>
            <a:off x="421775" y="8773306"/>
            <a:ext cx="4416925" cy="1384995"/>
          </a:xfrm>
          <a:prstGeom prst="rect">
            <a:avLst/>
          </a:prstGeom>
          <a:noFill/>
        </p:spPr>
        <p:txBody>
          <a:bodyPr wrap="square" rtlCol="0">
            <a:spAutoFit/>
          </a:bodyPr>
          <a:lstStyle/>
          <a:p>
            <a:pPr algn="ctr"/>
            <a:r>
              <a:rPr lang="en-GB" sz="1200" dirty="0"/>
              <a:t> </a:t>
            </a:r>
            <a:r>
              <a:rPr lang="en-GB" sz="1200" b="1" u="sng" kern="100" dirty="0">
                <a:effectLst/>
                <a:latin typeface="Aptos" panose="020B0004020202020204" pitchFamily="34" charset="0"/>
                <a:ea typeface="Aptos" panose="020B0004020202020204" pitchFamily="34" charset="0"/>
                <a:cs typeface="Times New Roman" panose="02020603050405020304" pitchFamily="18" charset="0"/>
              </a:rPr>
              <a:t>Things To Remember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200" kern="100" dirty="0">
                <a:effectLst/>
                <a:latin typeface="Aptos" panose="020B0004020202020204" pitchFamily="34" charset="0"/>
                <a:ea typeface="Aptos" panose="020B0004020202020204" pitchFamily="34" charset="0"/>
                <a:cs typeface="Times New Roman" panose="02020603050405020304" pitchFamily="18" charset="0"/>
              </a:rPr>
              <a:t>The weather in now very  cold.  The children have access to the outside all throughout the day.  It is important that they have a warm coat and, also can wear  a hat, scarf and gloves.  </a:t>
            </a:r>
          </a:p>
          <a:p>
            <a:pPr algn="ctr"/>
            <a:r>
              <a:rPr lang="en-GB" sz="1200" b="1" kern="100" dirty="0">
                <a:effectLst/>
                <a:latin typeface="Aptos" panose="020B0004020202020204" pitchFamily="34" charset="0"/>
                <a:ea typeface="Aptos" panose="020B0004020202020204" pitchFamily="34" charset="0"/>
                <a:cs typeface="Times New Roman" panose="02020603050405020304" pitchFamily="18" charset="0"/>
              </a:rPr>
              <a:t>Please can you make sure they are</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200" b="1" kern="100" dirty="0">
                <a:effectLst/>
                <a:latin typeface="Aptos" panose="020B0004020202020204" pitchFamily="34" charset="0"/>
                <a:ea typeface="Aptos" panose="020B0004020202020204" pitchFamily="34" charset="0"/>
                <a:cs typeface="Times New Roman" panose="02020603050405020304" pitchFamily="18" charset="0"/>
              </a:rPr>
              <a:t>named</a:t>
            </a:r>
            <a:r>
              <a:rPr lang="en-GB" sz="1100" b="1" kern="100" dirty="0">
                <a:effectLst/>
                <a:latin typeface="Aptos" panose="020B0004020202020204" pitchFamily="34" charset="0"/>
                <a:ea typeface="Aptos" panose="020B0004020202020204" pitchFamily="34" charset="0"/>
                <a:cs typeface="Times New Roman" panose="02020603050405020304" pitchFamily="18" charset="0"/>
              </a:rPr>
              <a:t>.</a:t>
            </a:r>
          </a:p>
          <a:p>
            <a:pPr algn="ctr"/>
            <a:endParaRPr lang="en-US" sz="1200" dirty="0">
              <a:latin typeface="SassoonPrimaryInfant" pitchFamily="2" charset="0"/>
            </a:endParaRPr>
          </a:p>
          <a:p>
            <a:endParaRPr lang="en-GB" sz="1200" dirty="0"/>
          </a:p>
        </p:txBody>
      </p: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50181" y="7376746"/>
            <a:ext cx="2438400" cy="307777"/>
          </a:xfrm>
          <a:prstGeom prst="rect">
            <a:avLst/>
          </a:prstGeom>
        </p:spPr>
        <p:txBody>
          <a:bodyPr wrap="square">
            <a:spAutoFit/>
          </a:bodyPr>
          <a:lstStyle/>
          <a:p>
            <a:pPr algn="ctr"/>
            <a:r>
              <a:rPr lang="en-GB" sz="1400" dirty="0"/>
              <a:t>.</a:t>
            </a:r>
          </a:p>
        </p:txBody>
      </p:sp>
      <p:sp>
        <p:nvSpPr>
          <p:cNvPr id="10" name="Rectangle 9"/>
          <p:cNvSpPr/>
          <p:nvPr/>
        </p:nvSpPr>
        <p:spPr>
          <a:xfrm>
            <a:off x="372812" y="4145982"/>
            <a:ext cx="2257425" cy="307777"/>
          </a:xfrm>
          <a:prstGeom prst="rect">
            <a:avLst/>
          </a:prstGeom>
        </p:spPr>
        <p:txBody>
          <a:bodyPr wrap="square">
            <a:spAutoFit/>
          </a:bodyPr>
          <a:lstStyle/>
          <a:p>
            <a:pPr algn="ctr"/>
            <a:r>
              <a:rPr lang="en-GB" sz="1400" dirty="0"/>
              <a:t> </a:t>
            </a:r>
          </a:p>
        </p:txBody>
      </p:sp>
      <p:pic>
        <p:nvPicPr>
          <p:cNvPr id="14" name="Picture 13" descr="A logo for a company&#10;&#10;Description automatically generated">
            <a:extLst>
              <a:ext uri="{FF2B5EF4-FFF2-40B4-BE49-F238E27FC236}">
                <a16:creationId xmlns:a16="http://schemas.microsoft.com/office/drawing/2014/main" id="{73E66020-4424-6308-7B1B-7A52AF5C05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400" y="6504787"/>
            <a:ext cx="1476374" cy="1500569"/>
          </a:xfrm>
          <a:prstGeom prst="rect">
            <a:avLst/>
          </a:prstGeom>
        </p:spPr>
      </p:pic>
      <p:pic>
        <p:nvPicPr>
          <p:cNvPr id="16" name="Picture 15" descr="A group of different colored hats and scarves&#10;&#10;Description automatically generated">
            <a:extLst>
              <a:ext uri="{FF2B5EF4-FFF2-40B4-BE49-F238E27FC236}">
                <a16:creationId xmlns:a16="http://schemas.microsoft.com/office/drawing/2014/main" id="{C9EB8DC9-4855-C07E-D58D-4AE9F9817E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38700" y="8787907"/>
            <a:ext cx="1600200" cy="832161"/>
          </a:xfrm>
          <a:prstGeom prst="rect">
            <a:avLst/>
          </a:prstGeom>
        </p:spPr>
      </p:pic>
      <p:sp>
        <p:nvSpPr>
          <p:cNvPr id="18" name="TextBox 17">
            <a:extLst>
              <a:ext uri="{FF2B5EF4-FFF2-40B4-BE49-F238E27FC236}">
                <a16:creationId xmlns:a16="http://schemas.microsoft.com/office/drawing/2014/main" id="{D50B3C56-79A1-AC9D-586F-ABA6E9ADC4C8}"/>
              </a:ext>
            </a:extLst>
          </p:cNvPr>
          <p:cNvSpPr txBox="1"/>
          <p:nvPr/>
        </p:nvSpPr>
        <p:spPr>
          <a:xfrm>
            <a:off x="372811" y="2067600"/>
            <a:ext cx="2372117" cy="4647426"/>
          </a:xfrm>
          <a:prstGeom prst="rect">
            <a:avLst/>
          </a:prstGeom>
          <a:noFill/>
        </p:spPr>
        <p:txBody>
          <a:bodyPr wrap="square" rtlCol="0">
            <a:spAutoFit/>
          </a:bodyPr>
          <a:lstStyle/>
          <a:p>
            <a:pPr algn="ctr"/>
            <a:r>
              <a:rPr lang="en-GB" sz="2000" b="1" u="sng" dirty="0"/>
              <a:t>Tapestry</a:t>
            </a:r>
            <a:endParaRPr lang="en-GB" sz="2000" dirty="0"/>
          </a:p>
          <a:p>
            <a:pPr algn="ctr"/>
            <a:r>
              <a:rPr lang="en-GB" sz="1200" dirty="0"/>
              <a:t>We are all very excited to share your children’s learning with you and Tapestry is a fantastic way to do this. Through tapestry we add observations and for those wow moments we might also add next steps. We will flag areas of learning seen and also celebrate their successes with you.</a:t>
            </a:r>
          </a:p>
          <a:p>
            <a:r>
              <a:rPr lang="en-GB" sz="1200" dirty="0"/>
              <a:t> Once you have set up the log in...</a:t>
            </a:r>
          </a:p>
          <a:p>
            <a:r>
              <a:rPr lang="en-GB" sz="1200" dirty="0"/>
              <a:t>1. On the right hand side near the top click </a:t>
            </a:r>
            <a:r>
              <a:rPr lang="en-GB" sz="1200"/>
              <a:t>the + observation </a:t>
            </a:r>
            <a:r>
              <a:rPr lang="en-GB" sz="1200" dirty="0"/>
              <a:t>button.</a:t>
            </a:r>
          </a:p>
          <a:p>
            <a:r>
              <a:rPr lang="en-GB" sz="1200" dirty="0"/>
              <a:t>2. Under select child, you must select your child (no other children are available but you still have to select). </a:t>
            </a:r>
          </a:p>
          <a:p>
            <a:r>
              <a:rPr lang="en-GB" sz="1200" dirty="0"/>
              <a:t>3. Give the observation a title and then add your notes.</a:t>
            </a:r>
          </a:p>
          <a:p>
            <a:r>
              <a:rPr lang="en-GB" sz="1200" dirty="0"/>
              <a:t>4. Add photo or video, click add files then click start upload. </a:t>
            </a:r>
          </a:p>
          <a:p>
            <a:r>
              <a:rPr lang="en-GB" sz="1200" dirty="0"/>
              <a:t>5. When you have finished click Save, then you can log out. </a:t>
            </a:r>
          </a:p>
          <a:p>
            <a:endParaRPr lang="en-GB" sz="1200" dirty="0"/>
          </a:p>
        </p:txBody>
      </p:sp>
      <p:sp>
        <p:nvSpPr>
          <p:cNvPr id="20" name="TextBox 19">
            <a:extLst>
              <a:ext uri="{FF2B5EF4-FFF2-40B4-BE49-F238E27FC236}">
                <a16:creationId xmlns:a16="http://schemas.microsoft.com/office/drawing/2014/main" id="{F570073F-74F2-37E1-6AEF-AE5FF28EE671}"/>
              </a:ext>
            </a:extLst>
          </p:cNvPr>
          <p:cNvSpPr txBox="1"/>
          <p:nvPr/>
        </p:nvSpPr>
        <p:spPr>
          <a:xfrm>
            <a:off x="3080418" y="2134986"/>
            <a:ext cx="3886200" cy="4247317"/>
          </a:xfrm>
          <a:prstGeom prst="rect">
            <a:avLst/>
          </a:prstGeom>
          <a:noFill/>
        </p:spPr>
        <p:txBody>
          <a:bodyPr wrap="square">
            <a:spAutoFit/>
          </a:bodyPr>
          <a:lstStyle/>
          <a:p>
            <a:pPr algn="ctr"/>
            <a:r>
              <a:rPr lang="en-US" b="1" u="sng" dirty="0"/>
              <a:t>Welcome to NELI</a:t>
            </a:r>
          </a:p>
          <a:p>
            <a:endParaRPr lang="en-US" dirty="0"/>
          </a:p>
          <a:p>
            <a:pPr algn="ctr"/>
            <a:r>
              <a:rPr lang="en-US" sz="1800" dirty="0"/>
              <a:t>This term we will be starting our NELI </a:t>
            </a:r>
            <a:r>
              <a:rPr lang="en-US" sz="1800" dirty="0" err="1"/>
              <a:t>programme</a:t>
            </a:r>
            <a:r>
              <a:rPr lang="en-US" sz="1800" dirty="0"/>
              <a:t> which supports the development of </a:t>
            </a:r>
            <a:r>
              <a:rPr lang="en-US" sz="1800" dirty="0" err="1"/>
              <a:t>childrens’</a:t>
            </a:r>
            <a:r>
              <a:rPr lang="en-US" sz="1800" dirty="0"/>
              <a:t> speech </a:t>
            </a:r>
          </a:p>
          <a:p>
            <a:pPr algn="ctr"/>
            <a:r>
              <a:rPr lang="en-US" sz="1800" dirty="0"/>
              <a:t>and language.  </a:t>
            </a:r>
          </a:p>
          <a:p>
            <a:pPr algn="ctr"/>
            <a:r>
              <a:rPr lang="en-US" dirty="0"/>
              <a:t>Each week there will be some fantastic  focus books and focus vocabulary for the children to explore.  </a:t>
            </a:r>
          </a:p>
          <a:p>
            <a:pPr algn="ctr"/>
            <a:r>
              <a:rPr lang="en-US" dirty="0"/>
              <a:t>We will be sending home some activities you could do with your child at home linked to the book.  You can also find what book we are doing on the school website under nursery/ NELI.</a:t>
            </a:r>
          </a:p>
        </p:txBody>
      </p:sp>
      <p:sp>
        <p:nvSpPr>
          <p:cNvPr id="21" name="TextBox 20">
            <a:extLst>
              <a:ext uri="{FF2B5EF4-FFF2-40B4-BE49-F238E27FC236}">
                <a16:creationId xmlns:a16="http://schemas.microsoft.com/office/drawing/2014/main" id="{C4DC2E7D-146F-9F6F-2864-B434B983BFA6}"/>
              </a:ext>
            </a:extLst>
          </p:cNvPr>
          <p:cNvSpPr txBox="1"/>
          <p:nvPr/>
        </p:nvSpPr>
        <p:spPr>
          <a:xfrm>
            <a:off x="571500" y="8102600"/>
            <a:ext cx="1892300" cy="461665"/>
          </a:xfrm>
          <a:prstGeom prst="rect">
            <a:avLst/>
          </a:prstGeom>
          <a:noFill/>
        </p:spPr>
        <p:txBody>
          <a:bodyPr wrap="square" rtlCol="0">
            <a:spAutoFit/>
          </a:bodyPr>
          <a:lstStyle/>
          <a:p>
            <a:r>
              <a:rPr lang="en-US" sz="1200" dirty="0"/>
              <a:t>See a member of the team if you need help logging on.</a:t>
            </a:r>
          </a:p>
        </p:txBody>
      </p:sp>
      <p:pic>
        <p:nvPicPr>
          <p:cNvPr id="23" name="Picture 22" descr="A logo for a preschool&#10;&#10;Description automatically generated">
            <a:extLst>
              <a:ext uri="{FF2B5EF4-FFF2-40B4-BE49-F238E27FC236}">
                <a16:creationId xmlns:a16="http://schemas.microsoft.com/office/drawing/2014/main" id="{F1E783FB-CB5A-3934-CB5C-F22B0E6AAC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38800" y="6798740"/>
            <a:ext cx="1476374" cy="1534692"/>
          </a:xfrm>
          <a:prstGeom prst="rect">
            <a:avLst/>
          </a:prstGeom>
        </p:spPr>
      </p:pic>
      <p:pic>
        <p:nvPicPr>
          <p:cNvPr id="25" name="Picture 24" descr="A cover of a book&#10;&#10;Description automatically generated">
            <a:extLst>
              <a:ext uri="{FF2B5EF4-FFF2-40B4-BE49-F238E27FC236}">
                <a16:creationId xmlns:a16="http://schemas.microsoft.com/office/drawing/2014/main" id="{626B6DB1-4025-2295-D4C6-F51E71D99B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51405" y="6625117"/>
            <a:ext cx="1557198" cy="1802312"/>
          </a:xfrm>
          <a:prstGeom prst="rect">
            <a:avLst/>
          </a:prstGeom>
        </p:spPr>
      </p:pic>
    </p:spTree>
    <p:extLst>
      <p:ext uri="{BB962C8B-B14F-4D97-AF65-F5344CB8AC3E}">
        <p14:creationId xmlns:p14="http://schemas.microsoft.com/office/powerpoint/2010/main" val="2542210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12906</TotalTime>
  <Words>625</Words>
  <Application>Microsoft Office PowerPoint</Application>
  <PresentationFormat>Custom</PresentationFormat>
  <Paragraphs>79</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Calibri</vt:lpstr>
      <vt:lpstr>SassoonPrimaryInfant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 Magee</dc:creator>
  <cp:lastModifiedBy>Christian Kelly</cp:lastModifiedBy>
  <cp:revision>108</cp:revision>
  <cp:lastPrinted>2024-11-04T17:17:43Z</cp:lastPrinted>
  <dcterms:created xsi:type="dcterms:W3CDTF">2016-05-19T19:32:37Z</dcterms:created>
  <dcterms:modified xsi:type="dcterms:W3CDTF">2026-02-03T14:09:05Z</dcterms:modified>
</cp:coreProperties>
</file>