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302" r:id="rId3"/>
    <p:sldId id="305" r:id="rId4"/>
    <p:sldId id="292" r:id="rId5"/>
    <p:sldId id="306" r:id="rId6"/>
    <p:sldId id="304" r:id="rId7"/>
    <p:sldId id="294" r:id="rId8"/>
    <p:sldId id="295" r:id="rId9"/>
    <p:sldId id="298" r:id="rId10"/>
    <p:sldId id="307" r:id="rId11"/>
    <p:sldId id="279" r:id="rId12"/>
    <p:sldId id="258" r:id="rId13"/>
    <p:sldId id="285" r:id="rId14"/>
    <p:sldId id="286" r:id="rId15"/>
    <p:sldId id="269" r:id="rId16"/>
    <p:sldId id="268" r:id="rId17"/>
    <p:sldId id="263" r:id="rId18"/>
    <p:sldId id="283" r:id="rId19"/>
    <p:sldId id="270"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07/06/2020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rze89HB9u8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co.uk/resource/what-is-half-a-halving-shapes-powerpoint-t-n-7554"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6 Week 2</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GB"/>
              <a:t>Message from Mrs Coffey</a:t>
            </a:r>
          </a:p>
        </p:txBody>
      </p:sp>
      <p:sp>
        <p:nvSpPr>
          <p:cNvPr id="3" name="Content Placeholder 2"/>
          <p:cNvSpPr>
            <a:spLocks noGrp="1"/>
          </p:cNvSpPr>
          <p:nvPr>
            <p:ph idx="1"/>
          </p:nvPr>
        </p:nvSpPr>
        <p:spPr>
          <a:xfrm>
            <a:off x="628650" y="1825625"/>
            <a:ext cx="3943350" cy="4195663"/>
          </a:xfrm>
        </p:spPr>
        <p:txBody>
          <a:bodyPr>
            <a:normAutofit/>
          </a:bodyPr>
          <a:lstStyle/>
          <a:p>
            <a:pPr marL="0" indent="0">
              <a:lnSpc>
                <a:spcPct val="90000"/>
              </a:lnSpc>
              <a:buNone/>
            </a:pPr>
            <a:r>
              <a:rPr lang="en-GB" sz="1300" dirty="0"/>
              <a:t>Hi Everyone,</a:t>
            </a:r>
          </a:p>
          <a:p>
            <a:pPr marL="0" indent="0">
              <a:lnSpc>
                <a:spcPct val="90000"/>
              </a:lnSpc>
              <a:buNone/>
            </a:pPr>
            <a:endParaRPr lang="en-GB" sz="1300" dirty="0"/>
          </a:p>
          <a:p>
            <a:pPr marL="0" indent="0">
              <a:lnSpc>
                <a:spcPct val="90000"/>
              </a:lnSpc>
              <a:buNone/>
            </a:pPr>
            <a:r>
              <a:rPr lang="en-GB" sz="1300" dirty="0"/>
              <a:t>I hope you enjoyed thinking about superheroes last week and enjoyed our work on doubling.</a:t>
            </a:r>
          </a:p>
          <a:p>
            <a:pPr marL="0" indent="0">
              <a:lnSpc>
                <a:spcPct val="90000"/>
              </a:lnSpc>
              <a:buNone/>
            </a:pPr>
            <a:endParaRPr lang="en-GB" sz="1300" dirty="0"/>
          </a:p>
          <a:p>
            <a:pPr marL="0" indent="0">
              <a:lnSpc>
                <a:spcPct val="90000"/>
              </a:lnSpc>
              <a:buNone/>
            </a:pPr>
            <a:r>
              <a:rPr lang="en-GB" sz="1300" dirty="0"/>
              <a:t>This week we are continuing with our theme of superheroes and thinking about a superhero vegetable. In Maths we are looking at how to half objects and in Phonics learning a couple more tricky words alongside reading words with four sounds.</a:t>
            </a:r>
          </a:p>
          <a:p>
            <a:pPr marL="0" indent="0">
              <a:lnSpc>
                <a:spcPct val="90000"/>
              </a:lnSpc>
              <a:buNone/>
            </a:pPr>
            <a:endParaRPr lang="en-GB" sz="1300" dirty="0"/>
          </a:p>
          <a:p>
            <a:pPr marL="0" indent="0">
              <a:lnSpc>
                <a:spcPct val="90000"/>
              </a:lnSpc>
              <a:buNone/>
            </a:pPr>
            <a:r>
              <a:rPr lang="en-GB" sz="1300" dirty="0"/>
              <a:t>I always enjoy reading your comments and seeing your lovely photos and videos so keep them coming. They make me smile and brighten the day! As usual if you have any questions then I am contactable via Tapestry or the school office. </a:t>
            </a:r>
          </a:p>
          <a:p>
            <a:pPr marL="0" indent="0">
              <a:lnSpc>
                <a:spcPct val="90000"/>
              </a:lnSpc>
              <a:buNone/>
            </a:pPr>
            <a:endParaRPr lang="en-GB" sz="1300" dirty="0"/>
          </a:p>
          <a:p>
            <a:pPr marL="0" indent="0">
              <a:lnSpc>
                <a:spcPct val="90000"/>
              </a:lnSpc>
              <a:buNone/>
            </a:pPr>
            <a:r>
              <a:rPr lang="en-GB" sz="1300" dirty="0"/>
              <a:t>Have fun. </a:t>
            </a:r>
          </a:p>
          <a:p>
            <a:pPr marL="0" indent="0">
              <a:lnSpc>
                <a:spcPct val="90000"/>
              </a:lnSpc>
              <a:buNone/>
            </a:pPr>
            <a:endParaRPr lang="en-GB" sz="1300" dirty="0"/>
          </a:p>
          <a:p>
            <a:pPr marL="0" indent="0">
              <a:lnSpc>
                <a:spcPct val="90000"/>
              </a:lnSpc>
              <a:buNone/>
            </a:pPr>
            <a:r>
              <a:rPr lang="en-GB" sz="1300" dirty="0"/>
              <a:t>Mrs. Coffey</a:t>
            </a:r>
          </a:p>
          <a:p>
            <a:pPr marL="0" indent="0">
              <a:lnSpc>
                <a:spcPct val="90000"/>
              </a:lnSpc>
              <a:buNone/>
            </a:pPr>
            <a:endParaRPr lang="en-GB" sz="1300" dirty="0"/>
          </a:p>
        </p:txBody>
      </p:sp>
      <p:pic>
        <p:nvPicPr>
          <p:cNvPr id="9" name="Picture 8">
            <a:extLst>
              <a:ext uri="{FF2B5EF4-FFF2-40B4-BE49-F238E27FC236}">
                <a16:creationId xmlns:a16="http://schemas.microsoft.com/office/drawing/2014/main" xmlns="" id="{A349E58C-F1C1-491A-808A-A4D5C89913C7}"/>
              </a:ext>
            </a:extLst>
          </p:cNvPr>
          <p:cNvPicPr>
            <a:picLocks noChangeAspect="1"/>
          </p:cNvPicPr>
          <p:nvPr/>
        </p:nvPicPr>
        <p:blipFill>
          <a:blip r:embed="rId2"/>
          <a:stretch>
            <a:fillRect/>
          </a:stretch>
        </p:blipFill>
        <p:spPr>
          <a:xfrm>
            <a:off x="4788024" y="2247900"/>
            <a:ext cx="3867150" cy="2362200"/>
          </a:xfrm>
          <a:prstGeom prst="rect">
            <a:avLst/>
          </a:prstGeom>
        </p:spPr>
      </p:pic>
    </p:spTree>
    <p:extLst>
      <p:ext uri="{BB962C8B-B14F-4D97-AF65-F5344CB8AC3E}">
        <p14:creationId xmlns:p14="http://schemas.microsoft.com/office/powerpoint/2010/main" val="394409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4773132" cy="4896544"/>
          </a:xfrm>
        </p:spPr>
        <p:txBody>
          <a:bodyPr>
            <a:normAutofit fontScale="47500" lnSpcReduction="20000"/>
          </a:bodyPr>
          <a:lstStyle/>
          <a:p>
            <a:pPr marL="82296" indent="0">
              <a:buNone/>
            </a:pPr>
            <a:r>
              <a:rPr lang="en-GB" b="1" dirty="0"/>
              <a:t>Task 1</a:t>
            </a:r>
          </a:p>
          <a:p>
            <a:pPr marL="82296" indent="0">
              <a:buNone/>
            </a:pPr>
            <a:endParaRPr lang="en-GB" dirty="0"/>
          </a:p>
          <a:p>
            <a:pPr marL="82296" indent="0">
              <a:buNone/>
            </a:pPr>
            <a:r>
              <a:rPr lang="en-GB" dirty="0"/>
              <a:t>This week we are going to be thinking about  a Superhero Vegetable.</a:t>
            </a:r>
          </a:p>
          <a:p>
            <a:pPr marL="82296" indent="0">
              <a:buNone/>
            </a:pPr>
            <a:endParaRPr lang="en-GB" dirty="0"/>
          </a:p>
          <a:p>
            <a:pPr marL="82296" indent="0">
              <a:buNone/>
            </a:pPr>
            <a:r>
              <a:rPr lang="en-GB" dirty="0"/>
              <a:t>Can you think of a vegetable you think would make a good superhero? What might they wear? What is their superhero power? What problems do they solve?</a:t>
            </a:r>
          </a:p>
          <a:p>
            <a:pPr marL="82296" indent="0">
              <a:buNone/>
            </a:pPr>
            <a:endParaRPr lang="en-GB" dirty="0"/>
          </a:p>
          <a:p>
            <a:pPr marL="82296" indent="0">
              <a:buNone/>
            </a:pPr>
            <a:r>
              <a:rPr lang="en-GB" dirty="0"/>
              <a:t>Watch this clip of </a:t>
            </a:r>
            <a:r>
              <a:rPr lang="en-GB" dirty="0" err="1"/>
              <a:t>Supertato</a:t>
            </a:r>
            <a:r>
              <a:rPr lang="en-GB" dirty="0"/>
              <a:t> –</a:t>
            </a:r>
          </a:p>
          <a:p>
            <a:pPr marL="82296" indent="0">
              <a:buNone/>
            </a:pPr>
            <a:r>
              <a:rPr lang="en-GB" dirty="0">
                <a:hlinkClick r:id="rId2"/>
              </a:rPr>
              <a:t>https://www.youtube.com/watch?v=rze89HB9u8g</a:t>
            </a:r>
            <a:endParaRPr lang="en-GB" dirty="0"/>
          </a:p>
          <a:p>
            <a:pPr marL="82296" indent="0">
              <a:buNone/>
            </a:pPr>
            <a:endParaRPr lang="en-GB" dirty="0"/>
          </a:p>
          <a:p>
            <a:pPr marL="82296" indent="0">
              <a:buNone/>
            </a:pPr>
            <a:r>
              <a:rPr lang="en-GB" dirty="0"/>
              <a:t>How can we tell that </a:t>
            </a:r>
            <a:r>
              <a:rPr lang="en-GB" dirty="0" err="1"/>
              <a:t>Supertato</a:t>
            </a:r>
            <a:r>
              <a:rPr lang="en-GB" dirty="0"/>
              <a:t> is a superhero? </a:t>
            </a:r>
          </a:p>
          <a:p>
            <a:pPr marL="82296" indent="0">
              <a:buNone/>
            </a:pPr>
            <a:r>
              <a:rPr lang="en-GB" dirty="0"/>
              <a:t>What does he do? </a:t>
            </a:r>
          </a:p>
          <a:p>
            <a:pPr marL="82296" indent="0">
              <a:buNone/>
            </a:pPr>
            <a:r>
              <a:rPr lang="en-GB" dirty="0"/>
              <a:t>How does he help?</a:t>
            </a:r>
          </a:p>
          <a:p>
            <a:pPr marL="82296" indent="0">
              <a:buNone/>
            </a:pPr>
            <a:endParaRPr lang="en-GB" dirty="0"/>
          </a:p>
          <a:p>
            <a:pPr marL="82296" indent="0">
              <a:buNone/>
            </a:pPr>
            <a:r>
              <a:rPr lang="en-GB" dirty="0"/>
              <a:t>I would like you to design your own superhero vegetable. Draw me a picture of them and tell me about them? Do they have a Superhero name? Are they protecting the world from a baddie vegetable?</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6" name="Picture 5">
            <a:extLst>
              <a:ext uri="{FF2B5EF4-FFF2-40B4-BE49-F238E27FC236}">
                <a16:creationId xmlns:a16="http://schemas.microsoft.com/office/drawing/2014/main" xmlns="" id="{675E73E2-26C8-4B7D-A717-B3E6A061FC25}"/>
              </a:ext>
            </a:extLst>
          </p:cNvPr>
          <p:cNvPicPr>
            <a:picLocks noChangeAspect="1"/>
          </p:cNvPicPr>
          <p:nvPr/>
        </p:nvPicPr>
        <p:blipFill>
          <a:blip r:embed="rId3"/>
          <a:stretch>
            <a:fillRect/>
          </a:stretch>
        </p:blipFill>
        <p:spPr>
          <a:xfrm>
            <a:off x="5220072" y="1838895"/>
            <a:ext cx="3352800" cy="3324225"/>
          </a:xfrm>
          <a:prstGeom prst="rect">
            <a:avLst/>
          </a:prstGeom>
        </p:spPr>
      </p:pic>
    </p:spTree>
    <p:extLst>
      <p:ext uri="{BB962C8B-B14F-4D97-AF65-F5344CB8AC3E}">
        <p14:creationId xmlns:p14="http://schemas.microsoft.com/office/powerpoint/2010/main" val="2223525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428954" cy="5486400"/>
          </a:xfrm>
        </p:spPr>
        <p:txBody>
          <a:bodyPr>
            <a:normAutofit/>
          </a:bodyPr>
          <a:lstStyle/>
          <a:p>
            <a:pPr marL="82296" indent="0">
              <a:buNone/>
            </a:pPr>
            <a:r>
              <a:rPr lang="en-GB" sz="2600" b="1" dirty="0"/>
              <a:t>Task 2</a:t>
            </a:r>
          </a:p>
          <a:p>
            <a:pPr marL="82296" indent="0">
              <a:buNone/>
            </a:pPr>
            <a:endParaRPr lang="en-GB" sz="2600" dirty="0"/>
          </a:p>
          <a:p>
            <a:pPr marL="82296" indent="0">
              <a:buNone/>
            </a:pPr>
            <a:r>
              <a:rPr lang="en-GB" sz="2600" dirty="0"/>
              <a:t>This week we are going to move into Phase 4 with our Phonics and begin to work on learning to read words with four sounds. We do this in the same way as we read a three sound word and that is to break the word into it’s sounds, it just has 1 more. Some of your children may have no trouble with this others may need a little bit more practice.</a:t>
            </a:r>
          </a:p>
          <a:p>
            <a:pPr marL="82296" indent="0">
              <a:buNone/>
            </a:pPr>
            <a:endParaRPr lang="en-GB" sz="2600" dirty="0"/>
          </a:p>
          <a:p>
            <a:pPr marL="82296" indent="0">
              <a:buNone/>
            </a:pPr>
            <a:r>
              <a:rPr lang="en-GB" sz="2600" dirty="0"/>
              <a:t>On the next slide I had included some examples, which you use in a game of I spy. </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3545624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0BF923AD-BADC-478E-943C-9F79FE454B2A}"/>
              </a:ext>
            </a:extLst>
          </p:cNvPr>
          <p:cNvPicPr>
            <a:picLocks noChangeAspect="1"/>
          </p:cNvPicPr>
          <p:nvPr/>
        </p:nvPicPr>
        <p:blipFill>
          <a:blip r:embed="rId2"/>
          <a:stretch>
            <a:fillRect/>
          </a:stretch>
        </p:blipFill>
        <p:spPr>
          <a:xfrm>
            <a:off x="2503741" y="131664"/>
            <a:ext cx="4516531" cy="6082870"/>
          </a:xfrm>
          <a:prstGeom prst="rect">
            <a:avLst/>
          </a:prstGeom>
        </p:spPr>
      </p:pic>
    </p:spTree>
    <p:extLst>
      <p:ext uri="{BB962C8B-B14F-4D97-AF65-F5344CB8AC3E}">
        <p14:creationId xmlns:p14="http://schemas.microsoft.com/office/powerpoint/2010/main" val="1437722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428954" cy="5486400"/>
          </a:xfrm>
        </p:spPr>
        <p:txBody>
          <a:bodyPr>
            <a:normAutofit/>
          </a:bodyPr>
          <a:lstStyle/>
          <a:p>
            <a:pPr marL="82296" indent="0">
              <a:buNone/>
            </a:pPr>
            <a:r>
              <a:rPr lang="en-GB" sz="2600" b="1" dirty="0"/>
              <a:t>Task 3</a:t>
            </a:r>
          </a:p>
          <a:p>
            <a:pPr marL="82296" indent="0">
              <a:buNone/>
            </a:pPr>
            <a:r>
              <a:rPr lang="en-GB" sz="2600" dirty="0"/>
              <a:t>This week we are going to be continuing our learning of tricky words by learning two more:</a:t>
            </a:r>
          </a:p>
          <a:p>
            <a:pPr marL="539496" indent="-457200">
              <a:buFontTx/>
              <a:buChar char="-"/>
            </a:pPr>
            <a:r>
              <a:rPr lang="en-GB" sz="2600" dirty="0"/>
              <a:t>said</a:t>
            </a:r>
          </a:p>
          <a:p>
            <a:pPr marL="539496" indent="-457200">
              <a:buFontTx/>
              <a:buChar char="-"/>
            </a:pPr>
            <a:r>
              <a:rPr lang="en-GB" sz="2600" dirty="0"/>
              <a:t>so</a:t>
            </a:r>
          </a:p>
          <a:p>
            <a:pPr marL="539496" indent="-457200">
              <a:buFontTx/>
              <a:buChar char="-"/>
            </a:pPr>
            <a:endParaRPr lang="en-GB" sz="2600" dirty="0"/>
          </a:p>
          <a:p>
            <a:pPr marL="82296" indent="0">
              <a:buNone/>
            </a:pPr>
            <a:r>
              <a:rPr lang="en-GB" sz="2600" dirty="0"/>
              <a:t>I would like you to practise reading and writing them. Can you put them in a sentence? I have also included a game on tricky word bingo for you to play.</a:t>
            </a:r>
          </a:p>
          <a:p>
            <a:pPr marL="539496" indent="-457200">
              <a:buFontTx/>
              <a:buChar char="-"/>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3158390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Tricky word bingo</a:t>
            </a:r>
          </a:p>
        </p:txBody>
      </p:sp>
      <p:graphicFrame>
        <p:nvGraphicFramePr>
          <p:cNvPr id="5" name="Content Placeholder 4">
            <a:extLst>
              <a:ext uri="{FF2B5EF4-FFF2-40B4-BE49-F238E27FC236}">
                <a16:creationId xmlns:a16="http://schemas.microsoft.com/office/drawing/2014/main" xmlns="" id="{A9D182A3-A121-4A15-97BD-477926F6A73A}"/>
              </a:ext>
            </a:extLst>
          </p:cNvPr>
          <p:cNvGraphicFramePr>
            <a:graphicFrameLocks noGrp="1"/>
          </p:cNvGraphicFramePr>
          <p:nvPr>
            <p:ph idx="1"/>
            <p:extLst>
              <p:ext uri="{D42A27DB-BD31-4B8C-83A1-F6EECF244321}">
                <p14:modId xmlns:p14="http://schemas.microsoft.com/office/powerpoint/2010/main" val="2007137813"/>
              </p:ext>
            </p:extLst>
          </p:nvPr>
        </p:nvGraphicFramePr>
        <p:xfrm>
          <a:off x="457200" y="1783461"/>
          <a:ext cx="8229599" cy="4159440"/>
        </p:xfrm>
        <a:graphic>
          <a:graphicData uri="http://schemas.openxmlformats.org/drawingml/2006/table">
            <a:tbl>
              <a:tblPr/>
              <a:tblGrid>
                <a:gridCol w="1592140">
                  <a:extLst>
                    <a:ext uri="{9D8B030D-6E8A-4147-A177-3AD203B41FA5}">
                      <a16:colId xmlns:a16="http://schemas.microsoft.com/office/drawing/2014/main" xmlns="" val="2847308780"/>
                    </a:ext>
                  </a:extLst>
                </a:gridCol>
                <a:gridCol w="1740407">
                  <a:extLst>
                    <a:ext uri="{9D8B030D-6E8A-4147-A177-3AD203B41FA5}">
                      <a16:colId xmlns:a16="http://schemas.microsoft.com/office/drawing/2014/main" xmlns="" val="4121097935"/>
                    </a:ext>
                  </a:extLst>
                </a:gridCol>
                <a:gridCol w="1712241">
                  <a:extLst>
                    <a:ext uri="{9D8B030D-6E8A-4147-A177-3AD203B41FA5}">
                      <a16:colId xmlns:a16="http://schemas.microsoft.com/office/drawing/2014/main" xmlns="" val="485576421"/>
                    </a:ext>
                  </a:extLst>
                </a:gridCol>
                <a:gridCol w="1651659">
                  <a:extLst>
                    <a:ext uri="{9D8B030D-6E8A-4147-A177-3AD203B41FA5}">
                      <a16:colId xmlns:a16="http://schemas.microsoft.com/office/drawing/2014/main" xmlns="" val="1699385470"/>
                    </a:ext>
                  </a:extLst>
                </a:gridCol>
                <a:gridCol w="1533152">
                  <a:extLst>
                    <a:ext uri="{9D8B030D-6E8A-4147-A177-3AD203B41FA5}">
                      <a16:colId xmlns:a16="http://schemas.microsoft.com/office/drawing/2014/main" xmlns="" val="3548467306"/>
                    </a:ext>
                  </a:extLst>
                </a:gridCol>
              </a:tblGrid>
              <a:tr h="1200482">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3000">
                          <a:effectLst/>
                          <a:latin typeface="XCCW Joined 5a" panose="03050602040000000000" pitchFamily="66" charset="0"/>
                          <a:ea typeface="Calibri" panose="020F0502020204030204" pitchFamily="34" charset="0"/>
                          <a:cs typeface="Times New Roman" panose="02020603050405020304" pitchFamily="18" charset="0"/>
                        </a:rPr>
                        <a:t>s</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you</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was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a</a:t>
                      </a:r>
                      <a:r>
                        <a:rPr lang="en-GB" sz="3000">
                          <a:effectLst/>
                          <a:latin typeface="XCCW Joined 5a" panose="03050602040000000000" pitchFamily="66" charset="0"/>
                          <a:ea typeface="Calibri" panose="020F0502020204030204" pitchFamily="34" charset="0"/>
                          <a:cs typeface="Times New Roman" panose="02020603050405020304" pitchFamily="18" charset="0"/>
                        </a:rPr>
                        <a:t>l</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be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53248613"/>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XCCW Joined 5a" panose="03050602040000000000" pitchFamily="66" charset="0"/>
                          <a:ea typeface="Calibri" panose="020F0502020204030204" pitchFamily="34" charset="0"/>
                          <a:cs typeface="Times New Roman" panose="02020603050405020304" pitchFamily="18" charset="0"/>
                        </a:rPr>
                        <a:t>t</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he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my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we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put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31755324"/>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r>
                        <a:rPr lang="en-GB" sz="3000">
                          <a:effectLst/>
                          <a:latin typeface="XCCW Joined 5a" panose="03050602040000000000" pitchFamily="66" charset="0"/>
                          <a:ea typeface="Calibri" panose="020F0502020204030204" pitchFamily="34" charset="0"/>
                          <a:cs typeface="Times New Roman" panose="02020603050405020304" pitchFamily="18" charset="0"/>
                        </a:rPr>
                        <a:t>a</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s</a:t>
                      </a:r>
                      <a:r>
                        <a:rPr lang="en-GB" sz="3000" dirty="0">
                          <a:effectLst/>
                          <a:latin typeface="XCCW Joined 5a" panose="03050602040000000000" pitchFamily="66" charset="0"/>
                          <a:ea typeface="Calibri" panose="020F0502020204030204" pitchFamily="34" charset="0"/>
                          <a:cs typeface="Times New Roman" panose="02020603050405020304" pitchFamily="18" charset="0"/>
                        </a:rPr>
                        <a:t>a</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id </a:t>
                      </a:r>
                      <a:endParaRPr lang="en-GB" sz="900" dirty="0">
                        <a:effectLst/>
                        <a:latin typeface="CCW Cursive Writing 5" panose="03050602040000000000" pitchFamily="66"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a:t>
                      </a:r>
                      <a:r>
                        <a:rPr lang="en-GB" sz="3000">
                          <a:effectLst/>
                          <a:latin typeface="XCCW Joined 5a" panose="03050602040000000000" pitchFamily="66" charset="0"/>
                          <a:ea typeface="Calibri" panose="020F0502020204030204" pitchFamily="34" charset="0"/>
                          <a:cs typeface="Times New Roman" panose="02020603050405020304" pitchFamily="18" charset="0"/>
                        </a:rPr>
                        <a:t>e</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me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so</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694876796"/>
                  </a:ext>
                </a:extLst>
              </a:tr>
            </a:tbl>
          </a:graphicData>
        </a:graphic>
      </p:graphicFrame>
    </p:spTree>
    <p:extLst>
      <p:ext uri="{BB962C8B-B14F-4D97-AF65-F5344CB8AC3E}">
        <p14:creationId xmlns:p14="http://schemas.microsoft.com/office/powerpoint/2010/main" val="100390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07369" y="1801028"/>
            <a:ext cx="6540895" cy="2420060"/>
          </a:xfrm>
        </p:spPr>
        <p:txBody>
          <a:bodyPr>
            <a:normAutofit fontScale="70000" lnSpcReduction="20000"/>
          </a:bodyPr>
          <a:lstStyle/>
          <a:p>
            <a:pPr marL="0" indent="0">
              <a:buNone/>
            </a:pPr>
            <a:r>
              <a:rPr lang="en-GB" b="1" dirty="0"/>
              <a:t>Task 1 </a:t>
            </a:r>
          </a:p>
          <a:p>
            <a:pPr marL="0" indent="0">
              <a:buNone/>
            </a:pPr>
            <a:r>
              <a:rPr lang="en-GB" dirty="0"/>
              <a:t>Please use the link to introduce what is halving to your child.</a:t>
            </a:r>
          </a:p>
          <a:p>
            <a:pPr marL="0" indent="0">
              <a:buNone/>
            </a:pPr>
            <a:r>
              <a:rPr lang="en-GB" dirty="0">
                <a:hlinkClick r:id="rId2"/>
              </a:rPr>
              <a:t>https://www.twinkl.co.uk/resource/what-is-half-a-halving-shapes-powerpoint-t-n-7554</a:t>
            </a:r>
            <a:endParaRPr lang="en-GB" dirty="0"/>
          </a:p>
          <a:p>
            <a:pPr marL="0" indent="0">
              <a:buNone/>
            </a:pPr>
            <a:endParaRPr lang="en-GB" dirty="0"/>
          </a:p>
          <a:p>
            <a:pPr marL="0" indent="0">
              <a:buNone/>
            </a:pPr>
            <a:r>
              <a:rPr lang="en-GB" dirty="0"/>
              <a:t>Can you think of any other examples?</a:t>
            </a:r>
          </a:p>
        </p:txBody>
      </p:sp>
      <p:sp>
        <p:nvSpPr>
          <p:cNvPr id="7" name="TextBox 6">
            <a:extLst>
              <a:ext uri="{FF2B5EF4-FFF2-40B4-BE49-F238E27FC236}">
                <a16:creationId xmlns:a16="http://schemas.microsoft.com/office/drawing/2014/main" xmlns="" id="{B417B9F3-9196-4197-803C-1FDEC43904F0}"/>
              </a:ext>
            </a:extLst>
          </p:cNvPr>
          <p:cNvSpPr txBox="1"/>
          <p:nvPr/>
        </p:nvSpPr>
        <p:spPr>
          <a:xfrm>
            <a:off x="401515" y="774705"/>
            <a:ext cx="8363272" cy="800219"/>
          </a:xfrm>
          <a:prstGeom prst="rect">
            <a:avLst/>
          </a:prstGeom>
          <a:noFill/>
        </p:spPr>
        <p:txBody>
          <a:bodyPr wrap="square" rtlCol="0">
            <a:spAutoFit/>
          </a:bodyPr>
          <a:lstStyle/>
          <a:p>
            <a:r>
              <a:rPr lang="en-GB" sz="2800" dirty="0"/>
              <a:t>This week we are learning how to halve and share.</a:t>
            </a:r>
          </a:p>
          <a:p>
            <a:endParaRPr lang="en-GB" dirty="0"/>
          </a:p>
        </p:txBody>
      </p:sp>
      <p:pic>
        <p:nvPicPr>
          <p:cNvPr id="3" name="Picture 2">
            <a:extLst>
              <a:ext uri="{FF2B5EF4-FFF2-40B4-BE49-F238E27FC236}">
                <a16:creationId xmlns:a16="http://schemas.microsoft.com/office/drawing/2014/main" xmlns="" id="{9E9A2029-C1CB-481F-AA88-74667216AEEB}"/>
              </a:ext>
            </a:extLst>
          </p:cNvPr>
          <p:cNvPicPr>
            <a:picLocks noChangeAspect="1"/>
          </p:cNvPicPr>
          <p:nvPr/>
        </p:nvPicPr>
        <p:blipFill>
          <a:blip r:embed="rId3"/>
          <a:stretch>
            <a:fillRect/>
          </a:stretch>
        </p:blipFill>
        <p:spPr>
          <a:xfrm>
            <a:off x="725488" y="4077072"/>
            <a:ext cx="5904656" cy="2559242"/>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3322712" cy="3969568"/>
          </a:xfrm>
        </p:spPr>
        <p:txBody>
          <a:bodyPr>
            <a:noAutofit/>
          </a:bodyPr>
          <a:lstStyle/>
          <a:p>
            <a:pPr marL="0" indent="0">
              <a:buNone/>
            </a:pPr>
            <a:r>
              <a:rPr lang="en-GB" sz="2800" b="1" dirty="0"/>
              <a:t>Task 2	</a:t>
            </a:r>
          </a:p>
          <a:p>
            <a:pPr marL="0" indent="0">
              <a:buNone/>
            </a:pPr>
            <a:r>
              <a:rPr lang="en-GB" sz="2800" dirty="0"/>
              <a:t>The queen bee needs to share the bees out fairly so that each flower has half the number of bees from the hive. Can you help her?</a:t>
            </a:r>
          </a:p>
          <a:p>
            <a:pPr marL="0" indent="0">
              <a:buNone/>
            </a:pPr>
            <a:endParaRPr lang="en-GB" sz="2800" b="1" dirty="0"/>
          </a:p>
          <a:p>
            <a:pPr marL="0" indent="0">
              <a:buNone/>
            </a:pPr>
            <a:endParaRPr lang="en-GB" sz="2800" b="1" dirty="0"/>
          </a:p>
          <a:p>
            <a:pPr marL="0" indent="0">
              <a:buNone/>
            </a:pPr>
            <a:endParaRPr lang="en-GB" sz="2800" b="1" dirty="0"/>
          </a:p>
          <a:p>
            <a:pPr marL="0" indent="0">
              <a:buNone/>
            </a:pPr>
            <a:endParaRPr lang="en-GB" sz="2800" b="1"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p:txBody>
      </p:sp>
      <p:pic>
        <p:nvPicPr>
          <p:cNvPr id="6" name="Picture 5">
            <a:extLst>
              <a:ext uri="{FF2B5EF4-FFF2-40B4-BE49-F238E27FC236}">
                <a16:creationId xmlns:a16="http://schemas.microsoft.com/office/drawing/2014/main" xmlns="" id="{00499F32-FCC9-4C16-BA2E-31F73115422C}"/>
              </a:ext>
            </a:extLst>
          </p:cNvPr>
          <p:cNvPicPr>
            <a:picLocks noChangeAspect="1"/>
          </p:cNvPicPr>
          <p:nvPr/>
        </p:nvPicPr>
        <p:blipFill>
          <a:blip r:embed="rId2"/>
          <a:stretch>
            <a:fillRect/>
          </a:stretch>
        </p:blipFill>
        <p:spPr>
          <a:xfrm>
            <a:off x="4080470" y="714375"/>
            <a:ext cx="4991100" cy="5429250"/>
          </a:xfrm>
          <a:prstGeom prst="rect">
            <a:avLst/>
          </a:prstGeom>
        </p:spPr>
      </p:pic>
    </p:spTree>
    <p:extLst>
      <p:ext uri="{BB962C8B-B14F-4D97-AF65-F5344CB8AC3E}">
        <p14:creationId xmlns:p14="http://schemas.microsoft.com/office/powerpoint/2010/main" val="4135705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8291264" cy="4905672"/>
          </a:xfrm>
        </p:spPr>
        <p:txBody>
          <a:bodyPr>
            <a:normAutofit/>
          </a:bodyPr>
          <a:lstStyle/>
          <a:p>
            <a:pPr marL="0" indent="0">
              <a:buNone/>
            </a:pPr>
            <a:r>
              <a:rPr lang="en-GB" sz="3400" b="1" dirty="0"/>
              <a:t>Task 3</a:t>
            </a:r>
          </a:p>
          <a:p>
            <a:pPr marL="0" indent="0">
              <a:buNone/>
            </a:pPr>
            <a:r>
              <a:rPr lang="en-GB" dirty="0"/>
              <a:t>Remember that halving is sharing something equally. Look at what you can do when sharing an unequal number and there is 1 left over e.g. 3 biscuits. What could you do?</a:t>
            </a:r>
          </a:p>
          <a:p>
            <a:pPr marL="0" indent="0">
              <a:buNone/>
            </a:pPr>
            <a:endParaRPr lang="en-GB" b="1" dirty="0"/>
          </a:p>
          <a:p>
            <a:pPr marL="0" indent="0">
              <a:buNone/>
            </a:pPr>
            <a:endParaRPr lang="en-GB" b="1"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A10CA18C-2A2F-47BE-943D-2E58C9DEA73A}"/>
              </a:ext>
            </a:extLst>
          </p:cNvPr>
          <p:cNvPicPr>
            <a:picLocks noChangeAspect="1"/>
          </p:cNvPicPr>
          <p:nvPr/>
        </p:nvPicPr>
        <p:blipFill>
          <a:blip r:embed="rId2"/>
          <a:stretch>
            <a:fillRect/>
          </a:stretch>
        </p:blipFill>
        <p:spPr>
          <a:xfrm>
            <a:off x="4716016" y="3789040"/>
            <a:ext cx="3590925" cy="2371725"/>
          </a:xfrm>
          <a:prstGeom prst="rect">
            <a:avLst/>
          </a:prstGeom>
        </p:spPr>
      </p:pic>
      <p:pic>
        <p:nvPicPr>
          <p:cNvPr id="6" name="Picture 5">
            <a:extLst>
              <a:ext uri="{FF2B5EF4-FFF2-40B4-BE49-F238E27FC236}">
                <a16:creationId xmlns:a16="http://schemas.microsoft.com/office/drawing/2014/main" xmlns="" id="{C9707E3B-8665-46A2-871B-B47E48C5187D}"/>
              </a:ext>
            </a:extLst>
          </p:cNvPr>
          <p:cNvPicPr>
            <a:picLocks noChangeAspect="1"/>
          </p:cNvPicPr>
          <p:nvPr/>
        </p:nvPicPr>
        <p:blipFill>
          <a:blip r:embed="rId3"/>
          <a:stretch>
            <a:fillRect/>
          </a:stretch>
        </p:blipFill>
        <p:spPr>
          <a:xfrm>
            <a:off x="1259632" y="3788745"/>
            <a:ext cx="2543001" cy="2592586"/>
          </a:xfrm>
          <a:prstGeom prst="rect">
            <a:avLst/>
          </a:prstGeom>
        </p:spPr>
      </p:pic>
    </p:spTree>
    <p:extLst>
      <p:ext uri="{BB962C8B-B14F-4D97-AF65-F5344CB8AC3E}">
        <p14:creationId xmlns:p14="http://schemas.microsoft.com/office/powerpoint/2010/main" val="1678607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251520" y="1080014"/>
            <a:ext cx="4608512" cy="1556898"/>
          </a:xfrm>
        </p:spPr>
        <p:txBody>
          <a:bodyPr>
            <a:normAutofit fontScale="92500" lnSpcReduction="20000"/>
          </a:bodyPr>
          <a:lstStyle/>
          <a:p>
            <a:pPr marL="0" indent="0">
              <a:buNone/>
            </a:pPr>
            <a:r>
              <a:rPr lang="en-GB" sz="2800" dirty="0"/>
              <a:t>This week we have been thinking about a superhero vegetable. </a:t>
            </a:r>
          </a:p>
          <a:p>
            <a:pPr marL="0" indent="0">
              <a:buNone/>
            </a:pPr>
            <a:r>
              <a:rPr lang="en-GB" sz="2800" dirty="0"/>
              <a:t>As part of this you might like to have ago at one of these ideas.</a:t>
            </a:r>
          </a:p>
        </p:txBody>
      </p:sp>
      <p:sp>
        <p:nvSpPr>
          <p:cNvPr id="4" name="TextBox 3">
            <a:extLst>
              <a:ext uri="{FF2B5EF4-FFF2-40B4-BE49-F238E27FC236}">
                <a16:creationId xmlns:a16="http://schemas.microsoft.com/office/drawing/2014/main" xmlns="" id="{35167DAE-AE0C-4AAA-833F-2033E432FA12}"/>
              </a:ext>
            </a:extLst>
          </p:cNvPr>
          <p:cNvSpPr txBox="1"/>
          <p:nvPr/>
        </p:nvSpPr>
        <p:spPr>
          <a:xfrm>
            <a:off x="48379" y="2789928"/>
            <a:ext cx="4499508" cy="3970318"/>
          </a:xfrm>
          <a:prstGeom prst="rect">
            <a:avLst/>
          </a:prstGeom>
          <a:noFill/>
        </p:spPr>
        <p:txBody>
          <a:bodyPr wrap="square" rtlCol="0">
            <a:spAutoFit/>
          </a:bodyPr>
          <a:lstStyle/>
          <a:p>
            <a:pPr marL="342900" indent="-342900">
              <a:buFont typeface="+mj-lt"/>
              <a:buAutoNum type="arabicPeriod"/>
            </a:pPr>
            <a:r>
              <a:rPr lang="en-GB" dirty="0"/>
              <a:t>Can you make your own superhero vegetable?</a:t>
            </a:r>
          </a:p>
          <a:p>
            <a:pPr marL="342900" indent="-342900">
              <a:buFont typeface="+mj-lt"/>
              <a:buAutoNum type="arabicPeriod"/>
            </a:pPr>
            <a:r>
              <a:rPr lang="en-GB" dirty="0"/>
              <a:t>Can you create your own superhero adventure story with your model?</a:t>
            </a:r>
          </a:p>
          <a:p>
            <a:pPr marL="342900" indent="-342900">
              <a:buFont typeface="+mj-lt"/>
              <a:buAutoNum type="arabicPeriod"/>
            </a:pPr>
            <a:r>
              <a:rPr lang="en-GB" dirty="0"/>
              <a:t>Can you make your own superhero gadget?</a:t>
            </a:r>
          </a:p>
          <a:p>
            <a:pPr marL="342900" indent="-342900">
              <a:buFont typeface="+mj-lt"/>
              <a:buAutoNum type="arabicPeriod"/>
            </a:pPr>
            <a:r>
              <a:rPr lang="en-GB" dirty="0"/>
              <a:t>Can you find the heaviest and lightest vegetable/fruit in your house?</a:t>
            </a:r>
          </a:p>
          <a:p>
            <a:pPr marL="342900" indent="-342900">
              <a:buFont typeface="+mj-lt"/>
              <a:buAutoNum type="arabicPeriod"/>
            </a:pPr>
            <a:r>
              <a:rPr lang="en-GB" dirty="0"/>
              <a:t>Can you make you own superhero target?</a:t>
            </a:r>
          </a:p>
          <a:p>
            <a:pPr marL="342900" indent="-342900">
              <a:buFont typeface="+mj-lt"/>
              <a:buAutoNum type="arabicPeriod"/>
            </a:pPr>
            <a:r>
              <a:rPr lang="en-GB" dirty="0"/>
              <a:t>Can print your own superhero vegetables using vegetables?</a:t>
            </a:r>
          </a:p>
          <a:p>
            <a:pPr marL="342900" indent="-342900">
              <a:buFont typeface="+mj-lt"/>
              <a:buAutoNum type="arabicPeriod"/>
            </a:pPr>
            <a:r>
              <a:rPr lang="en-GB" dirty="0"/>
              <a:t>Can you rescue trapped vegetables in jelly or ice?</a:t>
            </a:r>
          </a:p>
          <a:p>
            <a:pPr marL="342900" indent="-342900">
              <a:buFont typeface="+mj-lt"/>
              <a:buAutoNum type="arabicPeriod"/>
            </a:pPr>
            <a:endParaRPr lang="en-GB" dirty="0"/>
          </a:p>
        </p:txBody>
      </p:sp>
      <p:pic>
        <p:nvPicPr>
          <p:cNvPr id="2" name="Picture 1">
            <a:extLst>
              <a:ext uri="{FF2B5EF4-FFF2-40B4-BE49-F238E27FC236}">
                <a16:creationId xmlns:a16="http://schemas.microsoft.com/office/drawing/2014/main" xmlns="" id="{75F30061-9FEA-4EC4-9C9B-B029BA3D7B6F}"/>
              </a:ext>
            </a:extLst>
          </p:cNvPr>
          <p:cNvPicPr>
            <a:picLocks noChangeAspect="1"/>
          </p:cNvPicPr>
          <p:nvPr/>
        </p:nvPicPr>
        <p:blipFill>
          <a:blip r:embed="rId2"/>
          <a:stretch>
            <a:fillRect/>
          </a:stretch>
        </p:blipFill>
        <p:spPr>
          <a:xfrm>
            <a:off x="6602684" y="1252809"/>
            <a:ext cx="2476500" cy="2600325"/>
          </a:xfrm>
          <a:prstGeom prst="rect">
            <a:avLst/>
          </a:prstGeom>
        </p:spPr>
      </p:pic>
      <p:pic>
        <p:nvPicPr>
          <p:cNvPr id="3" name="Picture 2">
            <a:extLst>
              <a:ext uri="{FF2B5EF4-FFF2-40B4-BE49-F238E27FC236}">
                <a16:creationId xmlns:a16="http://schemas.microsoft.com/office/drawing/2014/main" xmlns="" id="{7D7C43C3-49EA-4CBA-B18F-733978BB3DB4}"/>
              </a:ext>
            </a:extLst>
          </p:cNvPr>
          <p:cNvPicPr>
            <a:picLocks noChangeAspect="1"/>
          </p:cNvPicPr>
          <p:nvPr/>
        </p:nvPicPr>
        <p:blipFill>
          <a:blip r:embed="rId3"/>
          <a:stretch>
            <a:fillRect/>
          </a:stretch>
        </p:blipFill>
        <p:spPr>
          <a:xfrm>
            <a:off x="4860032" y="1697562"/>
            <a:ext cx="2094826" cy="3462875"/>
          </a:xfrm>
          <a:prstGeom prst="rect">
            <a:avLst/>
          </a:prstGeom>
        </p:spPr>
      </p:pic>
      <p:pic>
        <p:nvPicPr>
          <p:cNvPr id="5" name="Picture 4">
            <a:extLst>
              <a:ext uri="{FF2B5EF4-FFF2-40B4-BE49-F238E27FC236}">
                <a16:creationId xmlns:a16="http://schemas.microsoft.com/office/drawing/2014/main" xmlns="" id="{139782CD-D6DF-4E2A-AC94-B28F4A09DA6E}"/>
              </a:ext>
            </a:extLst>
          </p:cNvPr>
          <p:cNvPicPr>
            <a:picLocks noChangeAspect="1"/>
          </p:cNvPicPr>
          <p:nvPr/>
        </p:nvPicPr>
        <p:blipFill>
          <a:blip r:embed="rId4"/>
          <a:stretch>
            <a:fillRect/>
          </a:stretch>
        </p:blipFill>
        <p:spPr>
          <a:xfrm>
            <a:off x="4942779" y="4071087"/>
            <a:ext cx="4024158" cy="2279243"/>
          </a:xfrm>
          <a:prstGeom prst="rect">
            <a:avLst/>
          </a:prstGeom>
        </p:spPr>
      </p:pic>
    </p:spTree>
    <p:extLst>
      <p:ext uri="{BB962C8B-B14F-4D97-AF65-F5344CB8AC3E}">
        <p14:creationId xmlns:p14="http://schemas.microsoft.com/office/powerpoint/2010/main" val="2936767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982</Words>
  <Application>Microsoft Office PowerPoint</Application>
  <PresentationFormat>On-screen Show (4:3)</PresentationFormat>
  <Paragraphs>186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Home Learning </vt:lpstr>
      <vt:lpstr>Message from Mrs Coffey</vt:lpstr>
      <vt:lpstr>PowerPoint Presentation</vt:lpstr>
      <vt:lpstr>PowerPoint Presentation</vt:lpstr>
      <vt:lpstr>PowerPoint Presentation</vt:lpstr>
      <vt:lpstr>PowerPoint Presentation</vt:lpstr>
      <vt:lpstr>Tricky word bingo</vt:lpstr>
      <vt:lpstr>Maths Learning</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10</cp:revision>
  <dcterms:created xsi:type="dcterms:W3CDTF">2020-05-24T10:52:13Z</dcterms:created>
  <dcterms:modified xsi:type="dcterms:W3CDTF">2020-06-06T23:50:38Z</dcterms:modified>
</cp:coreProperties>
</file>