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57" r:id="rId3"/>
    <p:sldId id="258" r:id="rId4"/>
    <p:sldId id="259" r:id="rId5"/>
    <p:sldId id="281" r:id="rId6"/>
    <p:sldId id="282" r:id="rId7"/>
    <p:sldId id="260" r:id="rId8"/>
    <p:sldId id="261" r:id="rId9"/>
    <p:sldId id="268" r:id="rId10"/>
    <p:sldId id="262" r:id="rId11"/>
    <p:sldId id="263" r:id="rId12"/>
    <p:sldId id="284" r:id="rId13"/>
    <p:sldId id="283" r:id="rId14"/>
    <p:sldId id="271" r:id="rId15"/>
    <p:sldId id="264" r:id="rId16"/>
    <p:sldId id="279" r:id="rId17"/>
    <p:sldId id="269" r:id="rId18"/>
    <p:sldId id="270"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81" d="100"/>
          <a:sy n="81" d="100"/>
        </p:scale>
        <p:origin x="-1044"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A64CC7-ABA6-4F0B-8D5C-BB563C8DD7B3}" type="datetimeFigureOut">
              <a:rPr lang="en-GB" smtClean="0"/>
              <a:t>19/04/2020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9F90C4-B60C-40CB-8B48-BB0D9ADD5AB6}" type="slidenum">
              <a:rPr lang="en-GB" smtClean="0"/>
              <a:t>‹#›</a:t>
            </a:fld>
            <a:endParaRPr lang="en-GB"/>
          </a:p>
        </p:txBody>
      </p:sp>
    </p:spTree>
    <p:extLst>
      <p:ext uri="{BB962C8B-B14F-4D97-AF65-F5344CB8AC3E}">
        <p14:creationId xmlns:p14="http://schemas.microsoft.com/office/powerpoint/2010/main" val="11404207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8D0ABD-ABAA-461A-88CD-16478E543A74}" type="slidenum">
              <a:rPr lang="en-GB" smtClean="0"/>
              <a:t>12</a:t>
            </a:fld>
            <a:endParaRPr lang="en-GB"/>
          </a:p>
        </p:txBody>
      </p:sp>
    </p:spTree>
    <p:extLst>
      <p:ext uri="{BB962C8B-B14F-4D97-AF65-F5344CB8AC3E}">
        <p14:creationId xmlns:p14="http://schemas.microsoft.com/office/powerpoint/2010/main" val="1768243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19/04/2020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twinkl.co.uk/resource/t2-e-2583-year-5-and-6-correct-the-spelling-mistakes-activity-sheets"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rm-13b48.kxcdn.com/wp-content/uploads/2019/04/2019/04/2019/04/Year-5-2018-19-Summer-Block-1-Decimals.pdf" TargetMode="External"/><Relationship Id="rId2" Type="http://schemas.openxmlformats.org/officeDocument/2006/relationships/hyperlink" Target="https://whiterosemaths.com/homelearning/year-5/"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www.biblegateway.com/" TargetMode="Externa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5 Term 5 Week 2</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251520" y="1451917"/>
            <a:ext cx="8712968" cy="4785395"/>
          </a:xfrm>
        </p:spPr>
        <p:txBody>
          <a:bodyPr>
            <a:normAutofit fontScale="92500" lnSpcReduction="10000"/>
          </a:bodyPr>
          <a:lstStyle/>
          <a:p>
            <a:pPr marL="0" indent="0">
              <a:buNone/>
            </a:pPr>
            <a:r>
              <a:rPr lang="en-GB" sz="2400" dirty="0" smtClean="0"/>
              <a:t>Week 2 already! We had a short first week of term 5, but I’m sure you still did some brilliant learning!</a:t>
            </a:r>
          </a:p>
          <a:p>
            <a:pPr marL="0" indent="0">
              <a:buNone/>
            </a:pPr>
            <a:r>
              <a:rPr lang="en-GB" sz="2400" dirty="0" smtClean="0"/>
              <a:t>I hope you’ve found some areas of interest for our Anglo-Saxon topic. We’ll be delving further into this time period in more depth through the term. I will be introducing you to our new text in the English tasks too!</a:t>
            </a:r>
            <a:endParaRPr lang="en-GB" sz="2400" dirty="0"/>
          </a:p>
          <a:p>
            <a:pPr marL="0" indent="0">
              <a:buNone/>
            </a:pPr>
            <a:r>
              <a:rPr lang="en-GB" sz="2400" dirty="0" smtClean="0"/>
              <a:t>This week, I’ve set some R.E. work alongside the maths and English work. We will be focusing on the R.E. work for a few weeks (so don’t worry if you do not complete it as it will carry over) and this will be looking at our previous big question from class – Was Jesus the Messiah? We will be using our work on this to dig a bit deeper into our learning.</a:t>
            </a:r>
          </a:p>
          <a:p>
            <a:pPr marL="0" indent="0">
              <a:buNone/>
            </a:pPr>
            <a:r>
              <a:rPr lang="en-GB" sz="2400" dirty="0" smtClean="0"/>
              <a:t>Keep up the great home learning and I am looking forward to being back in class with you very soon (fingers crossed!).</a:t>
            </a:r>
          </a:p>
          <a:p>
            <a:pPr marL="0" indent="0">
              <a:buNone/>
            </a:pPr>
            <a:endParaRPr lang="en-GB" sz="2400" dirty="0" smtClean="0"/>
          </a:p>
          <a:p>
            <a:pPr marL="0" indent="0" algn="ctr">
              <a:buNone/>
            </a:pPr>
            <a:r>
              <a:rPr lang="en-GB" sz="2400" dirty="0" smtClean="0"/>
              <a:t>Miss Horton </a:t>
            </a:r>
            <a:r>
              <a:rPr lang="en-GB" sz="2400" dirty="0" smtClean="0">
                <a:sym typeface="Wingdings" panose="05000000000000000000" pitchFamily="2" charset="2"/>
              </a:rPr>
              <a:t> </a:t>
            </a:r>
            <a:endParaRPr lang="en-GB" sz="2400"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1124744"/>
            <a:ext cx="8856984" cy="5486400"/>
          </a:xfrm>
        </p:spPr>
        <p:txBody>
          <a:bodyPr>
            <a:normAutofit/>
          </a:bodyPr>
          <a:lstStyle/>
          <a:p>
            <a:pPr marL="82296" indent="0">
              <a:buNone/>
            </a:pPr>
            <a:r>
              <a:rPr lang="en-GB" sz="2400" dirty="0" smtClean="0"/>
              <a:t>We are going to start looking at our new Anglo-Saxon text of Beowulf! As with any new text, I would like you to think about the potential narrative of this text.</a:t>
            </a:r>
          </a:p>
          <a:p>
            <a:pPr marL="82296" indent="0">
              <a:buNone/>
            </a:pPr>
            <a:endParaRPr lang="en-GB" sz="2400" dirty="0"/>
          </a:p>
        </p:txBody>
      </p:sp>
      <p:sp>
        <p:nvSpPr>
          <p:cNvPr id="4" name="Title 1"/>
          <p:cNvSpPr txBox="1">
            <a:spLocks/>
          </p:cNvSpPr>
          <p:nvPr/>
        </p:nvSpPr>
        <p:spPr>
          <a:xfrm>
            <a:off x="430270" y="-17543"/>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1</a:t>
            </a:r>
            <a:endParaRPr lang="en-GB" dirty="0"/>
          </a:p>
        </p:txBody>
      </p:sp>
      <p:pic>
        <p:nvPicPr>
          <p:cNvPr id="1026" name="Picture 24" descr="See the source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3526" y="2167749"/>
            <a:ext cx="3096344" cy="460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2"/>
          <p:cNvSpPr txBox="1">
            <a:spLocks/>
          </p:cNvSpPr>
          <p:nvPr/>
        </p:nvSpPr>
        <p:spPr>
          <a:xfrm>
            <a:off x="0" y="2492895"/>
            <a:ext cx="5563526" cy="4277203"/>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82296" indent="0">
              <a:buFont typeface="Arial" panose="020B0604020202020204" pitchFamily="34" charset="0"/>
              <a:buNone/>
            </a:pPr>
            <a:r>
              <a:rPr lang="en-GB" sz="2400" dirty="0" smtClean="0"/>
              <a:t>Create a mind-map of things you notice about the text. </a:t>
            </a:r>
            <a:endParaRPr lang="en-GB" sz="2400" dirty="0"/>
          </a:p>
          <a:p>
            <a:pPr marL="82296" indent="0">
              <a:buFont typeface="Arial" panose="020B0604020202020204" pitchFamily="34" charset="0"/>
              <a:buNone/>
            </a:pPr>
            <a:r>
              <a:rPr lang="en-GB" sz="2400" dirty="0" smtClean="0"/>
              <a:t>Then, using these clues, create a prediction sharing your ideas and why you think this could be what the story will be about.</a:t>
            </a:r>
          </a:p>
          <a:p>
            <a:pPr marL="82296" indent="0">
              <a:buFont typeface="Arial" panose="020B0604020202020204" pitchFamily="34" charset="0"/>
              <a:buNone/>
            </a:pPr>
            <a:r>
              <a:rPr lang="en-GB" sz="2400" dirty="0" smtClean="0"/>
              <a:t>Think about when I’m a bit silly in class – does this story look like it’s going to be about Miss Horton’s Christmas adventure? Probably not… so what can we identify that will help us create a </a:t>
            </a:r>
            <a:r>
              <a:rPr lang="en-GB" sz="2400" u="sng" dirty="0" smtClean="0"/>
              <a:t>sensible</a:t>
            </a:r>
            <a:r>
              <a:rPr lang="en-GB" sz="2400" dirty="0" smtClean="0"/>
              <a:t> prediction?</a:t>
            </a:r>
          </a:p>
          <a:p>
            <a:pPr marL="82296" indent="0">
              <a:buFont typeface="Arial" panose="020B0604020202020204" pitchFamily="34" charset="0"/>
              <a:buNone/>
            </a:pPr>
            <a:endParaRPr lang="en-GB" sz="2400" dirty="0"/>
          </a:p>
        </p:txBody>
      </p:sp>
    </p:spTree>
    <p:extLst>
      <p:ext uri="{BB962C8B-B14F-4D97-AF65-F5344CB8AC3E}">
        <p14:creationId xmlns:p14="http://schemas.microsoft.com/office/powerpoint/2010/main" val="2607101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3986" y="863289"/>
            <a:ext cx="8682168" cy="5486400"/>
          </a:xfrm>
        </p:spPr>
        <p:txBody>
          <a:bodyPr>
            <a:normAutofit/>
          </a:bodyPr>
          <a:lstStyle/>
          <a:p>
            <a:pPr marL="82296" indent="0">
              <a:buNone/>
            </a:pPr>
            <a:r>
              <a:rPr lang="en-GB" sz="2000" dirty="0" smtClean="0"/>
              <a:t>Character Description:</a:t>
            </a:r>
          </a:p>
          <a:p>
            <a:pPr marL="82296" indent="0">
              <a:buNone/>
            </a:pPr>
            <a:endParaRPr lang="en-GB" sz="2000" dirty="0"/>
          </a:p>
          <a:p>
            <a:pPr marL="82296" indent="0">
              <a:buNone/>
            </a:pPr>
            <a:r>
              <a:rPr lang="en-GB" sz="2000" dirty="0" smtClean="0"/>
              <a:t>On the cover of our new text, we can see our main character – Beowulf!</a:t>
            </a:r>
          </a:p>
          <a:p>
            <a:pPr marL="82296" indent="0">
              <a:buNone/>
            </a:pPr>
            <a:r>
              <a:rPr lang="en-GB" sz="2000" dirty="0" smtClean="0"/>
              <a:t>For task 2, I would like you to write a character description on about Beowulf. We currently can only do this on his physical appearance so think about the interesting adjectives you could use to describe what he looks like.</a:t>
            </a:r>
          </a:p>
          <a:p>
            <a:pPr marL="82296" indent="0">
              <a:buNone/>
            </a:pPr>
            <a:endParaRPr lang="en-GB" sz="2000" dirty="0" smtClean="0"/>
          </a:p>
          <a:p>
            <a:pPr marL="82296" indent="0">
              <a:buNone/>
            </a:pPr>
            <a:r>
              <a:rPr lang="en-GB" sz="2000" dirty="0" smtClean="0"/>
              <a:t>Think about the following descriptive techniques:</a:t>
            </a:r>
          </a:p>
          <a:p>
            <a:pPr marL="425196">
              <a:buFontTx/>
              <a:buChar char="-"/>
            </a:pPr>
            <a:r>
              <a:rPr lang="en-GB" sz="2000" dirty="0" smtClean="0"/>
              <a:t>Adjectives</a:t>
            </a:r>
          </a:p>
          <a:p>
            <a:pPr marL="425196">
              <a:buFontTx/>
              <a:buChar char="-"/>
            </a:pPr>
            <a:r>
              <a:rPr lang="en-GB" sz="2000" dirty="0" smtClean="0"/>
              <a:t>Similes</a:t>
            </a:r>
          </a:p>
          <a:p>
            <a:pPr marL="425196">
              <a:buFontTx/>
              <a:buChar char="-"/>
            </a:pPr>
            <a:r>
              <a:rPr lang="en-GB" sz="2000" dirty="0" smtClean="0"/>
              <a:t>Metaphors</a:t>
            </a:r>
          </a:p>
          <a:p>
            <a:pPr marL="425196">
              <a:buFontTx/>
              <a:buChar char="-"/>
            </a:pPr>
            <a:r>
              <a:rPr lang="en-GB" sz="2000" dirty="0" smtClean="0"/>
              <a:t>Personification</a:t>
            </a:r>
          </a:p>
          <a:p>
            <a:pPr marL="425196">
              <a:buFontTx/>
              <a:buChar char="-"/>
            </a:pPr>
            <a:r>
              <a:rPr lang="en-GB" sz="2000" dirty="0" smtClean="0"/>
              <a:t>Alliteration</a:t>
            </a:r>
          </a:p>
          <a:p>
            <a:pPr marL="82296" indent="0">
              <a:buNone/>
            </a:pPr>
            <a:endParaRPr lang="en-GB" sz="2000" dirty="0"/>
          </a:p>
          <a:p>
            <a:pPr marL="82296" indent="0">
              <a:buNone/>
            </a:pPr>
            <a:r>
              <a:rPr lang="en-GB" sz="2000" dirty="0" smtClean="0"/>
              <a:t>Can you use any of these in your description?</a:t>
            </a:r>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2</a:t>
            </a:r>
            <a:endParaRPr lang="en-GB" dirty="0"/>
          </a:p>
        </p:txBody>
      </p:sp>
      <p:pic>
        <p:nvPicPr>
          <p:cNvPr id="6" name="Picture 24" descr="See the source image"/>
          <p:cNvPicPr>
            <a:picLocks noChangeAspect="1" noChangeArrowheads="1"/>
          </p:cNvPicPr>
          <p:nvPr/>
        </p:nvPicPr>
        <p:blipFill rotWithShape="1">
          <a:blip r:embed="rId2">
            <a:extLst>
              <a:ext uri="{28A0092B-C50C-407E-A947-70E740481C1C}">
                <a14:useLocalDpi xmlns:a14="http://schemas.microsoft.com/office/drawing/2010/main" val="0"/>
              </a:ext>
            </a:extLst>
          </a:blip>
          <a:srcRect l="17257" t="33459" r="20980" b="18966"/>
          <a:stretch/>
        </p:blipFill>
        <p:spPr bwMode="auto">
          <a:xfrm>
            <a:off x="5724128" y="3034259"/>
            <a:ext cx="3175817" cy="3636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9591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3986" y="863289"/>
            <a:ext cx="8682168" cy="5486400"/>
          </a:xfrm>
        </p:spPr>
        <p:txBody>
          <a:bodyPr>
            <a:normAutofit/>
          </a:bodyPr>
          <a:lstStyle/>
          <a:p>
            <a:pPr marL="82296" indent="0">
              <a:buNone/>
            </a:pPr>
            <a:r>
              <a:rPr lang="en-GB" sz="2000" dirty="0" smtClean="0"/>
              <a:t>Have a go a this spelling correction activity!</a:t>
            </a:r>
          </a:p>
          <a:p>
            <a:pPr marL="82296" indent="0">
              <a:buNone/>
            </a:pPr>
            <a:r>
              <a:rPr lang="en-GB" sz="2000" dirty="0">
                <a:hlinkClick r:id="rId2"/>
              </a:rPr>
              <a:t>https://</a:t>
            </a:r>
            <a:r>
              <a:rPr lang="en-GB" sz="2000" dirty="0" smtClean="0">
                <a:hlinkClick r:id="rId2"/>
              </a:rPr>
              <a:t>www.twinkl.co.uk/resource/t2-e-2583-year-5-and-6-correct-th-spelling-mistakes-activity-sheets</a:t>
            </a:r>
            <a:endParaRPr lang="en-GB" sz="2000" dirty="0" smtClean="0"/>
          </a:p>
          <a:p>
            <a:pPr marL="82296" indent="0">
              <a:buNone/>
            </a:pPr>
            <a:r>
              <a:rPr lang="en-GB" sz="2000" dirty="0" smtClean="0"/>
              <a:t>You don’t necessarily need to print this, but could download it and then correct the sentences on paper. This is a good way to practise spelling words in context.</a:t>
            </a:r>
          </a:p>
          <a:p>
            <a:pPr marL="82296" indent="0">
              <a:buNone/>
            </a:pPr>
            <a:r>
              <a:rPr lang="en-GB" sz="2000" dirty="0" smtClean="0"/>
              <a:t>An additional task to follow this could be to practise the ones that you didn’t understand or you got incorrect. Perhaps you and an adult could test each other on the spellings!</a:t>
            </a:r>
          </a:p>
          <a:p>
            <a:pPr marL="82296" indent="0">
              <a:buNone/>
            </a:pPr>
            <a:endParaRPr lang="en-GB" sz="2000" dirty="0"/>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3</a:t>
            </a:r>
            <a:endParaRPr lang="en-GB" dirty="0"/>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r="4183"/>
          <a:stretch/>
        </p:blipFill>
        <p:spPr bwMode="auto">
          <a:xfrm>
            <a:off x="2195736" y="3429000"/>
            <a:ext cx="5463092" cy="31554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48435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4" name="Content Placeholder 4"/>
          <p:cNvSpPr>
            <a:spLocks noGrp="1"/>
          </p:cNvSpPr>
          <p:nvPr>
            <p:ph idx="1"/>
          </p:nvPr>
        </p:nvSpPr>
        <p:spPr>
          <a:xfrm>
            <a:off x="179512" y="764704"/>
            <a:ext cx="8784976" cy="5472608"/>
          </a:xfrm>
        </p:spPr>
        <p:txBody>
          <a:bodyPr>
            <a:noAutofit/>
          </a:bodyPr>
          <a:lstStyle/>
          <a:p>
            <a:r>
              <a:rPr lang="en-GB" sz="2600" dirty="0" smtClean="0"/>
              <a:t>Please complete the Summer Week 1 White Rose lessons 2, 3 and 4 which carry on from last week’s learning on adding decimals. (</a:t>
            </a:r>
            <a:r>
              <a:rPr lang="en-GB" sz="2600" dirty="0" smtClean="0">
                <a:hlinkClick r:id="rId2"/>
              </a:rPr>
              <a:t>https</a:t>
            </a:r>
            <a:r>
              <a:rPr lang="en-GB" sz="2600" dirty="0">
                <a:hlinkClick r:id="rId2"/>
              </a:rPr>
              <a:t>://</a:t>
            </a:r>
            <a:r>
              <a:rPr lang="en-GB" sz="2600" dirty="0" smtClean="0">
                <a:hlinkClick r:id="rId2"/>
              </a:rPr>
              <a:t>whiterosemaths.com/homelearning/year- 5/</a:t>
            </a:r>
            <a:r>
              <a:rPr lang="en-GB" sz="2600" dirty="0" smtClean="0"/>
              <a:t>) . </a:t>
            </a:r>
          </a:p>
          <a:p>
            <a:r>
              <a:rPr lang="en-GB" sz="2600" dirty="0" smtClean="0"/>
              <a:t>Use the activities and the videos to support your learning – there’s answers too for you to self-mark or for an adult to mark!</a:t>
            </a:r>
          </a:p>
          <a:p>
            <a:r>
              <a:rPr lang="en-GB" sz="2600" dirty="0" smtClean="0"/>
              <a:t>There will also be further optional work on </a:t>
            </a:r>
            <a:r>
              <a:rPr lang="en-GB" sz="2600" dirty="0" err="1" smtClean="0"/>
              <a:t>mymaths</a:t>
            </a:r>
            <a:r>
              <a:rPr lang="en-GB" sz="2600" dirty="0" smtClean="0"/>
              <a:t> that can be completed if you would like further practise on the topics.</a:t>
            </a:r>
          </a:p>
          <a:p>
            <a:r>
              <a:rPr lang="en-GB" sz="2600" dirty="0" smtClean="0"/>
              <a:t>Additionally, White Rose also have the whole unit of decimals on their website that can also be used alongside the lessons they are doing. (</a:t>
            </a:r>
            <a:r>
              <a:rPr lang="en-GB" sz="2600" dirty="0">
                <a:hlinkClick r:id="rId3"/>
              </a:rPr>
              <a:t>https://</a:t>
            </a:r>
            <a:r>
              <a:rPr lang="en-GB" sz="2600" dirty="0" smtClean="0">
                <a:hlinkClick r:id="rId3"/>
              </a:rPr>
              <a:t>wrm-13b48.kxcdn.com/wp-content/uploads/2019/04/2019/04/2019/04/Year-5-2018-19-Summer-Block-1-Decimals.pdf</a:t>
            </a:r>
            <a:r>
              <a:rPr lang="en-GB" sz="2600" dirty="0" smtClean="0"/>
              <a:t>)</a:t>
            </a:r>
            <a:endParaRPr lang="en-GB" sz="2600" dirty="0"/>
          </a:p>
        </p:txBody>
      </p:sp>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231807"/>
            <a:ext cx="8229600" cy="1143000"/>
          </a:xfrm>
          <a:prstGeom prst="rect">
            <a:avLst/>
          </a:prstGeom>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R.E. - </a:t>
            </a:r>
            <a:r>
              <a:rPr lang="en-GB" dirty="0"/>
              <a:t>The Transfiguration, Matthew 17:1–13 or Luke 9:28–36</a:t>
            </a:r>
          </a:p>
          <a:p>
            <a:endParaRPr lang="en-GB" dirty="0"/>
          </a:p>
        </p:txBody>
      </p:sp>
      <p:sp>
        <p:nvSpPr>
          <p:cNvPr id="8" name="Content Placeholder 7"/>
          <p:cNvSpPr>
            <a:spLocks noGrp="1"/>
          </p:cNvSpPr>
          <p:nvPr>
            <p:ph idx="1"/>
          </p:nvPr>
        </p:nvSpPr>
        <p:spPr>
          <a:xfrm>
            <a:off x="251520" y="1124744"/>
            <a:ext cx="8640959" cy="5472608"/>
          </a:xfrm>
        </p:spPr>
        <p:txBody>
          <a:bodyPr>
            <a:normAutofit fontScale="92500" lnSpcReduction="20000"/>
          </a:bodyPr>
          <a:lstStyle/>
          <a:p>
            <a:r>
              <a:rPr lang="en-GB" sz="2000" dirty="0" smtClean="0"/>
              <a:t>Read the passages highlighted above – if you do not have a Bible at home, you can use this link to search for the passage: </a:t>
            </a:r>
            <a:r>
              <a:rPr lang="en-GB" sz="2000" u="sng" dirty="0">
                <a:hlinkClick r:id="rId2"/>
              </a:rPr>
              <a:t>https://www.biblegateway.com</a:t>
            </a:r>
            <a:r>
              <a:rPr lang="en-GB" sz="2000" u="sng" dirty="0" smtClean="0">
                <a:hlinkClick r:id="rId2"/>
              </a:rPr>
              <a:t>/</a:t>
            </a:r>
            <a:endParaRPr lang="en-GB" sz="2000" u="sng" dirty="0" smtClean="0"/>
          </a:p>
          <a:p>
            <a:r>
              <a:rPr lang="en-GB" sz="2000" dirty="0" smtClean="0"/>
              <a:t>Look at the two pieces of art below:</a:t>
            </a:r>
          </a:p>
          <a:p>
            <a:pPr marL="0" indent="0">
              <a:buNone/>
            </a:pPr>
            <a:r>
              <a:rPr lang="en-GB" sz="2000" dirty="0" smtClean="0"/>
              <a:t>Raphael								   Bellini</a:t>
            </a:r>
          </a:p>
          <a:p>
            <a:pPr marL="0" indent="0" algn="ctr">
              <a:buNone/>
            </a:pPr>
            <a:endParaRPr lang="en-GB" sz="2000" dirty="0"/>
          </a:p>
          <a:p>
            <a:pPr marL="0" indent="0" algn="ctr">
              <a:buNone/>
            </a:pPr>
            <a:endParaRPr lang="en-GB" sz="2000" dirty="0" smtClean="0"/>
          </a:p>
          <a:p>
            <a:pPr marL="0" indent="0" algn="ctr">
              <a:buNone/>
            </a:pPr>
            <a:endParaRPr lang="en-GB" sz="2000" dirty="0"/>
          </a:p>
          <a:p>
            <a:pPr marL="0" indent="0" algn="ctr">
              <a:buNone/>
            </a:pPr>
            <a:endParaRPr lang="en-GB" sz="2000" dirty="0" smtClean="0"/>
          </a:p>
          <a:p>
            <a:pPr marL="0" indent="0" algn="ctr">
              <a:buNone/>
            </a:pPr>
            <a:endParaRPr lang="en-GB" sz="2000" dirty="0"/>
          </a:p>
          <a:p>
            <a:pPr marL="0" indent="0" algn="ctr">
              <a:buNone/>
            </a:pPr>
            <a:endParaRPr lang="en-GB" sz="2000" dirty="0" smtClean="0"/>
          </a:p>
          <a:p>
            <a:pPr marL="0" indent="0" algn="ctr">
              <a:buNone/>
            </a:pPr>
            <a:endParaRPr lang="en-GB" sz="2000" dirty="0"/>
          </a:p>
          <a:p>
            <a:pPr marL="0" indent="0" algn="ctr">
              <a:buNone/>
            </a:pPr>
            <a:endParaRPr lang="en-GB" sz="2000" dirty="0" smtClean="0"/>
          </a:p>
          <a:p>
            <a:pPr marL="0" indent="0" algn="ctr">
              <a:buNone/>
            </a:pPr>
            <a:endParaRPr lang="en-GB" sz="2000" dirty="0"/>
          </a:p>
          <a:p>
            <a:r>
              <a:rPr lang="en-GB" sz="2000" dirty="0" smtClean="0"/>
              <a:t>Both the Bible passages and the artwork show ‘The Transfiguration’. Using the passages and the artwork, think about these questions:</a:t>
            </a:r>
          </a:p>
          <a:p>
            <a:r>
              <a:rPr lang="en-GB" sz="2000" dirty="0"/>
              <a:t>Why do Christians believe Jesus is the Son of God?</a:t>
            </a:r>
          </a:p>
          <a:p>
            <a:r>
              <a:rPr lang="en-GB" sz="2000" dirty="0"/>
              <a:t>How might Peter, James and John have felt on the mountain?</a:t>
            </a:r>
          </a:p>
          <a:p>
            <a:r>
              <a:rPr lang="en-GB" sz="2000" dirty="0"/>
              <a:t>Who are Moses and Elijah? Why are they there</a:t>
            </a:r>
            <a:r>
              <a:rPr lang="en-GB" sz="2000" dirty="0" smtClean="0"/>
              <a:t>?</a:t>
            </a:r>
          </a:p>
          <a:p>
            <a:endParaRPr lang="en-GB" sz="2000" dirty="0"/>
          </a:p>
        </p:txBody>
      </p:sp>
      <p:pic>
        <p:nvPicPr>
          <p:cNvPr id="1026" name="Picture 2" descr="Raphael: The Transfiguration of Chris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47664" y="1988840"/>
            <a:ext cx="1744825" cy="262970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Giovanni Bellini: The Transfiguratio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39952" y="1917159"/>
            <a:ext cx="3570943" cy="27730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73944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5875</TotalTime>
  <Words>1254</Words>
  <Application>Microsoft Office PowerPoint</Application>
  <PresentationFormat>On-screen Show (4:3)</PresentationFormat>
  <Paragraphs>100</Paragraphs>
  <Slides>18</Slides>
  <Notes>1</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Maths Learning</vt:lpstr>
      <vt:lpstr>PowerPoint Presentation</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33</cp:revision>
  <dcterms:created xsi:type="dcterms:W3CDTF">2020-03-18T10:41:37Z</dcterms:created>
  <dcterms:modified xsi:type="dcterms:W3CDTF">2020-04-19T19:34:50Z</dcterms:modified>
</cp:coreProperties>
</file>