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  <p:sldId id="275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FAF4D6"/>
    <a:srgbClr val="FFCCCC"/>
    <a:srgbClr val="BC0105"/>
    <a:srgbClr val="18A0DB"/>
    <a:srgbClr val="DE1E5A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64" autoAdjust="0"/>
    <p:restoredTop sz="94660"/>
  </p:normalViewPr>
  <p:slideViewPr>
    <p:cSldViewPr snapToGrid="0" showGuides="1">
      <p:cViewPr>
        <p:scale>
          <a:sx n="96" d="100"/>
          <a:sy n="96" d="100"/>
        </p:scale>
        <p:origin x="-1234" y="-1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30249" y="2923633"/>
            <a:ext cx="3663951" cy="147056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30249" y="1490781"/>
            <a:ext cx="7346952" cy="91168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Christmas Number Ones</a:t>
            </a:r>
          </a:p>
        </p:txBody>
      </p:sp>
      <p:sp>
        <p:nvSpPr>
          <p:cNvPr id="5" name="Rectangle 4"/>
          <p:cNvSpPr/>
          <p:nvPr/>
        </p:nvSpPr>
        <p:spPr>
          <a:xfrm>
            <a:off x="881743" y="1525454"/>
            <a:ext cx="6116107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altLang="en-US" dirty="0"/>
              <a:t>In the United Kingdom, a Christmas number one is the song that is top of the UK Singles Chart in the week leading up to Christmas.</a:t>
            </a:r>
          </a:p>
          <a:p>
            <a:pPr>
              <a:spcBef>
                <a:spcPct val="0"/>
              </a:spcBef>
              <a:defRPr/>
            </a:pPr>
            <a:endParaRPr lang="en-GB" alt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643466" y="5039099"/>
            <a:ext cx="8500535" cy="1219200"/>
            <a:chOff x="643466" y="5039099"/>
            <a:chExt cx="8500535" cy="1219200"/>
          </a:xfrm>
        </p:grpSpPr>
        <p:grpSp>
          <p:nvGrpSpPr>
            <p:cNvPr id="10" name="Group 9"/>
            <p:cNvGrpSpPr/>
            <p:nvPr/>
          </p:nvGrpSpPr>
          <p:grpSpPr>
            <a:xfrm>
              <a:off x="1422401" y="5256282"/>
              <a:ext cx="7721600" cy="784831"/>
              <a:chOff x="1422400" y="5256282"/>
              <a:chExt cx="8060267" cy="784831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1422400" y="5256282"/>
                <a:ext cx="8060267" cy="784831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" name="Rectangle 3"/>
              <p:cNvSpPr/>
              <p:nvPr/>
            </p:nvSpPr>
            <p:spPr>
              <a:xfrm>
                <a:off x="1973791" y="5325533"/>
                <a:ext cx="4572000" cy="6463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dirty="0"/>
                  <a:t>Do you know any songs that have been number one at Christmas?</a:t>
                </a:r>
                <a:endParaRPr lang="en-GB" altLang="en-US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643466" y="5039099"/>
              <a:ext cx="1219200" cy="1219200"/>
              <a:chOff x="643466" y="5039099"/>
              <a:chExt cx="1219200" cy="1219200"/>
            </a:xfrm>
          </p:grpSpPr>
          <p:sp>
            <p:nvSpPr>
              <p:cNvPr id="6" name="Oval 5"/>
              <p:cNvSpPr/>
              <p:nvPr/>
            </p:nvSpPr>
            <p:spPr>
              <a:xfrm>
                <a:off x="643466" y="5039099"/>
                <a:ext cx="1219200" cy="12192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730249" y="5187033"/>
                <a:ext cx="993698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en-GB" dirty="0"/>
                  <a:t>Talk </a:t>
                </a:r>
                <a:r>
                  <a:rPr lang="en-GB" dirty="0" smtClean="0"/>
                  <a:t>About </a:t>
                </a:r>
              </a:p>
              <a:p>
                <a:pPr algn="ctr">
                  <a:defRPr/>
                </a:pPr>
                <a:r>
                  <a:rPr lang="en-GB" dirty="0" smtClean="0"/>
                  <a:t>It</a:t>
                </a:r>
                <a:endParaRPr lang="en-GB" dirty="0"/>
              </a:p>
            </p:txBody>
          </p:sp>
        </p:grp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38"/>
          <a:stretch/>
        </p:blipFill>
        <p:spPr>
          <a:xfrm rot="20552496">
            <a:off x="5520960" y="2856384"/>
            <a:ext cx="3521140" cy="47009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32"/>
          <a:stretch/>
        </p:blipFill>
        <p:spPr>
          <a:xfrm rot="709036">
            <a:off x="6486822" y="2758585"/>
            <a:ext cx="2694795" cy="180530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38716" y="2905916"/>
            <a:ext cx="35913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altLang="en-US" dirty="0"/>
              <a:t>A song reaches number one on the chart if it has the most sales, downloads and streams in a week. The number one is announced every Friday.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7264">
            <a:off x="7069112" y="1303220"/>
            <a:ext cx="1595839" cy="109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8118" y="1363133"/>
            <a:ext cx="7402215" cy="7563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Christmas Number Ones</a:t>
            </a:r>
          </a:p>
        </p:txBody>
      </p:sp>
      <p:sp>
        <p:nvSpPr>
          <p:cNvPr id="3" name="Rectangle 2"/>
          <p:cNvSpPr/>
          <p:nvPr/>
        </p:nvSpPr>
        <p:spPr>
          <a:xfrm>
            <a:off x="789892" y="1417874"/>
            <a:ext cx="75546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altLang="en-US" dirty="0"/>
              <a:t>Here are some well-known Christmas songs that were also Christmas number ones. How many do you know?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68118" y="2042741"/>
            <a:ext cx="7511143" cy="582538"/>
            <a:chOff x="768118" y="2042741"/>
            <a:chExt cx="7511143" cy="582538"/>
          </a:xfrm>
        </p:grpSpPr>
        <p:sp>
          <p:nvSpPr>
            <p:cNvPr id="7" name="Rectangle 6"/>
            <p:cNvSpPr/>
            <p:nvPr/>
          </p:nvSpPr>
          <p:spPr>
            <a:xfrm>
              <a:off x="777829" y="2238319"/>
              <a:ext cx="7402215" cy="38696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768118" y="2042741"/>
              <a:ext cx="7511143" cy="5655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20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/>
                <a:t>‘Mary’s Boy Child’ – Harry Belafonte (1957</a:t>
              </a:r>
              <a:r>
                <a:rPr lang="en-GB" altLang="en-US" dirty="0" smtClean="0"/>
                <a:t>)</a:t>
              </a:r>
              <a:endParaRPr lang="en-GB" altLang="en-US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768118" y="2519739"/>
            <a:ext cx="7411926" cy="578787"/>
            <a:chOff x="768118" y="2519739"/>
            <a:chExt cx="7411926" cy="578787"/>
          </a:xfrm>
        </p:grpSpPr>
        <p:sp>
          <p:nvSpPr>
            <p:cNvPr id="12" name="Rectangle 11"/>
            <p:cNvSpPr/>
            <p:nvPr/>
          </p:nvSpPr>
          <p:spPr>
            <a:xfrm>
              <a:off x="777829" y="2711566"/>
              <a:ext cx="7402215" cy="386960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768118" y="2519739"/>
              <a:ext cx="4572000" cy="56553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>
                <a:lnSpc>
                  <a:spcPct val="20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/>
                <a:t>‘Merry Xmas Everybody’ – Slade (1973</a:t>
              </a:r>
              <a:r>
                <a:rPr lang="en-GB" altLang="en-US" dirty="0" smtClean="0"/>
                <a:t>)</a:t>
              </a:r>
              <a:endParaRPr lang="en-GB" altLang="en-US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66943" y="2983677"/>
            <a:ext cx="7413101" cy="646331"/>
            <a:chOff x="766943" y="2983677"/>
            <a:chExt cx="7413101" cy="646331"/>
          </a:xfrm>
        </p:grpSpPr>
        <p:sp>
          <p:nvSpPr>
            <p:cNvPr id="13" name="Rectangle 12"/>
            <p:cNvSpPr/>
            <p:nvPr/>
          </p:nvSpPr>
          <p:spPr>
            <a:xfrm>
              <a:off x="777829" y="3184813"/>
              <a:ext cx="7402215" cy="38696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6943" y="2983677"/>
              <a:ext cx="4572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285750" indent="-285750">
                <a:lnSpc>
                  <a:spcPct val="20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dirty="0"/>
                <a:t>‘Lonely This </a:t>
              </a:r>
              <a:r>
                <a:rPr lang="en-GB" dirty="0" smtClean="0"/>
                <a:t>Christmas’ </a:t>
              </a:r>
              <a:r>
                <a:rPr lang="en-GB" dirty="0"/>
                <a:t>- Mud (1974</a:t>
              </a:r>
              <a:r>
                <a:rPr lang="en-GB" dirty="0" smtClean="0"/>
                <a:t>)</a:t>
              </a:r>
              <a:endParaRPr lang="en-GB" altLang="en-US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66943" y="3470655"/>
            <a:ext cx="7413101" cy="646331"/>
            <a:chOff x="766943" y="3470655"/>
            <a:chExt cx="7413101" cy="646331"/>
          </a:xfrm>
        </p:grpSpPr>
        <p:sp>
          <p:nvSpPr>
            <p:cNvPr id="14" name="Rectangle 13"/>
            <p:cNvSpPr/>
            <p:nvPr/>
          </p:nvSpPr>
          <p:spPr>
            <a:xfrm>
              <a:off x="777829" y="3658060"/>
              <a:ext cx="7402215" cy="386960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6943" y="3470655"/>
              <a:ext cx="683612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20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/>
                <a:t>‘Do They Know it’s Christmas?’ – Band Aid (1984</a:t>
              </a:r>
              <a:r>
                <a:rPr lang="en-GB" altLang="en-US" dirty="0" smtClean="0"/>
                <a:t>)</a:t>
              </a:r>
              <a:endParaRPr lang="en-GB" altLang="en-US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77829" y="3937061"/>
            <a:ext cx="7402215" cy="646331"/>
            <a:chOff x="777829" y="3937061"/>
            <a:chExt cx="7402215" cy="646331"/>
          </a:xfrm>
        </p:grpSpPr>
        <p:sp>
          <p:nvSpPr>
            <p:cNvPr id="15" name="Rectangle 14"/>
            <p:cNvSpPr/>
            <p:nvPr/>
          </p:nvSpPr>
          <p:spPr>
            <a:xfrm>
              <a:off x="777829" y="4131308"/>
              <a:ext cx="7402215" cy="38696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89891" y="3937061"/>
              <a:ext cx="688937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200000"/>
                </a:lnSpc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/>
                <a:t>‘Merry Christmas Everyone’ – </a:t>
              </a:r>
              <a:r>
                <a:rPr lang="en-GB" altLang="en-US" dirty="0" err="1"/>
                <a:t>Shakin</a:t>
              </a:r>
              <a:r>
                <a:rPr lang="en-GB" altLang="en-US" dirty="0"/>
                <a:t>’ Stevens (1985)</a:t>
              </a: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333" y="4583392"/>
            <a:ext cx="2148099" cy="165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911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79417" y="2602620"/>
            <a:ext cx="7196183" cy="364578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Christmas Number Ones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779417" y="1343021"/>
            <a:ext cx="7702731" cy="1200329"/>
            <a:chOff x="779417" y="1343021"/>
            <a:chExt cx="7702731" cy="1200329"/>
          </a:xfrm>
        </p:grpSpPr>
        <p:sp>
          <p:nvSpPr>
            <p:cNvPr id="10" name="Rectangle 9"/>
            <p:cNvSpPr/>
            <p:nvPr/>
          </p:nvSpPr>
          <p:spPr>
            <a:xfrm>
              <a:off x="779417" y="1343021"/>
              <a:ext cx="7702731" cy="1200329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Rectangle 2"/>
            <p:cNvSpPr/>
            <p:nvPr/>
          </p:nvSpPr>
          <p:spPr>
            <a:xfrm>
              <a:off x="796833" y="1343021"/>
              <a:ext cx="7685315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  <a:defRPr/>
              </a:pPr>
              <a:r>
                <a:rPr lang="en-GB" altLang="en-US" dirty="0"/>
                <a:t>Not all Christmas number ones are songs about Christmas. </a:t>
              </a:r>
              <a:r>
                <a:rPr lang="en-GB" dirty="0"/>
                <a:t>In 2016, Clean Bandit had a Christmas number one with </a:t>
              </a:r>
              <a:r>
                <a:rPr lang="en-GB" dirty="0" smtClean="0"/>
                <a:t>'</a:t>
              </a:r>
              <a:r>
                <a:rPr lang="en-GB" dirty="0" err="1" smtClean="0"/>
                <a:t>Rockabye</a:t>
              </a:r>
              <a:r>
                <a:rPr lang="en-GB" smtClean="0"/>
                <a:t>’ </a:t>
              </a:r>
              <a:r>
                <a:rPr lang="en-GB" altLang="en-US" smtClean="0"/>
                <a:t>and </a:t>
              </a:r>
              <a:r>
                <a:rPr lang="en-GB" altLang="en-US" dirty="0" err="1"/>
                <a:t>Ladbaby</a:t>
              </a:r>
              <a:r>
                <a:rPr lang="en-GB" altLang="en-US" dirty="0"/>
                <a:t> sang about building a city on sausage rolls in the 2018 Christmas number one! Here are some other surprising Christmas number one facts:</a:t>
              </a:r>
            </a:p>
          </p:txBody>
        </p:sp>
      </p:grpSp>
      <p:sp>
        <p:nvSpPr>
          <p:cNvPr id="4" name="Rectangle 3"/>
          <p:cNvSpPr/>
          <p:nvPr/>
        </p:nvSpPr>
        <p:spPr>
          <a:xfrm>
            <a:off x="796832" y="2630435"/>
            <a:ext cx="53499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‘Last Christmas’ by Wham has never been a Christmas number one</a:t>
            </a:r>
            <a:r>
              <a:rPr lang="en-GB" altLang="en-US" dirty="0" smtClean="0"/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796833" y="3362855"/>
            <a:ext cx="50790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‘Happy Christmas (War Is Over)’ by John Lennon was beaten to the Christmas number one position by a song about a Grandma</a:t>
            </a:r>
            <a:r>
              <a:rPr lang="en-GB" altLang="en-US" dirty="0" smtClean="0"/>
              <a:t>.</a:t>
            </a:r>
            <a:endParaRPr lang="en-GB" altLang="en-US" dirty="0"/>
          </a:p>
        </p:txBody>
      </p:sp>
      <p:sp>
        <p:nvSpPr>
          <p:cNvPr id="6" name="Rectangle 5"/>
          <p:cNvSpPr/>
          <p:nvPr/>
        </p:nvSpPr>
        <p:spPr>
          <a:xfrm>
            <a:off x="796833" y="4467846"/>
            <a:ext cx="47592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 smtClean="0"/>
              <a:t>‘</a:t>
            </a:r>
            <a:r>
              <a:rPr lang="en-GB" altLang="en-US" dirty="0"/>
              <a:t>Walking in the Air’ from ‘The Snowman’ wasn’t Christmas number one</a:t>
            </a:r>
            <a:r>
              <a:rPr lang="en-GB" altLang="en-US" dirty="0" smtClean="0"/>
              <a:t>.</a:t>
            </a:r>
            <a:endParaRPr lang="en-GB" altLang="en-US" dirty="0"/>
          </a:p>
        </p:txBody>
      </p:sp>
      <p:sp>
        <p:nvSpPr>
          <p:cNvPr id="7" name="Rectangle 6"/>
          <p:cNvSpPr/>
          <p:nvPr/>
        </p:nvSpPr>
        <p:spPr>
          <a:xfrm>
            <a:off x="796833" y="5224063"/>
            <a:ext cx="46303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 smtClean="0"/>
              <a:t>Mariah </a:t>
            </a:r>
            <a:r>
              <a:rPr lang="en-GB" altLang="en-US" dirty="0"/>
              <a:t>Carey’s ‘All I Want for Christmas Is You’ has never been Christmas number one.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2052"/>
          <a:stretch/>
        </p:blipFill>
        <p:spPr>
          <a:xfrm>
            <a:off x="1954820" y="2543350"/>
            <a:ext cx="7223048" cy="4406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984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79417" y="2474118"/>
            <a:ext cx="7297783" cy="3828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79417" y="2847531"/>
            <a:ext cx="7492999" cy="334160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1349905"/>
          </a:xfrm>
        </p:spPr>
        <p:txBody>
          <a:bodyPr/>
          <a:lstStyle/>
          <a:p>
            <a:pPr algn="ctr"/>
            <a:r>
              <a:rPr lang="en-GB" dirty="0"/>
              <a:t>What Makes a Good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Christmas </a:t>
            </a:r>
            <a:r>
              <a:rPr lang="en-GB" dirty="0"/>
              <a:t>Number One?</a:t>
            </a:r>
          </a:p>
        </p:txBody>
      </p:sp>
      <p:sp>
        <p:nvSpPr>
          <p:cNvPr id="3" name="Rectangle 2"/>
          <p:cNvSpPr/>
          <p:nvPr/>
        </p:nvSpPr>
        <p:spPr>
          <a:xfrm>
            <a:off x="779417" y="1656803"/>
            <a:ext cx="77027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altLang="en-US" dirty="0"/>
              <a:t>In a group or a pair, you are going to try writing a hit Christmas song. What do you think makes a good Christmas song? </a:t>
            </a:r>
          </a:p>
        </p:txBody>
      </p:sp>
      <p:sp>
        <p:nvSpPr>
          <p:cNvPr id="4" name="Rectangle 3"/>
          <p:cNvSpPr/>
          <p:nvPr/>
        </p:nvSpPr>
        <p:spPr>
          <a:xfrm>
            <a:off x="779417" y="2451854"/>
            <a:ext cx="23471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dirty="0"/>
              <a:t>Here are some ideas: </a:t>
            </a:r>
            <a:endParaRPr lang="en-GB" dirty="0"/>
          </a:p>
        </p:txBody>
      </p:sp>
      <p:sp>
        <p:nvSpPr>
          <p:cNvPr id="5" name="TextBox 1">
            <a:extLst>
              <a:ext uri="{FF2B5EF4-FFF2-40B4-BE49-F238E27FC236}">
                <a16:creationId xmlns="" xmlns:a16="http://schemas.microsoft.com/office/drawing/2014/main" xmlns:lc="http://schemas.openxmlformats.org/drawingml/2006/lockedCanvas" id="{5CE7B3C2-A5B3-4F48-8B41-6E4A357C2170}"/>
              </a:ext>
            </a:extLst>
          </p:cNvPr>
          <p:cNvSpPr txBox="1"/>
          <p:nvPr/>
        </p:nvSpPr>
        <p:spPr>
          <a:xfrm>
            <a:off x="896356" y="2890858"/>
            <a:ext cx="6181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9pPr>
          </a:lstStyle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Most Christmas hits are happy and lively. Others might be a bit sad or try to make the listener feel emotional.</a:t>
            </a:r>
          </a:p>
        </p:txBody>
      </p:sp>
      <p:sp>
        <p:nvSpPr>
          <p:cNvPr id="6" name="TextBox 2">
            <a:extLst>
              <a:ext uri="{FF2B5EF4-FFF2-40B4-BE49-F238E27FC236}">
                <a16:creationId xmlns="" xmlns:a16="http://schemas.microsoft.com/office/drawing/2014/main" xmlns:lc="http://schemas.openxmlformats.org/drawingml/2006/lockedCanvas" id="{4231BE89-FB2E-F647-A9D0-E0A5F37938E1}"/>
              </a:ext>
            </a:extLst>
          </p:cNvPr>
          <p:cNvSpPr txBox="1"/>
          <p:nvPr/>
        </p:nvSpPr>
        <p:spPr>
          <a:xfrm>
            <a:off x="896355" y="3731454"/>
            <a:ext cx="6846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9pPr>
          </a:lstStyle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Some Christmas hits tell a story – this might be about the nativity story or about a Christmas memory or event.</a:t>
            </a:r>
          </a:p>
        </p:txBody>
      </p:sp>
      <p:sp>
        <p:nvSpPr>
          <p:cNvPr id="7" name="TextBox 3">
            <a:extLst>
              <a:ext uri="{FF2B5EF4-FFF2-40B4-BE49-F238E27FC236}">
                <a16:creationId xmlns="" xmlns:a16="http://schemas.microsoft.com/office/drawing/2014/main" xmlns:lc="http://schemas.openxmlformats.org/drawingml/2006/lockedCanvas" id="{CA09048A-4E06-A04F-9EDF-BA7F5320A8A9}"/>
              </a:ext>
            </a:extLst>
          </p:cNvPr>
          <p:cNvSpPr txBox="1"/>
          <p:nvPr/>
        </p:nvSpPr>
        <p:spPr>
          <a:xfrm>
            <a:off x="896356" y="4572050"/>
            <a:ext cx="7351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9pPr>
          </a:lstStyle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Instruments can turn a song into a Christmas hit. When East 17 recorded 1994’s Christmas number one ‘Stay’, jingle bells and church bells were added, giving it a Christmas feel</a:t>
            </a:r>
            <a:r>
              <a:rPr lang="en-GB" altLang="en-US" dirty="0" smtClean="0"/>
              <a:t>.</a:t>
            </a:r>
            <a:endParaRPr lang="en-GB" altLang="en-US" dirty="0"/>
          </a:p>
        </p:txBody>
      </p:sp>
      <p:sp>
        <p:nvSpPr>
          <p:cNvPr id="8" name="TextBox 4">
            <a:extLst>
              <a:ext uri="{FF2B5EF4-FFF2-40B4-BE49-F238E27FC236}">
                <a16:creationId xmlns="" xmlns:a16="http://schemas.microsoft.com/office/drawing/2014/main" xmlns:lc="http://schemas.openxmlformats.org/drawingml/2006/lockedCanvas" id="{18B536BA-70AF-8A40-8E6E-CD9C5EA93BC9}"/>
              </a:ext>
            </a:extLst>
          </p:cNvPr>
          <p:cNvSpPr txBox="1"/>
          <p:nvPr/>
        </p:nvSpPr>
        <p:spPr>
          <a:xfrm>
            <a:off x="896355" y="5689646"/>
            <a:ext cx="5934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altLang="en-US" dirty="0"/>
              <a:t>The word </a:t>
            </a:r>
            <a:r>
              <a:rPr lang="en-GB" altLang="en-US" dirty="0" smtClean="0"/>
              <a:t>‘Christmas’ </a:t>
            </a:r>
            <a:r>
              <a:rPr lang="en-GB" altLang="en-US" dirty="0"/>
              <a:t>is often in the title and chorus.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2952">
            <a:off x="7071030" y="2080912"/>
            <a:ext cx="1371714" cy="942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491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10402" y="1685097"/>
            <a:ext cx="7713665" cy="42239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180572"/>
          </a:xfrm>
        </p:spPr>
        <p:txBody>
          <a:bodyPr/>
          <a:lstStyle/>
          <a:p>
            <a:pPr algn="ctr"/>
            <a:r>
              <a:rPr lang="en-GB" dirty="0"/>
              <a:t>How to Write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 </a:t>
            </a:r>
            <a:r>
              <a:rPr lang="en-GB" dirty="0"/>
              <a:t>Christmas Number One</a:t>
            </a:r>
          </a:p>
        </p:txBody>
      </p:sp>
      <p:sp>
        <p:nvSpPr>
          <p:cNvPr id="3" name="Rectangle 2"/>
          <p:cNvSpPr/>
          <p:nvPr/>
        </p:nvSpPr>
        <p:spPr>
          <a:xfrm>
            <a:off x="838199" y="1880569"/>
            <a:ext cx="7628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People who write pop songs work in different ways. Some people start with the lyrics (the words), others start with a melody (the tune). 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199" y="2740884"/>
            <a:ext cx="74768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dirty="0"/>
              <a:t>Sometimes, one person will write both the melody and the </a:t>
            </a:r>
            <a:r>
              <a:rPr lang="en-GB" dirty="0" smtClean="0"/>
              <a:t>lyrics</a:t>
            </a:r>
            <a:r>
              <a:rPr lang="en-GB" altLang="en-US" dirty="0" smtClean="0"/>
              <a:t>, </a:t>
            </a:r>
            <a:r>
              <a:rPr lang="en-GB" altLang="en-US" dirty="0"/>
              <a:t>for other songs one person will do each job. </a:t>
            </a:r>
            <a:r>
              <a:rPr lang="en-GB" dirty="0"/>
              <a:t>Elton John, who had a hit called ‘Step into Christmas’, writes the melody and his </a:t>
            </a:r>
            <a:r>
              <a:rPr lang="en-GB" dirty="0" err="1"/>
              <a:t>songwriting</a:t>
            </a:r>
            <a:r>
              <a:rPr lang="en-GB" dirty="0"/>
              <a:t> partner, Bernie </a:t>
            </a:r>
            <a:r>
              <a:rPr lang="en-GB" dirty="0" err="1"/>
              <a:t>Taupin</a:t>
            </a:r>
            <a:r>
              <a:rPr lang="en-GB" dirty="0"/>
              <a:t>, writes the lyrics.</a:t>
            </a:r>
            <a:r>
              <a:rPr lang="en-GB" altLang="en-US" dirty="0" smtClean="0"/>
              <a:t> </a:t>
            </a:r>
            <a:r>
              <a:rPr lang="en-GB" altLang="en-US" dirty="0"/>
              <a:t>The two are often not in the same country as each other when they write a song. </a:t>
            </a:r>
            <a:r>
              <a:rPr lang="en-GB" dirty="0"/>
              <a:t>Bernie will email Elton the lyrics to a song and then Elton will write a melody for them.</a:t>
            </a:r>
            <a:endParaRPr lang="en-GB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838199" y="4751650"/>
            <a:ext cx="49191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Decide whether you will start with the lyrics or melody.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6265333" y="4459841"/>
            <a:ext cx="1973529" cy="1644653"/>
            <a:chOff x="6578335" y="4247203"/>
            <a:chExt cx="1973529" cy="1644653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833" t="-2138" r="31667" b="50241"/>
            <a:stretch/>
          </p:blipFill>
          <p:spPr>
            <a:xfrm>
              <a:off x="6578335" y="4247203"/>
              <a:ext cx="1973529" cy="120885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525" t="50203" r="44643" b="30401"/>
            <a:stretch/>
          </p:blipFill>
          <p:spPr>
            <a:xfrm>
              <a:off x="8073098" y="5440059"/>
              <a:ext cx="414868" cy="45179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66363" y="4635168"/>
              <a:ext cx="1032933" cy="432925"/>
            </a:xfrm>
            <a:prstGeom prst="rect">
              <a:avLst/>
            </a:prstGeom>
          </p:spPr>
        </p:pic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32"/>
          <a:stretch/>
        </p:blipFill>
        <p:spPr>
          <a:xfrm rot="520246">
            <a:off x="5692626" y="5206818"/>
            <a:ext cx="2909769" cy="1949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932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3001" y="2748383"/>
            <a:ext cx="7492999" cy="3415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5238"/>
          </a:xfrm>
        </p:spPr>
        <p:txBody>
          <a:bodyPr/>
          <a:lstStyle/>
          <a:p>
            <a:pPr algn="ctr"/>
            <a:r>
              <a:rPr lang="en-GB" dirty="0"/>
              <a:t>How to Write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 </a:t>
            </a:r>
            <a:r>
              <a:rPr lang="en-GB" dirty="0"/>
              <a:t>Christmas Number One</a:t>
            </a:r>
          </a:p>
        </p:txBody>
      </p:sp>
      <p:sp>
        <p:nvSpPr>
          <p:cNvPr id="7" name="Rectangle 6"/>
          <p:cNvSpPr/>
          <p:nvPr/>
        </p:nvSpPr>
        <p:spPr>
          <a:xfrm>
            <a:off x="753001" y="1803020"/>
            <a:ext cx="7492999" cy="99944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3001" y="1835204"/>
            <a:ext cx="76284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dirty="0"/>
              <a:t>When you write the lyrics, it’s often easier to start with the chorus. </a:t>
            </a:r>
            <a:endParaRPr lang="en-GB" altLang="en-US" dirty="0" smtClean="0"/>
          </a:p>
          <a:p>
            <a:r>
              <a:rPr lang="en-GB" altLang="en-US" dirty="0" smtClean="0"/>
              <a:t>The </a:t>
            </a:r>
            <a:r>
              <a:rPr lang="en-GB" altLang="en-US" dirty="0"/>
              <a:t>chorus of a song is the bit which is repeated after each verse. </a:t>
            </a:r>
            <a:r>
              <a:rPr lang="en-GB" altLang="en-US" dirty="0" smtClean="0"/>
              <a:t>              Here </a:t>
            </a:r>
            <a:r>
              <a:rPr lang="en-GB" altLang="en-US" dirty="0"/>
              <a:t>are some lyric ideas: 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1977840" y="3022578"/>
            <a:ext cx="18146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Father Christmas</a:t>
            </a:r>
            <a:endParaRPr lang="en-GB" sz="1600" dirty="0"/>
          </a:p>
        </p:txBody>
      </p:sp>
      <p:sp>
        <p:nvSpPr>
          <p:cNvPr id="13" name="Rectangle 12"/>
          <p:cNvSpPr/>
          <p:nvPr/>
        </p:nvSpPr>
        <p:spPr>
          <a:xfrm>
            <a:off x="2786277" y="4049969"/>
            <a:ext cx="18146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white</a:t>
            </a:r>
            <a:endParaRPr lang="en-GB" sz="1600" dirty="0"/>
          </a:p>
        </p:txBody>
      </p:sp>
      <p:sp>
        <p:nvSpPr>
          <p:cNvPr id="14" name="Rectangle 13"/>
          <p:cNvSpPr/>
          <p:nvPr/>
        </p:nvSpPr>
        <p:spPr>
          <a:xfrm>
            <a:off x="3893092" y="3595664"/>
            <a:ext cx="18146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happy</a:t>
            </a:r>
            <a:endParaRPr lang="en-GB" sz="1600" dirty="0"/>
          </a:p>
        </p:txBody>
      </p:sp>
      <p:sp>
        <p:nvSpPr>
          <p:cNvPr id="15" name="Rectangle 14"/>
          <p:cNvSpPr/>
          <p:nvPr/>
        </p:nvSpPr>
        <p:spPr>
          <a:xfrm>
            <a:off x="1827169" y="3547622"/>
            <a:ext cx="18146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everyone</a:t>
            </a:r>
            <a:endParaRPr lang="en-GB" sz="1600" dirty="0"/>
          </a:p>
        </p:txBody>
      </p:sp>
      <p:sp>
        <p:nvSpPr>
          <p:cNvPr id="16" name="Rectangle 15"/>
          <p:cNvSpPr/>
          <p:nvPr/>
        </p:nvSpPr>
        <p:spPr>
          <a:xfrm>
            <a:off x="2669586" y="3330547"/>
            <a:ext cx="18146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hoping</a:t>
            </a:r>
            <a:endParaRPr lang="en-GB" sz="1600" dirty="0"/>
          </a:p>
        </p:txBody>
      </p:sp>
      <p:sp>
        <p:nvSpPr>
          <p:cNvPr id="17" name="Rectangle 16"/>
          <p:cNvSpPr/>
          <p:nvPr/>
        </p:nvSpPr>
        <p:spPr>
          <a:xfrm>
            <a:off x="2254708" y="4898251"/>
            <a:ext cx="18146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Christmas tree</a:t>
            </a:r>
            <a:endParaRPr lang="en-GB" sz="1600" dirty="0"/>
          </a:p>
        </p:txBody>
      </p:sp>
      <p:sp>
        <p:nvSpPr>
          <p:cNvPr id="18" name="Rectangle 17"/>
          <p:cNvSpPr/>
          <p:nvPr/>
        </p:nvSpPr>
        <p:spPr>
          <a:xfrm>
            <a:off x="4640848" y="3426720"/>
            <a:ext cx="10304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dirty="0" smtClean="0"/>
              <a:t>tree</a:t>
            </a:r>
            <a:endParaRPr lang="en-GB" sz="2800" dirty="0"/>
          </a:p>
        </p:txBody>
      </p:sp>
      <p:sp>
        <p:nvSpPr>
          <p:cNvPr id="19" name="Rectangle 18"/>
          <p:cNvSpPr/>
          <p:nvPr/>
        </p:nvSpPr>
        <p:spPr>
          <a:xfrm>
            <a:off x="1842372" y="5397837"/>
            <a:ext cx="18146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decorations</a:t>
            </a:r>
            <a:endParaRPr lang="en-GB" sz="1600" dirty="0"/>
          </a:p>
        </p:txBody>
      </p:sp>
      <p:sp>
        <p:nvSpPr>
          <p:cNvPr id="20" name="Rectangle 19"/>
          <p:cNvSpPr/>
          <p:nvPr/>
        </p:nvSpPr>
        <p:spPr>
          <a:xfrm>
            <a:off x="3411756" y="3145600"/>
            <a:ext cx="11212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dirty="0" smtClean="0"/>
              <a:t>snow</a:t>
            </a:r>
            <a:endParaRPr lang="en-GB" sz="2800" dirty="0"/>
          </a:p>
        </p:txBody>
      </p:sp>
      <p:sp>
        <p:nvSpPr>
          <p:cNvPr id="21" name="Rectangle 20"/>
          <p:cNvSpPr/>
          <p:nvPr/>
        </p:nvSpPr>
        <p:spPr>
          <a:xfrm>
            <a:off x="5032037" y="3189370"/>
            <a:ext cx="145489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everybody</a:t>
            </a:r>
            <a:endParaRPr lang="en-GB" sz="1600" dirty="0"/>
          </a:p>
        </p:txBody>
      </p:sp>
      <p:sp>
        <p:nvSpPr>
          <p:cNvPr id="22" name="Rectangle 21"/>
          <p:cNvSpPr/>
          <p:nvPr/>
        </p:nvSpPr>
        <p:spPr>
          <a:xfrm>
            <a:off x="3873252" y="2929022"/>
            <a:ext cx="145489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deck the halls</a:t>
            </a:r>
            <a:endParaRPr lang="en-GB" sz="1600" dirty="0"/>
          </a:p>
        </p:txBody>
      </p:sp>
      <p:sp>
        <p:nvSpPr>
          <p:cNvPr id="23" name="Rectangle 22"/>
          <p:cNvSpPr/>
          <p:nvPr/>
        </p:nvSpPr>
        <p:spPr>
          <a:xfrm>
            <a:off x="2923185" y="3526978"/>
            <a:ext cx="9200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dirty="0" smtClean="0"/>
              <a:t>love</a:t>
            </a:r>
            <a:endParaRPr lang="en-GB" sz="2000" dirty="0"/>
          </a:p>
        </p:txBody>
      </p:sp>
      <p:sp>
        <p:nvSpPr>
          <p:cNvPr id="24" name="Rectangle 23"/>
          <p:cNvSpPr/>
          <p:nvPr/>
        </p:nvSpPr>
        <p:spPr>
          <a:xfrm>
            <a:off x="5823279" y="3462137"/>
            <a:ext cx="145489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stocking</a:t>
            </a:r>
            <a:endParaRPr lang="en-GB" sz="1600" dirty="0"/>
          </a:p>
        </p:txBody>
      </p:sp>
      <p:sp>
        <p:nvSpPr>
          <p:cNvPr id="25" name="Rectangle 24"/>
          <p:cNvSpPr/>
          <p:nvPr/>
        </p:nvSpPr>
        <p:spPr>
          <a:xfrm>
            <a:off x="2761652" y="4433802"/>
            <a:ext cx="1081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dirty="0" smtClean="0"/>
              <a:t>bells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2582486" y="5728663"/>
            <a:ext cx="145489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jingle bells</a:t>
            </a:r>
            <a:endParaRPr lang="en-GB" sz="1600" dirty="0"/>
          </a:p>
        </p:txBody>
      </p:sp>
      <p:sp>
        <p:nvSpPr>
          <p:cNvPr id="28" name="Rectangle 27"/>
          <p:cNvSpPr/>
          <p:nvPr/>
        </p:nvSpPr>
        <p:spPr>
          <a:xfrm>
            <a:off x="1908124" y="4213999"/>
            <a:ext cx="10828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dirty="0" smtClean="0"/>
              <a:t>holly</a:t>
            </a:r>
            <a:endParaRPr lang="en-GB" sz="2800" dirty="0"/>
          </a:p>
        </p:txBody>
      </p:sp>
      <p:sp>
        <p:nvSpPr>
          <p:cNvPr id="29" name="Rectangle 28"/>
          <p:cNvSpPr/>
          <p:nvPr/>
        </p:nvSpPr>
        <p:spPr>
          <a:xfrm>
            <a:off x="3797501" y="4704709"/>
            <a:ext cx="14777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3200" dirty="0" smtClean="0"/>
              <a:t>merry</a:t>
            </a:r>
            <a:endParaRPr lang="en-GB" sz="3200" dirty="0"/>
          </a:p>
        </p:txBody>
      </p:sp>
      <p:sp>
        <p:nvSpPr>
          <p:cNvPr id="30" name="Rectangle 29"/>
          <p:cNvSpPr/>
          <p:nvPr/>
        </p:nvSpPr>
        <p:spPr>
          <a:xfrm>
            <a:off x="5207046" y="4464751"/>
            <a:ext cx="147770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3200" dirty="0" smtClean="0"/>
              <a:t>star</a:t>
            </a:r>
            <a:endParaRPr lang="en-GB" sz="3200" dirty="0"/>
          </a:p>
        </p:txBody>
      </p:sp>
      <p:sp>
        <p:nvSpPr>
          <p:cNvPr id="31" name="Rectangle 30"/>
          <p:cNvSpPr/>
          <p:nvPr/>
        </p:nvSpPr>
        <p:spPr>
          <a:xfrm>
            <a:off x="4345578" y="4526135"/>
            <a:ext cx="14777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fireplace</a:t>
            </a:r>
            <a:endParaRPr lang="en-GB" sz="1600" dirty="0"/>
          </a:p>
        </p:txBody>
      </p:sp>
      <p:sp>
        <p:nvSpPr>
          <p:cNvPr id="32" name="Rectangle 31"/>
          <p:cNvSpPr/>
          <p:nvPr/>
        </p:nvSpPr>
        <p:spPr>
          <a:xfrm>
            <a:off x="4017434" y="5307718"/>
            <a:ext cx="14777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/>
              <a:t>s</a:t>
            </a:r>
            <a:r>
              <a:rPr lang="en-GB" altLang="en-US" sz="1600" dirty="0" smtClean="0"/>
              <a:t>ilent night</a:t>
            </a:r>
            <a:endParaRPr lang="en-GB" sz="1600" dirty="0"/>
          </a:p>
        </p:txBody>
      </p:sp>
      <p:sp>
        <p:nvSpPr>
          <p:cNvPr id="33" name="Rectangle 32"/>
          <p:cNvSpPr/>
          <p:nvPr/>
        </p:nvSpPr>
        <p:spPr>
          <a:xfrm>
            <a:off x="5620312" y="5816763"/>
            <a:ext cx="14777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snowman</a:t>
            </a:r>
            <a:endParaRPr lang="en-GB" sz="1600" dirty="0"/>
          </a:p>
        </p:txBody>
      </p:sp>
      <p:sp>
        <p:nvSpPr>
          <p:cNvPr id="34" name="Rectangle 33"/>
          <p:cNvSpPr/>
          <p:nvPr/>
        </p:nvSpPr>
        <p:spPr>
          <a:xfrm>
            <a:off x="5366608" y="5455820"/>
            <a:ext cx="14777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bright</a:t>
            </a:r>
            <a:endParaRPr lang="en-GB" sz="1600" dirty="0"/>
          </a:p>
        </p:txBody>
      </p:sp>
      <p:sp>
        <p:nvSpPr>
          <p:cNvPr id="35" name="Rectangle 34"/>
          <p:cNvSpPr/>
          <p:nvPr/>
        </p:nvSpPr>
        <p:spPr>
          <a:xfrm>
            <a:off x="3011500" y="5142805"/>
            <a:ext cx="9113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dirty="0" smtClean="0"/>
              <a:t>gifts</a:t>
            </a:r>
            <a:endParaRPr lang="en-GB" sz="2800" dirty="0"/>
          </a:p>
        </p:txBody>
      </p:sp>
      <p:sp>
        <p:nvSpPr>
          <p:cNvPr id="36" name="Rectangle 35"/>
          <p:cNvSpPr/>
          <p:nvPr/>
        </p:nvSpPr>
        <p:spPr>
          <a:xfrm>
            <a:off x="2445178" y="3859917"/>
            <a:ext cx="14777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fun</a:t>
            </a:r>
            <a:endParaRPr lang="en-GB" sz="1600" dirty="0"/>
          </a:p>
        </p:txBody>
      </p:sp>
      <p:sp>
        <p:nvSpPr>
          <p:cNvPr id="37" name="Rectangle 36"/>
          <p:cNvSpPr/>
          <p:nvPr/>
        </p:nvSpPr>
        <p:spPr>
          <a:xfrm>
            <a:off x="5630603" y="4928258"/>
            <a:ext cx="14777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400" dirty="0" smtClean="0"/>
              <a:t>presents</a:t>
            </a:r>
            <a:endParaRPr lang="en-GB" sz="2400" dirty="0"/>
          </a:p>
        </p:txBody>
      </p:sp>
      <p:sp>
        <p:nvSpPr>
          <p:cNvPr id="38" name="Rectangle 37"/>
          <p:cNvSpPr/>
          <p:nvPr/>
        </p:nvSpPr>
        <p:spPr>
          <a:xfrm>
            <a:off x="5476906" y="3679126"/>
            <a:ext cx="14777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December</a:t>
            </a:r>
            <a:endParaRPr lang="en-GB" sz="1600" dirty="0"/>
          </a:p>
        </p:txBody>
      </p:sp>
      <p:sp>
        <p:nvSpPr>
          <p:cNvPr id="39" name="Rectangle 38"/>
          <p:cNvSpPr/>
          <p:nvPr/>
        </p:nvSpPr>
        <p:spPr>
          <a:xfrm>
            <a:off x="6466925" y="3930444"/>
            <a:ext cx="14777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wonderful</a:t>
            </a:r>
            <a:endParaRPr lang="en-GB" sz="1600" dirty="0"/>
          </a:p>
        </p:txBody>
      </p:sp>
      <p:sp>
        <p:nvSpPr>
          <p:cNvPr id="40" name="Rectangle 39"/>
          <p:cNvSpPr/>
          <p:nvPr/>
        </p:nvSpPr>
        <p:spPr>
          <a:xfrm>
            <a:off x="6328849" y="4235704"/>
            <a:ext cx="14777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winter</a:t>
            </a:r>
            <a:endParaRPr lang="en-GB" sz="1600" dirty="0"/>
          </a:p>
        </p:txBody>
      </p:sp>
      <p:sp>
        <p:nvSpPr>
          <p:cNvPr id="41" name="Rectangle 40"/>
          <p:cNvSpPr/>
          <p:nvPr/>
        </p:nvSpPr>
        <p:spPr>
          <a:xfrm>
            <a:off x="6114257" y="4566092"/>
            <a:ext cx="14777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wrapping</a:t>
            </a:r>
            <a:endParaRPr lang="en-GB" sz="1600" dirty="0"/>
          </a:p>
        </p:txBody>
      </p:sp>
      <p:sp>
        <p:nvSpPr>
          <p:cNvPr id="42" name="Rectangle 41"/>
          <p:cNvSpPr/>
          <p:nvPr/>
        </p:nvSpPr>
        <p:spPr>
          <a:xfrm>
            <a:off x="6105459" y="5274510"/>
            <a:ext cx="19947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600" dirty="0" smtClean="0"/>
              <a:t>Santa Claus</a:t>
            </a:r>
            <a:endParaRPr lang="en-GB" sz="1600" dirty="0"/>
          </a:p>
        </p:txBody>
      </p:sp>
      <p:sp>
        <p:nvSpPr>
          <p:cNvPr id="43" name="Rectangle 42"/>
          <p:cNvSpPr/>
          <p:nvPr/>
        </p:nvSpPr>
        <p:spPr>
          <a:xfrm>
            <a:off x="3792468" y="5652733"/>
            <a:ext cx="19947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p</a:t>
            </a:r>
            <a:r>
              <a:rPr lang="en-GB" sz="1600" dirty="0" smtClean="0"/>
              <a:t>eace on earth</a:t>
            </a:r>
            <a:endParaRPr lang="en-GB" sz="1600" dirty="0"/>
          </a:p>
        </p:txBody>
      </p:sp>
      <p:sp>
        <p:nvSpPr>
          <p:cNvPr id="27" name="Rectangle 26"/>
          <p:cNvSpPr/>
          <p:nvPr/>
        </p:nvSpPr>
        <p:spPr>
          <a:xfrm>
            <a:off x="3411756" y="3788588"/>
            <a:ext cx="33187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4800" dirty="0" smtClean="0"/>
              <a:t>Christmas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20573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72066" y="1794553"/>
            <a:ext cx="7628467" cy="834537"/>
            <a:chOff x="846665" y="1744133"/>
            <a:chExt cx="7628467" cy="834537"/>
          </a:xfrm>
        </p:grpSpPr>
        <p:sp>
          <p:nvSpPr>
            <p:cNvPr id="6" name="Rectangle 5"/>
            <p:cNvSpPr/>
            <p:nvPr/>
          </p:nvSpPr>
          <p:spPr>
            <a:xfrm>
              <a:off x="846665" y="1744133"/>
              <a:ext cx="7492999" cy="83453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Rectangle 2"/>
            <p:cNvSpPr/>
            <p:nvPr/>
          </p:nvSpPr>
          <p:spPr>
            <a:xfrm>
              <a:off x="846665" y="1838236"/>
              <a:ext cx="762846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GB" altLang="en-US" dirty="0"/>
                <a:t>Songs often have rhyming words. Use a rhyming dictionary to help you find rhyming words for your lyrics. Here are some ideas: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65238"/>
          </a:xfrm>
        </p:spPr>
        <p:txBody>
          <a:bodyPr/>
          <a:lstStyle/>
          <a:p>
            <a:pPr algn="ctr"/>
            <a:r>
              <a:rPr lang="en-GB" dirty="0"/>
              <a:t>How to Write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 </a:t>
            </a:r>
            <a:r>
              <a:rPr lang="en-GB" dirty="0"/>
              <a:t>Christmas Number One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72066" y="2534987"/>
            <a:ext cx="7492999" cy="3599303"/>
            <a:chOff x="872066" y="2534987"/>
            <a:chExt cx="7492999" cy="3599303"/>
          </a:xfrm>
        </p:grpSpPr>
        <p:grpSp>
          <p:nvGrpSpPr>
            <p:cNvPr id="8" name="Group 7"/>
            <p:cNvGrpSpPr/>
            <p:nvPr/>
          </p:nvGrpSpPr>
          <p:grpSpPr>
            <a:xfrm>
              <a:off x="872066" y="2534987"/>
              <a:ext cx="7492999" cy="3599303"/>
              <a:chOff x="872066" y="2534987"/>
              <a:chExt cx="7492999" cy="3599303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872066" y="2629090"/>
                <a:ext cx="7492999" cy="3505200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" name="Rectangle 3"/>
              <p:cNvSpPr/>
              <p:nvPr/>
            </p:nvSpPr>
            <p:spPr>
              <a:xfrm>
                <a:off x="2332565" y="2534987"/>
                <a:ext cx="4572000" cy="341632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spcBef>
                    <a:spcPct val="0"/>
                  </a:spcBef>
                </a:pPr>
                <a:endParaRPr lang="en-GB" altLang="en-US" dirty="0"/>
              </a:p>
              <a:p>
                <a:pPr algn="ctr">
                  <a:spcBef>
                    <a:spcPct val="0"/>
                  </a:spcBef>
                </a:pPr>
                <a:r>
                  <a:rPr lang="en-GB" altLang="en-US" dirty="0"/>
                  <a:t>bells – yells 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GB" altLang="en-US" dirty="0"/>
                  <a:t>Claus – paws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GB" altLang="en-US" dirty="0"/>
                  <a:t>merry – berry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GB" altLang="en-US" dirty="0"/>
                  <a:t>holly – jolly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GB" altLang="en-US" dirty="0"/>
                  <a:t>tree – see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GB" altLang="en-US" dirty="0"/>
                  <a:t>bright – night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GB" altLang="en-US" dirty="0"/>
                  <a:t>star – far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GB" altLang="en-US" dirty="0"/>
                  <a:t>Earth – birth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GB" altLang="en-US" dirty="0"/>
                  <a:t>fun – begun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GB" altLang="en-US" dirty="0"/>
                  <a:t>snow – glow</a:t>
                </a:r>
              </a:p>
              <a:p>
                <a:pPr algn="ctr">
                  <a:spcBef>
                    <a:spcPct val="0"/>
                  </a:spcBef>
                </a:pPr>
                <a:r>
                  <a:rPr lang="en-GB" altLang="en-US" dirty="0"/>
                  <a:t>love – glove</a:t>
                </a:r>
              </a:p>
            </p:txBody>
          </p:sp>
        </p:grp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54639">
              <a:off x="6736452" y="3843045"/>
              <a:ext cx="1369026" cy="2011362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34704">
              <a:off x="7937539" y="4289783"/>
              <a:ext cx="114078" cy="13303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30428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72066" y="1794554"/>
            <a:ext cx="7492999" cy="47451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282172"/>
          </a:xfrm>
        </p:spPr>
        <p:txBody>
          <a:bodyPr/>
          <a:lstStyle/>
          <a:p>
            <a:pPr algn="ctr"/>
            <a:r>
              <a:rPr lang="en-GB" dirty="0"/>
              <a:t>How to Write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 </a:t>
            </a:r>
            <a:r>
              <a:rPr lang="en-GB" dirty="0"/>
              <a:t>Christmas Number One</a:t>
            </a:r>
          </a:p>
        </p:txBody>
      </p:sp>
      <p:sp>
        <p:nvSpPr>
          <p:cNvPr id="3" name="Rectangle 2"/>
          <p:cNvSpPr/>
          <p:nvPr/>
        </p:nvSpPr>
        <p:spPr>
          <a:xfrm>
            <a:off x="922865" y="1827368"/>
            <a:ext cx="75184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altLang="en-US" dirty="0"/>
              <a:t>Instruments can make a song feel Christmassy: 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72066" y="2263001"/>
            <a:ext cx="7569199" cy="3871289"/>
            <a:chOff x="872066" y="2263001"/>
            <a:chExt cx="7569199" cy="3871289"/>
          </a:xfrm>
        </p:grpSpPr>
        <p:sp>
          <p:nvSpPr>
            <p:cNvPr id="9" name="Rectangle 8"/>
            <p:cNvSpPr/>
            <p:nvPr/>
          </p:nvSpPr>
          <p:spPr>
            <a:xfrm>
              <a:off x="872066" y="2263001"/>
              <a:ext cx="7492999" cy="3871289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922864" y="2334105"/>
              <a:ext cx="7518401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/>
                <a:t>Jingle bells will make your audience think of sleigh bells. </a:t>
              </a:r>
              <a:endParaRPr lang="en-GB" altLang="en-US" dirty="0" smtClean="0"/>
            </a:p>
            <a:p>
              <a:pPr marL="285750" indent="-285750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endParaRPr lang="en-GB" altLang="en-US" dirty="0"/>
            </a:p>
            <a:p>
              <a:pPr marL="285750" indent="-285750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/>
                <a:t>You could use claves to recreate the </a:t>
              </a:r>
              <a:r>
                <a:rPr lang="en-GB" altLang="en-US" dirty="0" smtClean="0"/>
                <a:t>sound </a:t>
              </a:r>
              <a:r>
                <a:rPr lang="en-GB" altLang="en-US" dirty="0"/>
                <a:t>of reindeer hooves. </a:t>
              </a:r>
              <a:endParaRPr lang="en-GB" altLang="en-US" dirty="0" smtClean="0"/>
            </a:p>
            <a:p>
              <a:pPr marL="285750" indent="-285750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endParaRPr lang="en-GB" altLang="en-US" dirty="0"/>
            </a:p>
            <a:p>
              <a:pPr marL="285750" indent="-285750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/>
                <a:t>Triangles and cymbals can help to create a wintry sound</a:t>
              </a:r>
              <a:r>
                <a:rPr lang="en-GB" altLang="en-US" dirty="0" smtClean="0"/>
                <a:t>.</a:t>
              </a:r>
            </a:p>
            <a:p>
              <a:pPr marL="285750" indent="-285750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endParaRPr lang="en-GB" altLang="en-US" dirty="0"/>
            </a:p>
            <a:p>
              <a:pPr marL="285750" indent="-285750">
                <a:spcBef>
                  <a:spcPct val="0"/>
                </a:spcBef>
                <a:buFont typeface="Arial" panose="020B0604020202020204" pitchFamily="34" charset="0"/>
                <a:buChar char="•"/>
                <a:defRPr/>
              </a:pPr>
              <a:r>
                <a:rPr lang="en-GB" altLang="en-US" dirty="0"/>
                <a:t>If you have access to keyboards, you could experiment with finding different voices.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666" y="4429041"/>
            <a:ext cx="5308600" cy="163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02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81481E-6 L 0.71719 -0.1092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51" y="-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49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137</TotalTime>
  <Words>744</Words>
  <Application>Microsoft Office PowerPoint</Application>
  <PresentationFormat>On-screen Show (4:3)</PresentationFormat>
  <Paragraphs>88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Twinkl</vt:lpstr>
      <vt:lpstr>Office Theme</vt:lpstr>
      <vt:lpstr>PowerPoint Presentation</vt:lpstr>
      <vt:lpstr>Christmas Number Ones</vt:lpstr>
      <vt:lpstr>Christmas Number Ones</vt:lpstr>
      <vt:lpstr>Christmas Number Ones</vt:lpstr>
      <vt:lpstr>What Makes a Good  Christmas Number One?</vt:lpstr>
      <vt:lpstr>How to Write  a Christmas Number One</vt:lpstr>
      <vt:lpstr>How to Write  a Christmas Number One</vt:lpstr>
      <vt:lpstr>How to Write  a Christmas Number One</vt:lpstr>
      <vt:lpstr>How to Write  a Christmas Number One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Teacher</cp:lastModifiedBy>
  <cp:revision>16</cp:revision>
  <dcterms:created xsi:type="dcterms:W3CDTF">2019-11-20T10:06:18Z</dcterms:created>
  <dcterms:modified xsi:type="dcterms:W3CDTF">2020-11-17T23:28:39Z</dcterms:modified>
</cp:coreProperties>
</file>