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85" r:id="rId5"/>
    <p:sldId id="286" r:id="rId6"/>
    <p:sldId id="269" r:id="rId7"/>
    <p:sldId id="268" r:id="rId8"/>
    <p:sldId id="263" r:id="rId9"/>
    <p:sldId id="271" r:id="rId10"/>
    <p:sldId id="284" r:id="rId11"/>
    <p:sldId id="287" r:id="rId12"/>
    <p:sldId id="279" r:id="rId13"/>
    <p:sldId id="289" r:id="rId14"/>
    <p:sldId id="290" r:id="rId15"/>
    <p:sldId id="283" r:id="rId16"/>
    <p:sldId id="270" r:id="rId17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75" d="100"/>
          <a:sy n="75" d="100"/>
        </p:scale>
        <p:origin x="-1224" y="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009722-BDC1-4B4D-B9B0-B8898E6DC494}" type="datetimeFigureOut">
              <a:rPr lang="en-GB" smtClean="0"/>
              <a:t>15/04/2020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706032-224F-45C0-867B-61C342728F6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8891531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009722-BDC1-4B4D-B9B0-B8898E6DC494}" type="datetimeFigureOut">
              <a:rPr lang="en-GB" smtClean="0"/>
              <a:t>15/04/2020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706032-224F-45C0-867B-61C342728F6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8426800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009722-BDC1-4B4D-B9B0-B8898E6DC494}" type="datetimeFigureOut">
              <a:rPr lang="en-GB" smtClean="0"/>
              <a:t>15/04/2020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706032-224F-45C0-867B-61C342728F6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2771275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009722-BDC1-4B4D-B9B0-B8898E6DC494}" type="datetimeFigureOut">
              <a:rPr lang="en-GB" smtClean="0"/>
              <a:t>15/04/2020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706032-224F-45C0-867B-61C342728F6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5885302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009722-BDC1-4B4D-B9B0-B8898E6DC494}" type="datetimeFigureOut">
              <a:rPr lang="en-GB" smtClean="0"/>
              <a:t>15/04/2020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706032-224F-45C0-867B-61C342728F6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8547638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009722-BDC1-4B4D-B9B0-B8898E6DC494}" type="datetimeFigureOut">
              <a:rPr lang="en-GB" smtClean="0"/>
              <a:t>15/04/2020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706032-224F-45C0-867B-61C342728F6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714086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009722-BDC1-4B4D-B9B0-B8898E6DC494}" type="datetimeFigureOut">
              <a:rPr lang="en-GB" smtClean="0"/>
              <a:t>15/04/2020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706032-224F-45C0-867B-61C342728F6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2517090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009722-BDC1-4B4D-B9B0-B8898E6DC494}" type="datetimeFigureOut">
              <a:rPr lang="en-GB" smtClean="0"/>
              <a:t>15/04/2020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706032-224F-45C0-867B-61C342728F6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1379622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009722-BDC1-4B4D-B9B0-B8898E6DC494}" type="datetimeFigureOut">
              <a:rPr lang="en-GB" smtClean="0"/>
              <a:t>15/04/2020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706032-224F-45C0-867B-61C342728F6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0882737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009722-BDC1-4B4D-B9B0-B8898E6DC494}" type="datetimeFigureOut">
              <a:rPr lang="en-GB" smtClean="0"/>
              <a:t>15/04/2020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706032-224F-45C0-867B-61C342728F6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481003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009722-BDC1-4B4D-B9B0-B8898E6DC494}" type="datetimeFigureOut">
              <a:rPr lang="en-GB" smtClean="0"/>
              <a:t>15/04/2020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706032-224F-45C0-867B-61C342728F6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4298257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5E9EFF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2009722-BDC1-4B4D-B9B0-B8898E6DC494}" type="datetimeFigureOut">
              <a:rPr lang="en-GB" smtClean="0"/>
              <a:t>15/04/2020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0706032-224F-45C0-867B-61C342728F6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6786372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hyperlink" Target="https://www.oxfordowl.co.uk/" TargetMode="Externa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hyperlink" Target="http://readon.myon.co.uk/" TargetMode="Externa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hyperlink" Target="https://new.phonicsplay.co.uk/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s://whiterosemaths.com/homelearning/early-years/" TargetMode="External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hyperlink" Target="http://www.twinkl.co.uk/offer" TargetMode="Externa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://promocionasalud.blogspot.com/2014/07/proyecto-de-intervencion-el-tesoro-de.html" TargetMode="External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jpg"/><Relationship Id="rId13" Type="http://schemas.openxmlformats.org/officeDocument/2006/relationships/image" Target="../media/image16.svg"/><Relationship Id="rId3" Type="http://schemas.openxmlformats.org/officeDocument/2006/relationships/hyperlink" Target="https://www.sketchport.com/drawing/4624230222135296/free-outline-of-chicken" TargetMode="External"/><Relationship Id="rId7" Type="http://schemas.openxmlformats.org/officeDocument/2006/relationships/hyperlink" Target="https://pixabay.com/en/cow-livestock-cattle-farm-animal-44720/" TargetMode="External"/><Relationship Id="rId12" Type="http://schemas.openxmlformats.org/officeDocument/2006/relationships/image" Target="../media/image15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png"/><Relationship Id="rId11" Type="http://schemas.openxmlformats.org/officeDocument/2006/relationships/hyperlink" Target="https://pixabay.com/en/pig-piglet-no-background-animal-2660356/" TargetMode="External"/><Relationship Id="rId5" Type="http://schemas.openxmlformats.org/officeDocument/2006/relationships/hyperlink" Target="https://pixabay.com/en/lamb-animal-wool-standing-sheep-24448/" TargetMode="External"/><Relationship Id="rId10" Type="http://schemas.openxmlformats.org/officeDocument/2006/relationships/image" Target="../media/image14.png"/><Relationship Id="rId4" Type="http://schemas.openxmlformats.org/officeDocument/2006/relationships/image" Target="../media/image11.png"/><Relationship Id="rId9" Type="http://schemas.openxmlformats.org/officeDocument/2006/relationships/hyperlink" Target="https://www.publicdomainpictures.net/view-image.php?image=147514&amp;picture=duck-outline" TargetMode="External"/><Relationship Id="rId14" Type="http://schemas.openxmlformats.org/officeDocument/2006/relationships/hyperlink" Target="https://svgsilh.com/ar/image/36249.html" TargetMode="Externa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hyperlink" Target="https://www.youtube.com/channel/UCAxW1XT0iEJo0TYlRfn6rYQ" TargetMode="Externa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hyperlink" Target="https://classroomsecrets.co.uk/free-home-learning-packs/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11560" y="548680"/>
            <a:ext cx="7772400" cy="1470025"/>
          </a:xfrm>
        </p:spPr>
        <p:txBody>
          <a:bodyPr>
            <a:normAutofit/>
          </a:bodyPr>
          <a:lstStyle/>
          <a:p>
            <a:r>
              <a:rPr lang="en-GB" sz="7200" dirty="0"/>
              <a:t>Home Learning 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599" y="4725144"/>
            <a:ext cx="6400800" cy="1752600"/>
          </a:xfrm>
        </p:spPr>
        <p:txBody>
          <a:bodyPr>
            <a:normAutofit fontScale="85000" lnSpcReduction="20000"/>
          </a:bodyPr>
          <a:lstStyle/>
          <a:p>
            <a:r>
              <a:rPr lang="en-GB" sz="6600" dirty="0"/>
              <a:t>Year R </a:t>
            </a:r>
          </a:p>
          <a:p>
            <a:r>
              <a:rPr lang="en-GB" sz="6600" dirty="0"/>
              <a:t>Term 5 Week 1</a:t>
            </a:r>
          </a:p>
        </p:txBody>
      </p:sp>
      <p:pic>
        <p:nvPicPr>
          <p:cNvPr id="4" name="Picture 3"/>
          <p:cNvPicPr/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087" b="9837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75856" y="2060848"/>
            <a:ext cx="2448272" cy="23762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6592698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Message from Mrs Coffey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196752"/>
            <a:ext cx="8229600" cy="4929411"/>
          </a:xfrm>
        </p:spPr>
        <p:txBody>
          <a:bodyPr>
            <a:normAutofit fontScale="85000" lnSpcReduction="20000"/>
          </a:bodyPr>
          <a:lstStyle/>
          <a:p>
            <a:pPr marL="0" indent="0">
              <a:buNone/>
            </a:pPr>
            <a:r>
              <a:rPr lang="en-GB" dirty="0"/>
              <a:t>Hi Everyone,</a:t>
            </a:r>
          </a:p>
          <a:p>
            <a:pPr marL="0" indent="0">
              <a:buNone/>
            </a:pPr>
            <a:r>
              <a:rPr lang="en-GB" dirty="0"/>
              <a:t>Hope you had a lovely Easter break and enjoyed the sunshine and yummy Easter eggs. </a:t>
            </a:r>
          </a:p>
          <a:p>
            <a:pPr marL="0" indent="0">
              <a:buNone/>
            </a:pPr>
            <a:r>
              <a:rPr lang="en-GB" dirty="0"/>
              <a:t>This term I will be setting some tasks each week for you to have a go at together. I hope you find these fun and interesting, and of course educational.</a:t>
            </a:r>
          </a:p>
          <a:p>
            <a:pPr marL="0" indent="0">
              <a:buNone/>
            </a:pPr>
            <a:r>
              <a:rPr lang="en-GB" dirty="0"/>
              <a:t>If you have any questions then I am contactable via Tapestry as usual. Mrs. Daly and I are looking forward to seeing all your lovely photos and comments again this term. 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Take care and have fun. </a:t>
            </a:r>
          </a:p>
          <a:p>
            <a:pPr marL="0" indent="0">
              <a:buNone/>
            </a:pPr>
            <a:r>
              <a:rPr lang="en-GB" dirty="0"/>
              <a:t>Mrs. Coffey</a:t>
            </a:r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94635987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99735" y="548680"/>
            <a:ext cx="8928992" cy="630932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2400" dirty="0"/>
              <a:t>A good site to use for reading is Oxford Owl, which is free. Please visit - </a:t>
            </a:r>
            <a:r>
              <a:rPr lang="en-GB" sz="2400" dirty="0">
                <a:hlinkClick r:id="rId2"/>
              </a:rPr>
              <a:t>https://www.oxfordowl.co.uk/</a:t>
            </a:r>
            <a:endParaRPr lang="en-GB" sz="2400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86802154-BC6C-4D5C-B06D-E49642D4AA3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83568" y="2132856"/>
            <a:ext cx="7596336" cy="3854328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9552" y="-315416"/>
            <a:ext cx="8229600" cy="1143000"/>
          </a:xfrm>
        </p:spPr>
        <p:txBody>
          <a:bodyPr/>
          <a:lstStyle/>
          <a:p>
            <a:r>
              <a:rPr lang="en-GB" dirty="0"/>
              <a:t>Reading</a:t>
            </a:r>
          </a:p>
        </p:txBody>
      </p:sp>
    </p:spTree>
    <p:extLst>
      <p:ext uri="{BB962C8B-B14F-4D97-AF65-F5344CB8AC3E}">
        <p14:creationId xmlns:p14="http://schemas.microsoft.com/office/powerpoint/2010/main" val="378695100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7504" y="980728"/>
            <a:ext cx="8928992" cy="1224135"/>
          </a:xfrm>
        </p:spPr>
        <p:txBody>
          <a:bodyPr>
            <a:normAutofit fontScale="70000" lnSpcReduction="20000"/>
          </a:bodyPr>
          <a:lstStyle/>
          <a:p>
            <a:pPr marL="0" indent="0">
              <a:buNone/>
            </a:pPr>
            <a:r>
              <a:rPr lang="en-GB" dirty="0"/>
              <a:t>Another useful site for reading is Renaissance </a:t>
            </a:r>
            <a:r>
              <a:rPr lang="en-GB" dirty="0" err="1"/>
              <a:t>myON</a:t>
            </a:r>
            <a:r>
              <a:rPr lang="en-GB" dirty="0"/>
              <a:t>. This is a good source for books you can read to the children or provide information books that follow their interests. Please visit - </a:t>
            </a:r>
            <a:r>
              <a:rPr lang="en-GB" dirty="0">
                <a:hlinkClick r:id="rId2"/>
              </a:rPr>
              <a:t>http://readon.myon.co.uk</a:t>
            </a: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51172"/>
            <a:ext cx="8229600" cy="864096"/>
          </a:xfrm>
        </p:spPr>
        <p:txBody>
          <a:bodyPr/>
          <a:lstStyle/>
          <a:p>
            <a:r>
              <a:rPr lang="en-GB" dirty="0"/>
              <a:t>Reading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xmlns="" id="{F09F802A-9FB3-4C51-964A-6A5A1EF8A5B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81857" y="2342218"/>
            <a:ext cx="5980286" cy="39671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1607982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99735" y="548680"/>
            <a:ext cx="8928992" cy="6309320"/>
          </a:xfrm>
        </p:spPr>
        <p:txBody>
          <a:bodyPr>
            <a:normAutofit fontScale="70000" lnSpcReduction="20000"/>
          </a:bodyPr>
          <a:lstStyle/>
          <a:p>
            <a:pPr marL="0" indent="0">
              <a:buNone/>
            </a:pPr>
            <a:r>
              <a:rPr lang="en-GB" dirty="0"/>
              <a:t>Choose an area that interests you or use the search option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Please continue sharing books together. Talking about the content and the characters in the books and making predictions about what might happen as you read.</a:t>
            </a:r>
          </a:p>
          <a:p>
            <a:pPr marL="0" indent="0">
              <a:buNone/>
            </a:pPr>
            <a:endParaRPr lang="en-GB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9552" y="-315416"/>
            <a:ext cx="8229600" cy="1143000"/>
          </a:xfrm>
        </p:spPr>
        <p:txBody>
          <a:bodyPr/>
          <a:lstStyle/>
          <a:p>
            <a:r>
              <a:rPr lang="en-GB" dirty="0"/>
              <a:t>Reading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xmlns="" id="{D3598FF6-8729-4DBD-A542-40BFDA84F54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59632" y="1123284"/>
            <a:ext cx="6348895" cy="3955107"/>
          </a:xfrm>
          <a:prstGeom prst="rect">
            <a:avLst/>
          </a:prstGeom>
        </p:spPr>
      </p:pic>
      <p:cxnSp>
        <p:nvCxnSpPr>
          <p:cNvPr id="7" name="Straight Arrow Connector 6">
            <a:extLst>
              <a:ext uri="{FF2B5EF4-FFF2-40B4-BE49-F238E27FC236}">
                <a16:creationId xmlns:a16="http://schemas.microsoft.com/office/drawing/2014/main" xmlns="" id="{35E128A0-8B56-4585-B7F4-A8FE3398D709}"/>
              </a:ext>
            </a:extLst>
          </p:cNvPr>
          <p:cNvCxnSpPr>
            <a:cxnSpLocks/>
          </p:cNvCxnSpPr>
          <p:nvPr/>
        </p:nvCxnSpPr>
        <p:spPr>
          <a:xfrm>
            <a:off x="3131840" y="827584"/>
            <a:ext cx="415542" cy="2445525"/>
          </a:xfrm>
          <a:prstGeom prst="straightConnector1">
            <a:avLst/>
          </a:prstGeom>
          <a:ln w="5715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Arrow Connector 7">
            <a:extLst>
              <a:ext uri="{FF2B5EF4-FFF2-40B4-BE49-F238E27FC236}">
                <a16:creationId xmlns:a16="http://schemas.microsoft.com/office/drawing/2014/main" xmlns="" id="{E6888806-35B1-49D2-8451-71488FD54AFD}"/>
              </a:ext>
            </a:extLst>
          </p:cNvPr>
          <p:cNvCxnSpPr>
            <a:cxnSpLocks/>
          </p:cNvCxnSpPr>
          <p:nvPr/>
        </p:nvCxnSpPr>
        <p:spPr>
          <a:xfrm flipH="1">
            <a:off x="5148064" y="827584"/>
            <a:ext cx="504057" cy="729208"/>
          </a:xfrm>
          <a:prstGeom prst="straightConnector1">
            <a:avLst/>
          </a:prstGeom>
          <a:ln w="5715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06768959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56BE7C2C-B45E-4330-96A2-533DFB35560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116632"/>
            <a:ext cx="8229600" cy="1143000"/>
          </a:xfrm>
        </p:spPr>
        <p:txBody>
          <a:bodyPr/>
          <a:lstStyle/>
          <a:p>
            <a:r>
              <a:rPr lang="en-GB" dirty="0"/>
              <a:t>Phonics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DCB018C6-E1B6-4E80-85DC-7A4A7217B09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166018"/>
            <a:ext cx="8229600" cy="4525963"/>
          </a:xfrm>
        </p:spPr>
        <p:txBody>
          <a:bodyPr/>
          <a:lstStyle/>
          <a:p>
            <a:pPr marL="0" indent="0">
              <a:buNone/>
            </a:pPr>
            <a:r>
              <a:rPr lang="en-GB" sz="2200" dirty="0"/>
              <a:t>Continue using your Orange sound book and Blue tricky word book to practice the sounds and words. </a:t>
            </a:r>
          </a:p>
          <a:p>
            <a:pPr marL="0" indent="0">
              <a:buNone/>
            </a:pPr>
            <a:r>
              <a:rPr lang="en-GB" sz="2200" dirty="0"/>
              <a:t>Phonics play </a:t>
            </a:r>
            <a:r>
              <a:rPr lang="en-GB" sz="2200" dirty="0">
                <a:hlinkClick r:id="rId2"/>
              </a:rPr>
              <a:t>https://new.phonicsplay.co.uk/</a:t>
            </a:r>
            <a:r>
              <a:rPr lang="en-GB" sz="2200" dirty="0"/>
              <a:t> is a great site for reinforcing our phonics learning. It is free use at the moment.</a:t>
            </a:r>
          </a:p>
          <a:p>
            <a:pPr marL="0" indent="0">
              <a:buNone/>
            </a:pPr>
            <a:r>
              <a:rPr lang="en-GB" sz="2200" dirty="0"/>
              <a:t>We have covered all of phase 2 and most of phase 3 and there are lots of fun interactive games to play.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xmlns="" id="{BE7D8D7E-DF16-4911-9241-4FB34739F6F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863068" y="3525929"/>
            <a:ext cx="3823732" cy="466676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8F085EEC-9F91-452C-85E6-328AE135061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71475" y="3992605"/>
            <a:ext cx="8315325" cy="26098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8214894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0709" y="2772190"/>
            <a:ext cx="5427555" cy="363508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689528" y="23167"/>
            <a:ext cx="784887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/>
              <a:t>Maths – White Rose Home Leaning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446551" y="769928"/>
            <a:ext cx="7992888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In school we follow the White Rose scheme of learning. Their website has put together free lessons and resources that link to the learning taking place in school. Please visit: </a:t>
            </a:r>
            <a:r>
              <a:rPr lang="en-GB" sz="2400" dirty="0">
                <a:hlinkClick r:id="rId3"/>
              </a:rPr>
              <a:t>https://whiterosemaths.com/homelearning/early-years/</a:t>
            </a:r>
            <a:endParaRPr lang="en-GB" sz="2400" dirty="0"/>
          </a:p>
          <a:p>
            <a:r>
              <a:rPr lang="en-GB" sz="2400" dirty="0"/>
              <a:t>Look out for EYFS pack.</a:t>
            </a:r>
          </a:p>
        </p:txBody>
      </p:sp>
    </p:spTree>
    <p:extLst>
      <p:ext uri="{BB962C8B-B14F-4D97-AF65-F5344CB8AC3E}">
        <p14:creationId xmlns:p14="http://schemas.microsoft.com/office/powerpoint/2010/main" val="324612515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95536" y="-243408"/>
            <a:ext cx="8229600" cy="1143000"/>
          </a:xfrm>
        </p:spPr>
        <p:txBody>
          <a:bodyPr/>
          <a:lstStyle/>
          <a:p>
            <a:r>
              <a:rPr lang="en-GB" dirty="0"/>
              <a:t>Accessing </a:t>
            </a:r>
            <a:r>
              <a:rPr lang="en-GB" dirty="0" err="1"/>
              <a:t>Twinkl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79512" y="764704"/>
            <a:ext cx="8964488" cy="4525963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GB" sz="2800" dirty="0"/>
              <a:t>Many educational content providers are offering free access to their resources. </a:t>
            </a:r>
            <a:r>
              <a:rPr lang="en-GB" sz="2800" dirty="0" err="1"/>
              <a:t>Twinkl</a:t>
            </a:r>
            <a:r>
              <a:rPr lang="en-GB" sz="2800" dirty="0"/>
              <a:t> is a website that we use from time to time to resource our lessons to aid in teacher input and pupil activities. </a:t>
            </a:r>
          </a:p>
          <a:p>
            <a:pPr marL="0" indent="0">
              <a:buNone/>
            </a:pPr>
            <a:r>
              <a:rPr lang="en-GB" sz="2800" dirty="0"/>
              <a:t>We will be able to direct you towards activities and learning via this website based on lessons that may be missed due to absence. To access </a:t>
            </a:r>
            <a:r>
              <a:rPr lang="en-GB" sz="2800" dirty="0" err="1"/>
              <a:t>Twinkl</a:t>
            </a:r>
            <a:r>
              <a:rPr lang="en-GB" sz="2800" dirty="0"/>
              <a:t> please visit: </a:t>
            </a:r>
            <a:r>
              <a:rPr lang="en-GB" sz="2800" dirty="0">
                <a:hlinkClick r:id="rId2"/>
              </a:rPr>
              <a:t>www.twinkl.co.uk/offer</a:t>
            </a:r>
            <a:endParaRPr lang="en-GB" sz="2800" dirty="0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79912" y="3933056"/>
            <a:ext cx="5242981" cy="2592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Rectangle 3"/>
          <p:cNvSpPr/>
          <p:nvPr/>
        </p:nvSpPr>
        <p:spPr>
          <a:xfrm>
            <a:off x="115381" y="4797152"/>
            <a:ext cx="3631605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spcBef>
                <a:spcPct val="20000"/>
              </a:spcBef>
            </a:pPr>
            <a:r>
              <a:rPr lang="en-GB" sz="2800" dirty="0">
                <a:solidFill>
                  <a:prstClr val="black"/>
                </a:solidFill>
              </a:rPr>
              <a:t>You will have to sign up and put in the offer code: </a:t>
            </a:r>
            <a:r>
              <a:rPr lang="en-GB" sz="2800" b="1" dirty="0">
                <a:solidFill>
                  <a:prstClr val="black"/>
                </a:solidFill>
              </a:rPr>
              <a:t>UKTWINKLHELPS</a:t>
            </a:r>
            <a:r>
              <a:rPr lang="en-GB" sz="2800" dirty="0">
                <a:solidFill>
                  <a:prstClr val="black"/>
                </a:solidFill>
              </a:rPr>
              <a:t> </a:t>
            </a:r>
          </a:p>
        </p:txBody>
      </p:sp>
      <p:cxnSp>
        <p:nvCxnSpPr>
          <p:cNvPr id="6" name="Straight Arrow Connector 5"/>
          <p:cNvCxnSpPr/>
          <p:nvPr/>
        </p:nvCxnSpPr>
        <p:spPr>
          <a:xfrm>
            <a:off x="3419872" y="5661248"/>
            <a:ext cx="3384376" cy="0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TextBox 4">
            <a:extLst>
              <a:ext uri="{FF2B5EF4-FFF2-40B4-BE49-F238E27FC236}">
                <a16:creationId xmlns:a16="http://schemas.microsoft.com/office/drawing/2014/main" xmlns="" id="{5EA5648A-35AE-42F6-9465-B98C0630B60A}"/>
              </a:ext>
            </a:extLst>
          </p:cNvPr>
          <p:cNvSpPr txBox="1"/>
          <p:nvPr/>
        </p:nvSpPr>
        <p:spPr>
          <a:xfrm>
            <a:off x="251520" y="6182147"/>
            <a:ext cx="230425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solidFill>
                  <a:srgbClr val="0070C0"/>
                </a:solidFill>
              </a:rPr>
              <a:t>Search EYFS</a:t>
            </a:r>
          </a:p>
        </p:txBody>
      </p:sp>
    </p:spTree>
    <p:extLst>
      <p:ext uri="{BB962C8B-B14F-4D97-AF65-F5344CB8AC3E}">
        <p14:creationId xmlns:p14="http://schemas.microsoft.com/office/powerpoint/2010/main" val="417339480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30916" y="1052736"/>
            <a:ext cx="8682168" cy="5486400"/>
          </a:xfrm>
        </p:spPr>
        <p:txBody>
          <a:bodyPr>
            <a:normAutofit fontScale="92500"/>
          </a:bodyPr>
          <a:lstStyle/>
          <a:p>
            <a:pPr marL="82296" indent="0">
              <a:buNone/>
            </a:pPr>
            <a:r>
              <a:rPr lang="en-GB" dirty="0"/>
              <a:t>I would really love to hear about your Easter at home. </a:t>
            </a:r>
          </a:p>
          <a:p>
            <a:pPr marL="82296" indent="0">
              <a:buNone/>
            </a:pPr>
            <a:r>
              <a:rPr lang="en-GB" dirty="0"/>
              <a:t>Please can you write me a sentence  about your favourite part of your Easter break. Remember to use:</a:t>
            </a:r>
          </a:p>
          <a:p>
            <a:pPr marL="539496" indent="-457200"/>
            <a:r>
              <a:rPr lang="en-GB" dirty="0"/>
              <a:t>a capital letter to start, </a:t>
            </a:r>
          </a:p>
          <a:p>
            <a:pPr marL="539496" indent="-457200"/>
            <a:r>
              <a:rPr lang="en-GB" dirty="0"/>
              <a:t>finger spaces, and </a:t>
            </a:r>
          </a:p>
          <a:p>
            <a:pPr marL="539496" indent="-457200"/>
            <a:r>
              <a:rPr lang="en-GB" dirty="0"/>
              <a:t>a full stop at the end.</a:t>
            </a:r>
          </a:p>
          <a:p>
            <a:pPr marL="82296" indent="0">
              <a:buNone/>
            </a:pPr>
            <a:r>
              <a:rPr lang="en-GB" dirty="0"/>
              <a:t>If you want to challenge yourselves a bit more then add an extra sentence or include some joining words, such as ‘and’ or ‘because’.</a:t>
            </a:r>
          </a:p>
          <a:p>
            <a:pPr marL="82296" indent="0">
              <a:buNone/>
            </a:pPr>
            <a:r>
              <a:rPr lang="en-GB" dirty="0"/>
              <a:t>Then perhaps draw or paint a picture to go with it.</a:t>
            </a:r>
          </a:p>
        </p:txBody>
      </p:sp>
      <p:sp>
        <p:nvSpPr>
          <p:cNvPr id="4" name="Title 1"/>
          <p:cNvSpPr txBox="1">
            <a:spLocks/>
          </p:cNvSpPr>
          <p:nvPr/>
        </p:nvSpPr>
        <p:spPr>
          <a:xfrm>
            <a:off x="430270" y="-315416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/>
              <a:t>English Learning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27484357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95536" y="-171400"/>
            <a:ext cx="8229600" cy="1143000"/>
          </a:xfrm>
        </p:spPr>
        <p:txBody>
          <a:bodyPr/>
          <a:lstStyle/>
          <a:p>
            <a:r>
              <a:rPr lang="en-GB" dirty="0"/>
              <a:t>Maths Learning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457200" y="1052736"/>
            <a:ext cx="8229600" cy="4525963"/>
          </a:xfrm>
        </p:spPr>
        <p:txBody>
          <a:bodyPr>
            <a:normAutofit fontScale="70000" lnSpcReduction="20000"/>
          </a:bodyPr>
          <a:lstStyle/>
          <a:p>
            <a:pPr marL="0" indent="0">
              <a:buNone/>
            </a:pPr>
            <a:r>
              <a:rPr lang="en-GB" b="1" dirty="0"/>
              <a:t>Treasure Map</a:t>
            </a:r>
          </a:p>
          <a:p>
            <a:pPr marL="0" indent="0">
              <a:buNone/>
            </a:pPr>
            <a:endParaRPr lang="en-GB" b="1" dirty="0"/>
          </a:p>
          <a:p>
            <a:pPr marL="0" indent="0">
              <a:buNone/>
            </a:pPr>
            <a:r>
              <a:rPr lang="en-GB" dirty="0"/>
              <a:t>Have a go at making your own treasure map.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Remember to include a starting point and a ‘X’ </a:t>
            </a:r>
          </a:p>
          <a:p>
            <a:pPr marL="0" indent="0">
              <a:buNone/>
            </a:pPr>
            <a:r>
              <a:rPr lang="en-GB" dirty="0"/>
              <a:t>for the treasure. 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Choose a room or garden to hide your treasure in. Then create a map using a grid – template on next page. 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Can you help find the treasure? Give directions to the treasure, such as go up 1 step, or go across 2 steps, or 3 steps next to the tree, etc. 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9B5851A2-CD56-4717-968F-AC20EFAE6712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xmlns="" r:id="rId3"/>
              </a:ext>
            </a:extLst>
          </a:blip>
          <a:stretch>
            <a:fillRect/>
          </a:stretch>
        </p:blipFill>
        <p:spPr>
          <a:xfrm>
            <a:off x="6144335" y="942799"/>
            <a:ext cx="2480801" cy="19168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5291474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B0FEAAC7-4DD7-414D-9271-70310FA7FF6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Treasure map</a:t>
            </a:r>
          </a:p>
        </p:txBody>
      </p:sp>
      <p:graphicFrame>
        <p:nvGraphicFramePr>
          <p:cNvPr id="4" name="Table 4">
            <a:extLst>
              <a:ext uri="{FF2B5EF4-FFF2-40B4-BE49-F238E27FC236}">
                <a16:creationId xmlns:a16="http://schemas.microsoft.com/office/drawing/2014/main" xmlns="" id="{06D0B6B3-3863-46E8-8398-4251228808A8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061341701"/>
              </p:ext>
            </p:extLst>
          </p:nvPr>
        </p:nvGraphicFramePr>
        <p:xfrm>
          <a:off x="1326470" y="1556792"/>
          <a:ext cx="6491060" cy="470912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49106">
                  <a:extLst>
                    <a:ext uri="{9D8B030D-6E8A-4147-A177-3AD203B41FA5}">
                      <a16:colId xmlns:a16="http://schemas.microsoft.com/office/drawing/2014/main" xmlns="" val="3241363718"/>
                    </a:ext>
                  </a:extLst>
                </a:gridCol>
                <a:gridCol w="649106">
                  <a:extLst>
                    <a:ext uri="{9D8B030D-6E8A-4147-A177-3AD203B41FA5}">
                      <a16:colId xmlns:a16="http://schemas.microsoft.com/office/drawing/2014/main" xmlns="" val="87047724"/>
                    </a:ext>
                  </a:extLst>
                </a:gridCol>
                <a:gridCol w="649106">
                  <a:extLst>
                    <a:ext uri="{9D8B030D-6E8A-4147-A177-3AD203B41FA5}">
                      <a16:colId xmlns:a16="http://schemas.microsoft.com/office/drawing/2014/main" xmlns="" val="2388238059"/>
                    </a:ext>
                  </a:extLst>
                </a:gridCol>
                <a:gridCol w="649106">
                  <a:extLst>
                    <a:ext uri="{9D8B030D-6E8A-4147-A177-3AD203B41FA5}">
                      <a16:colId xmlns:a16="http://schemas.microsoft.com/office/drawing/2014/main" xmlns="" val="330896402"/>
                    </a:ext>
                  </a:extLst>
                </a:gridCol>
                <a:gridCol w="649106">
                  <a:extLst>
                    <a:ext uri="{9D8B030D-6E8A-4147-A177-3AD203B41FA5}">
                      <a16:colId xmlns:a16="http://schemas.microsoft.com/office/drawing/2014/main" xmlns="" val="615642986"/>
                    </a:ext>
                  </a:extLst>
                </a:gridCol>
                <a:gridCol w="649106">
                  <a:extLst>
                    <a:ext uri="{9D8B030D-6E8A-4147-A177-3AD203B41FA5}">
                      <a16:colId xmlns:a16="http://schemas.microsoft.com/office/drawing/2014/main" xmlns="" val="2722949922"/>
                    </a:ext>
                  </a:extLst>
                </a:gridCol>
                <a:gridCol w="649106">
                  <a:extLst>
                    <a:ext uri="{9D8B030D-6E8A-4147-A177-3AD203B41FA5}">
                      <a16:colId xmlns:a16="http://schemas.microsoft.com/office/drawing/2014/main" xmlns="" val="2688513091"/>
                    </a:ext>
                  </a:extLst>
                </a:gridCol>
                <a:gridCol w="649106">
                  <a:extLst>
                    <a:ext uri="{9D8B030D-6E8A-4147-A177-3AD203B41FA5}">
                      <a16:colId xmlns:a16="http://schemas.microsoft.com/office/drawing/2014/main" xmlns="" val="898547147"/>
                    </a:ext>
                  </a:extLst>
                </a:gridCol>
                <a:gridCol w="649106">
                  <a:extLst>
                    <a:ext uri="{9D8B030D-6E8A-4147-A177-3AD203B41FA5}">
                      <a16:colId xmlns:a16="http://schemas.microsoft.com/office/drawing/2014/main" xmlns="" val="2287509565"/>
                    </a:ext>
                  </a:extLst>
                </a:gridCol>
                <a:gridCol w="649106">
                  <a:extLst>
                    <a:ext uri="{9D8B030D-6E8A-4147-A177-3AD203B41FA5}">
                      <a16:colId xmlns:a16="http://schemas.microsoft.com/office/drawing/2014/main" xmlns="" val="3368942431"/>
                    </a:ext>
                  </a:extLst>
                </a:gridCol>
              </a:tblGrid>
              <a:tr h="470912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2641691581"/>
                  </a:ext>
                </a:extLst>
              </a:tr>
              <a:tr h="470912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3447850671"/>
                  </a:ext>
                </a:extLst>
              </a:tr>
              <a:tr h="470912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390401605"/>
                  </a:ext>
                </a:extLst>
              </a:tr>
              <a:tr h="470912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2331465669"/>
                  </a:ext>
                </a:extLst>
              </a:tr>
              <a:tr h="470912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3420381979"/>
                  </a:ext>
                </a:extLst>
              </a:tr>
              <a:tr h="470912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2628276448"/>
                  </a:ext>
                </a:extLst>
              </a:tr>
              <a:tr h="470912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609864880"/>
                  </a:ext>
                </a:extLst>
              </a:tr>
              <a:tr h="470912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37180214"/>
                  </a:ext>
                </a:extLst>
              </a:tr>
              <a:tr h="470912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666789215"/>
                  </a:ext>
                </a:extLst>
              </a:tr>
              <a:tr h="470912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326391495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57265510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itle 1"/>
          <p:cNvSpPr txBox="1">
            <a:spLocks/>
          </p:cNvSpPr>
          <p:nvPr/>
        </p:nvSpPr>
        <p:spPr>
          <a:xfrm>
            <a:off x="458275" y="-62986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dirty="0"/>
              <a:t>Topic</a:t>
            </a:r>
          </a:p>
        </p:txBody>
      </p:sp>
      <p:sp>
        <p:nvSpPr>
          <p:cNvPr id="8" name="Content Placeholder 7"/>
          <p:cNvSpPr>
            <a:spLocks noGrp="1"/>
          </p:cNvSpPr>
          <p:nvPr>
            <p:ph idx="1"/>
          </p:nvPr>
        </p:nvSpPr>
        <p:spPr>
          <a:xfrm>
            <a:off x="456125" y="1059101"/>
            <a:ext cx="8229600" cy="4525963"/>
          </a:xfrm>
        </p:spPr>
        <p:txBody>
          <a:bodyPr>
            <a:normAutofit fontScale="77500" lnSpcReduction="20000"/>
          </a:bodyPr>
          <a:lstStyle/>
          <a:p>
            <a:pPr marL="0" indent="0">
              <a:buNone/>
            </a:pPr>
            <a:r>
              <a:rPr lang="en-GB" dirty="0"/>
              <a:t>This term our topic is Spring and the life cycles of living things. 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Can you start looking for the signs of Spring?</a:t>
            </a:r>
          </a:p>
          <a:p>
            <a:r>
              <a:rPr lang="en-GB" dirty="0"/>
              <a:t>Are the flowers blooming? </a:t>
            </a:r>
          </a:p>
          <a:p>
            <a:r>
              <a:rPr lang="en-GB" dirty="0"/>
              <a:t>Have you noticed any changes in the weather?</a:t>
            </a:r>
          </a:p>
          <a:p>
            <a:r>
              <a:rPr lang="en-GB" dirty="0"/>
              <a:t>Have you seen any lambs yet? 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Remember to use your senses, what can you hear, see, feel and smell?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Then try discussing which animals hatch and which are born. You can play our fun game of Egg or not?  </a:t>
            </a:r>
          </a:p>
        </p:txBody>
      </p:sp>
    </p:spTree>
    <p:extLst>
      <p:ext uri="{BB962C8B-B14F-4D97-AF65-F5344CB8AC3E}">
        <p14:creationId xmlns:p14="http://schemas.microsoft.com/office/powerpoint/2010/main" val="158739444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B0FEAAC7-4DD7-414D-9271-70310FA7FF6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Egg or not?</a:t>
            </a:r>
          </a:p>
        </p:txBody>
      </p:sp>
      <p:graphicFrame>
        <p:nvGraphicFramePr>
          <p:cNvPr id="6" name="Table 6">
            <a:extLst>
              <a:ext uri="{FF2B5EF4-FFF2-40B4-BE49-F238E27FC236}">
                <a16:creationId xmlns:a16="http://schemas.microsoft.com/office/drawing/2014/main" xmlns="" id="{3A83B467-4FD2-4F90-9AEB-7622426C4615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081068970"/>
              </p:ext>
            </p:extLst>
          </p:nvPr>
        </p:nvGraphicFramePr>
        <p:xfrm>
          <a:off x="479447" y="1416563"/>
          <a:ext cx="8229600" cy="4853136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114800">
                  <a:extLst>
                    <a:ext uri="{9D8B030D-6E8A-4147-A177-3AD203B41FA5}">
                      <a16:colId xmlns:a16="http://schemas.microsoft.com/office/drawing/2014/main" xmlns="" val="1025837506"/>
                    </a:ext>
                  </a:extLst>
                </a:gridCol>
                <a:gridCol w="4114800">
                  <a:extLst>
                    <a:ext uri="{9D8B030D-6E8A-4147-A177-3AD203B41FA5}">
                      <a16:colId xmlns:a16="http://schemas.microsoft.com/office/drawing/2014/main" xmlns="" val="57183268"/>
                    </a:ext>
                  </a:extLst>
                </a:gridCol>
              </a:tblGrid>
              <a:tr h="4853136">
                <a:tc>
                  <a:txBody>
                    <a:bodyPr/>
                    <a:lstStyle/>
                    <a:p>
                      <a:r>
                        <a:rPr lang="en-GB" sz="1400" i="1" dirty="0"/>
                        <a:t>These animals hatch from an egg.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i="1" dirty="0"/>
                        <a:t>These animals grow inside their mothers and are born.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406620638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23210168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B0FEAAC7-4DD7-414D-9271-70310FA7FF6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Egg or not?</a:t>
            </a:r>
          </a:p>
        </p:txBody>
      </p:sp>
      <p:pic>
        <p:nvPicPr>
          <p:cNvPr id="9" name="Picture 8" descr="A drawing on a necklace&#10;&#10;Description automatically generated">
            <a:extLst>
              <a:ext uri="{FF2B5EF4-FFF2-40B4-BE49-F238E27FC236}">
                <a16:creationId xmlns:a16="http://schemas.microsoft.com/office/drawing/2014/main" xmlns="" id="{0630FE4D-F9B3-494B-B0B4-C63EF21D5600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xmlns="" r:id="rId3"/>
              </a:ext>
            </a:extLst>
          </a:blip>
          <a:stretch>
            <a:fillRect/>
          </a:stretch>
        </p:blipFill>
        <p:spPr>
          <a:xfrm>
            <a:off x="251520" y="1556792"/>
            <a:ext cx="2937776" cy="1553349"/>
          </a:xfrm>
          <a:prstGeom prst="rect">
            <a:avLst/>
          </a:prstGeom>
        </p:spPr>
      </p:pic>
      <p:pic>
        <p:nvPicPr>
          <p:cNvPr id="13" name="Picture 12" descr="A close up of a logo&#10;&#10;Description automatically generated">
            <a:extLst>
              <a:ext uri="{FF2B5EF4-FFF2-40B4-BE49-F238E27FC236}">
                <a16:creationId xmlns:a16="http://schemas.microsoft.com/office/drawing/2014/main" xmlns="" id="{5BE50275-9A70-4B47-9ECF-34455832B48F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xmlns="" r:id="rId5"/>
              </a:ext>
            </a:extLst>
          </a:blip>
          <a:stretch>
            <a:fillRect/>
          </a:stretch>
        </p:blipFill>
        <p:spPr>
          <a:xfrm>
            <a:off x="3347864" y="1373490"/>
            <a:ext cx="2149655" cy="1723083"/>
          </a:xfrm>
          <a:prstGeom prst="rect">
            <a:avLst/>
          </a:prstGeom>
        </p:spPr>
      </p:pic>
      <p:pic>
        <p:nvPicPr>
          <p:cNvPr id="15" name="Picture 14" descr="A close up of a logo&#10;&#10;Description automatically generated">
            <a:extLst>
              <a:ext uri="{FF2B5EF4-FFF2-40B4-BE49-F238E27FC236}">
                <a16:creationId xmlns:a16="http://schemas.microsoft.com/office/drawing/2014/main" xmlns="" id="{86587B25-1B3A-4F90-8EDA-F78A6784DA2F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xmlns="" r:id="rId7"/>
              </a:ext>
            </a:extLst>
          </a:blip>
          <a:stretch>
            <a:fillRect/>
          </a:stretch>
        </p:blipFill>
        <p:spPr>
          <a:xfrm>
            <a:off x="6079961" y="1318863"/>
            <a:ext cx="2765408" cy="1826322"/>
          </a:xfrm>
          <a:prstGeom prst="rect">
            <a:avLst/>
          </a:prstGeom>
        </p:spPr>
      </p:pic>
      <p:pic>
        <p:nvPicPr>
          <p:cNvPr id="17" name="Picture 16" descr="A picture containing hanger, drawing&#10;&#10;Description automatically generated">
            <a:extLst>
              <a:ext uri="{FF2B5EF4-FFF2-40B4-BE49-F238E27FC236}">
                <a16:creationId xmlns:a16="http://schemas.microsoft.com/office/drawing/2014/main" xmlns="" id="{6DB30383-2CFC-4AEA-B03A-935279859748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xmlns="" r:id="rId9"/>
              </a:ext>
            </a:extLst>
          </a:blip>
          <a:stretch>
            <a:fillRect/>
          </a:stretch>
        </p:blipFill>
        <p:spPr>
          <a:xfrm>
            <a:off x="435959" y="3162457"/>
            <a:ext cx="2568898" cy="2568898"/>
          </a:xfrm>
          <a:prstGeom prst="rect">
            <a:avLst/>
          </a:prstGeom>
        </p:spPr>
      </p:pic>
      <p:pic>
        <p:nvPicPr>
          <p:cNvPr id="19" name="Picture 18" descr="A picture containing necklace, laptop, sitting, computer&#10;&#10;Description automatically generated">
            <a:extLst>
              <a:ext uri="{FF2B5EF4-FFF2-40B4-BE49-F238E27FC236}">
                <a16:creationId xmlns:a16="http://schemas.microsoft.com/office/drawing/2014/main" xmlns="" id="{7D5083F1-3DBB-4A0E-BA64-0DE9DAE61A49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xmlns="" r:id="rId11"/>
              </a:ext>
            </a:extLst>
          </a:blip>
          <a:stretch>
            <a:fillRect/>
          </a:stretch>
        </p:blipFill>
        <p:spPr>
          <a:xfrm>
            <a:off x="5880058" y="3669135"/>
            <a:ext cx="2765408" cy="1555542"/>
          </a:xfrm>
          <a:prstGeom prst="rect">
            <a:avLst/>
          </a:prstGeom>
        </p:spPr>
      </p:pic>
      <p:pic>
        <p:nvPicPr>
          <p:cNvPr id="21" name="Graphic 20">
            <a:extLst>
              <a:ext uri="{FF2B5EF4-FFF2-40B4-BE49-F238E27FC236}">
                <a16:creationId xmlns:a16="http://schemas.microsoft.com/office/drawing/2014/main" xmlns="" id="{9D423B5E-DFE3-493F-BCA5-B5DA7C8BF315}"/>
              </a:ext>
            </a:extLst>
          </p:cNvPr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13"/>
              </a:ext>
              <a:ext uri="{837473B0-CC2E-450A-ABE3-18F120FF3D39}">
                <a1611:picAttrSrcUrl xmlns:a1611="http://schemas.microsoft.com/office/drawing/2016/11/main" xmlns="" r:id="rId14"/>
              </a:ext>
            </a:extLst>
          </a:blip>
          <a:stretch>
            <a:fillRect/>
          </a:stretch>
        </p:blipFill>
        <p:spPr>
          <a:xfrm>
            <a:off x="3416352" y="3573016"/>
            <a:ext cx="2012678" cy="24418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068814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9552" y="-243408"/>
            <a:ext cx="8229600" cy="1143000"/>
          </a:xfrm>
        </p:spPr>
        <p:txBody>
          <a:bodyPr/>
          <a:lstStyle/>
          <a:p>
            <a:r>
              <a:rPr lang="en-GB" dirty="0"/>
              <a:t>P.E.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7544" y="764704"/>
            <a:ext cx="8229600" cy="452596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2800" dirty="0"/>
              <a:t>It is important to keep your children active. If it is safe to do so, ensure they have some time outside throughout the day. Please visit </a:t>
            </a:r>
            <a:r>
              <a:rPr lang="en-GB" sz="2800" b="1" dirty="0"/>
              <a:t>Joe Wicks</a:t>
            </a:r>
            <a:r>
              <a:rPr lang="en-GB" sz="2800" dirty="0"/>
              <a:t> YouTube channel (</a:t>
            </a:r>
            <a:r>
              <a:rPr lang="en-GB" sz="2800" dirty="0">
                <a:hlinkClick r:id="rId2"/>
              </a:rPr>
              <a:t>https://www.youtube.com/channel/UCAxW1XT0iEJo0TYlRfn6rYQ</a:t>
            </a:r>
            <a:r>
              <a:rPr lang="en-GB" sz="2800" dirty="0"/>
              <a:t>), which has lots of exercise videos for children. He will also be hosting a live P.E. lessons Monday to Friday at 9:00am.</a:t>
            </a:r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3728" y="4293096"/>
            <a:ext cx="4858992" cy="23762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02441413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1BEE5165-8066-4363-9E9E-4432730E88D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Classroom Secrets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4062D428-B52A-4916-98D5-1A3AFF3E58E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166018"/>
            <a:ext cx="8229600" cy="4525963"/>
          </a:xfrm>
        </p:spPr>
        <p:txBody>
          <a:bodyPr/>
          <a:lstStyle/>
          <a:p>
            <a:pPr marL="0" indent="0">
              <a:buNone/>
            </a:pPr>
            <a:r>
              <a:rPr lang="en-GB" dirty="0"/>
              <a:t>The site classroom secrets </a:t>
            </a:r>
            <a:r>
              <a:rPr lang="en-GB" u="sng" dirty="0">
                <a:hlinkClick r:id="rId2"/>
              </a:rPr>
              <a:t>https://classroomsecrets.co.uk/free-home-learning-packs/</a:t>
            </a:r>
            <a:r>
              <a:rPr lang="en-GB" dirty="0"/>
              <a:t> has free Reception (EYFS) packs which provide some great additional ideas and resources you can use. </a:t>
            </a:r>
          </a:p>
          <a:p>
            <a:pPr marL="0" indent="0">
              <a:buNone/>
            </a:pPr>
            <a:endParaRPr lang="en-GB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4E8925C7-AC4E-4707-BCF5-45FC148450C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43608" y="3645024"/>
            <a:ext cx="6804248" cy="31330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1401508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2352</TotalTime>
  <Words>795</Words>
  <Application>Microsoft Office PowerPoint</Application>
  <PresentationFormat>On-screen Show (4:3)</PresentationFormat>
  <Paragraphs>109</Paragraphs>
  <Slides>16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17" baseType="lpstr">
      <vt:lpstr>Office Theme</vt:lpstr>
      <vt:lpstr>Home Learning </vt:lpstr>
      <vt:lpstr>Message from Mrs Coffey</vt:lpstr>
      <vt:lpstr>Reading</vt:lpstr>
      <vt:lpstr>Reading</vt:lpstr>
      <vt:lpstr>Reading</vt:lpstr>
      <vt:lpstr>Phonics</vt:lpstr>
      <vt:lpstr>PowerPoint Presentation</vt:lpstr>
      <vt:lpstr>Accessing Twinkl</vt:lpstr>
      <vt:lpstr>PowerPoint Presentation</vt:lpstr>
      <vt:lpstr>Maths Learning</vt:lpstr>
      <vt:lpstr>Treasure map</vt:lpstr>
      <vt:lpstr>PowerPoint Presentation</vt:lpstr>
      <vt:lpstr>Egg or not?</vt:lpstr>
      <vt:lpstr>Egg or not?</vt:lpstr>
      <vt:lpstr>P.E.</vt:lpstr>
      <vt:lpstr>Classroom Secrets</vt:lpstr>
    </vt:vector>
  </TitlesOfParts>
  <Company>Hewlett-Packard Company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Home Learning</dc:title>
  <dc:creator>Owner</dc:creator>
  <cp:lastModifiedBy>Owner</cp:lastModifiedBy>
  <cp:revision>31</cp:revision>
  <dcterms:created xsi:type="dcterms:W3CDTF">2020-03-18T10:41:37Z</dcterms:created>
  <dcterms:modified xsi:type="dcterms:W3CDTF">2020-04-15T09:34:31Z</dcterms:modified>
</cp:coreProperties>
</file>