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302" r:id="rId3"/>
    <p:sldId id="292" r:id="rId4"/>
    <p:sldId id="294" r:id="rId5"/>
    <p:sldId id="291" r:id="rId6"/>
    <p:sldId id="293" r:id="rId7"/>
    <p:sldId id="295" r:id="rId8"/>
    <p:sldId id="298" r:id="rId9"/>
    <p:sldId id="279" r:id="rId10"/>
    <p:sldId id="258" r:id="rId11"/>
    <p:sldId id="285" r:id="rId12"/>
    <p:sldId id="286" r:id="rId13"/>
    <p:sldId id="269" r:id="rId14"/>
    <p:sldId id="268" r:id="rId15"/>
    <p:sldId id="263" r:id="rId16"/>
    <p:sldId id="283" r:id="rId17"/>
    <p:sldId id="270"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200"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F56DE2-397B-4578-AB59-80D968C99145}" type="datetimeFigureOut">
              <a:rPr lang="en-GB" smtClean="0"/>
              <a:t>31/05/2020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8255B1-5392-4F81-AE15-FB9BA65C8E60}" type="slidenum">
              <a:rPr lang="en-GB" smtClean="0"/>
              <a:t>‹#›</a:t>
            </a:fld>
            <a:endParaRPr lang="en-GB"/>
          </a:p>
        </p:txBody>
      </p:sp>
    </p:spTree>
    <p:extLst>
      <p:ext uri="{BB962C8B-B14F-4D97-AF65-F5344CB8AC3E}">
        <p14:creationId xmlns:p14="http://schemas.microsoft.com/office/powerpoint/2010/main" val="2413310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31/05/2020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31/05/2020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31/05/2020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31/05/2020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rischandmade.blogspot.ca/2012/09/superhero-mask-and-cuffs.html"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P7oVJkgTJT8"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bbc.co.uk/iplayer/episode/b08q4jkq/numberblocks-series-2-double-trouble"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oxfordowl.co.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readon.myon.co.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new.phonicsplay.co.uk/" TargetMode="Externa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hyperlink" Target="https://whiterosemaths.com/homelearning/early-years/" TargetMode="Externa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a:t>Home Learning </a:t>
            </a:r>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a:t>Year R </a:t>
            </a:r>
          </a:p>
          <a:p>
            <a:r>
              <a:rPr lang="en-GB" sz="6600" dirty="0"/>
              <a:t>Term 6 Week 1</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p:spPr>
        <p:txBody>
          <a:bodyPr>
            <a:normAutofit/>
          </a:bodyPr>
          <a:lstStyle/>
          <a:p>
            <a:r>
              <a:rPr lang="en-GB"/>
              <a:t>Message from Mrs Coffey</a:t>
            </a:r>
          </a:p>
        </p:txBody>
      </p:sp>
      <p:sp>
        <p:nvSpPr>
          <p:cNvPr id="3" name="Content Placeholder 2"/>
          <p:cNvSpPr>
            <a:spLocks noGrp="1"/>
          </p:cNvSpPr>
          <p:nvPr>
            <p:ph idx="1"/>
          </p:nvPr>
        </p:nvSpPr>
        <p:spPr>
          <a:xfrm>
            <a:off x="628650" y="1825625"/>
            <a:ext cx="3761613" cy="4351338"/>
          </a:xfrm>
        </p:spPr>
        <p:txBody>
          <a:bodyPr>
            <a:normAutofit/>
          </a:bodyPr>
          <a:lstStyle/>
          <a:p>
            <a:pPr marL="0" indent="0">
              <a:lnSpc>
                <a:spcPct val="90000"/>
              </a:lnSpc>
              <a:buNone/>
            </a:pPr>
            <a:r>
              <a:rPr lang="en-GB" sz="1300" dirty="0"/>
              <a:t>Hi Everyone,</a:t>
            </a:r>
          </a:p>
          <a:p>
            <a:pPr marL="0" indent="0">
              <a:lnSpc>
                <a:spcPct val="90000"/>
              </a:lnSpc>
              <a:buNone/>
            </a:pPr>
            <a:endParaRPr lang="en-GB" sz="1300" dirty="0"/>
          </a:p>
          <a:p>
            <a:pPr marL="0" indent="0">
              <a:lnSpc>
                <a:spcPct val="90000"/>
              </a:lnSpc>
              <a:buNone/>
            </a:pPr>
            <a:r>
              <a:rPr lang="en-GB" sz="1300" dirty="0"/>
              <a:t>I hope you had a lovely half term and enjoyed the great weather.</a:t>
            </a:r>
          </a:p>
          <a:p>
            <a:pPr marL="0" indent="0">
              <a:lnSpc>
                <a:spcPct val="90000"/>
              </a:lnSpc>
              <a:buNone/>
            </a:pPr>
            <a:endParaRPr lang="en-GB" sz="1300" dirty="0"/>
          </a:p>
          <a:p>
            <a:pPr marL="0" indent="0">
              <a:lnSpc>
                <a:spcPct val="90000"/>
              </a:lnSpc>
              <a:buNone/>
            </a:pPr>
            <a:r>
              <a:rPr lang="en-GB" sz="1300" dirty="0"/>
              <a:t>This week we are starting our theme of superheroes. In Maths we are looking at how to double and in Phonics learning some new tricky words.</a:t>
            </a:r>
          </a:p>
          <a:p>
            <a:pPr marL="0" indent="0">
              <a:lnSpc>
                <a:spcPct val="90000"/>
              </a:lnSpc>
              <a:buNone/>
            </a:pPr>
            <a:endParaRPr lang="en-GB" sz="1300" dirty="0"/>
          </a:p>
          <a:p>
            <a:pPr marL="0" indent="0">
              <a:lnSpc>
                <a:spcPct val="90000"/>
              </a:lnSpc>
              <a:buNone/>
            </a:pPr>
            <a:r>
              <a:rPr lang="en-GB" sz="1300" dirty="0"/>
              <a:t>I always enjoy reading your comments and seeing your lovely photos and videos so keep them coming. They make me smile and brighten the day! As usual if you have any questions then I am contactable via Tapestry or the school office. </a:t>
            </a:r>
          </a:p>
          <a:p>
            <a:pPr marL="0" indent="0">
              <a:lnSpc>
                <a:spcPct val="90000"/>
              </a:lnSpc>
              <a:buNone/>
            </a:pPr>
            <a:endParaRPr lang="en-GB" sz="1300" dirty="0"/>
          </a:p>
          <a:p>
            <a:pPr marL="0" indent="0">
              <a:lnSpc>
                <a:spcPct val="90000"/>
              </a:lnSpc>
              <a:buNone/>
            </a:pPr>
            <a:r>
              <a:rPr lang="en-GB" sz="1300" dirty="0"/>
              <a:t>Have fun. </a:t>
            </a:r>
          </a:p>
          <a:p>
            <a:pPr marL="0" indent="0">
              <a:lnSpc>
                <a:spcPct val="90000"/>
              </a:lnSpc>
              <a:buNone/>
            </a:pPr>
            <a:endParaRPr lang="en-GB" sz="1300" dirty="0"/>
          </a:p>
          <a:p>
            <a:pPr marL="0" indent="0">
              <a:lnSpc>
                <a:spcPct val="90000"/>
              </a:lnSpc>
              <a:buNone/>
            </a:pPr>
            <a:r>
              <a:rPr lang="en-GB" sz="1300" dirty="0"/>
              <a:t>Mrs. Coffey</a:t>
            </a:r>
          </a:p>
          <a:p>
            <a:pPr marL="0" indent="0">
              <a:lnSpc>
                <a:spcPct val="90000"/>
              </a:lnSpc>
              <a:buNone/>
            </a:pPr>
            <a:endParaRPr lang="en-GB" sz="1300" dirty="0"/>
          </a:p>
        </p:txBody>
      </p:sp>
      <p:pic>
        <p:nvPicPr>
          <p:cNvPr id="6" name="Picture 5" descr="A picture containing indoor, scissors, small, table&#10;&#10;Description automatically generated">
            <a:extLst>
              <a:ext uri="{FF2B5EF4-FFF2-40B4-BE49-F238E27FC236}">
                <a16:creationId xmlns:a16="http://schemas.microsoft.com/office/drawing/2014/main" xmlns="" id="{F5EFC2B2-FB74-48E1-A98B-DD691DA543E5}"/>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4753739" y="1825625"/>
            <a:ext cx="4084636" cy="3017525"/>
          </a:xfrm>
          <a:prstGeom prst="rect">
            <a:avLst/>
          </a:prstGeom>
        </p:spPr>
      </p:pic>
    </p:spTree>
    <p:extLst>
      <p:ext uri="{BB962C8B-B14F-4D97-AF65-F5344CB8AC3E}">
        <p14:creationId xmlns:p14="http://schemas.microsoft.com/office/powerpoint/2010/main" val="3944099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8428954" cy="5486400"/>
          </a:xfrm>
        </p:spPr>
        <p:txBody>
          <a:bodyPr>
            <a:normAutofit/>
          </a:bodyPr>
          <a:lstStyle/>
          <a:p>
            <a:pPr marL="82296" indent="0">
              <a:buNone/>
            </a:pPr>
            <a:r>
              <a:rPr lang="en-GB" sz="2600" b="1" dirty="0"/>
              <a:t>Task 1</a:t>
            </a:r>
          </a:p>
          <a:p>
            <a:pPr marL="82296" indent="0">
              <a:buNone/>
            </a:pPr>
            <a:r>
              <a:rPr lang="en-GB" sz="2600" dirty="0"/>
              <a:t>This week we are going to be learning some new tricky words:</a:t>
            </a:r>
          </a:p>
          <a:p>
            <a:pPr marL="539496" indent="-457200">
              <a:buFontTx/>
              <a:buChar char="-"/>
            </a:pPr>
            <a:r>
              <a:rPr lang="en-GB" sz="2600" dirty="0"/>
              <a:t>you</a:t>
            </a:r>
          </a:p>
          <a:p>
            <a:pPr marL="539496" indent="-457200">
              <a:buFontTx/>
              <a:buChar char="-"/>
            </a:pPr>
            <a:r>
              <a:rPr lang="en-GB" sz="2600" dirty="0"/>
              <a:t>her</a:t>
            </a:r>
          </a:p>
          <a:p>
            <a:pPr marL="539496" indent="-457200">
              <a:buFontTx/>
              <a:buChar char="-"/>
            </a:pPr>
            <a:r>
              <a:rPr lang="en-GB" sz="2600" dirty="0"/>
              <a:t>they </a:t>
            </a:r>
          </a:p>
          <a:p>
            <a:pPr marL="539496" indent="-457200">
              <a:buFontTx/>
              <a:buChar char="-"/>
            </a:pPr>
            <a:r>
              <a:rPr lang="en-GB" sz="2600" dirty="0"/>
              <a:t>all</a:t>
            </a:r>
          </a:p>
          <a:p>
            <a:pPr marL="539496" indent="-457200">
              <a:buFontTx/>
              <a:buChar char="-"/>
            </a:pPr>
            <a:r>
              <a:rPr lang="en-GB" sz="2600" dirty="0"/>
              <a:t>are</a:t>
            </a:r>
          </a:p>
          <a:p>
            <a:pPr marL="539496" indent="-457200">
              <a:buFontTx/>
              <a:buChar char="-"/>
            </a:pPr>
            <a:endParaRPr lang="en-GB" sz="2600" dirty="0"/>
          </a:p>
          <a:p>
            <a:pPr marL="82296" indent="0">
              <a:buNone/>
            </a:pPr>
            <a:r>
              <a:rPr lang="en-GB" sz="2600" dirty="0"/>
              <a:t>I would like you to practise reading and writing them. Can you put them in a sentence? I have also included a game on tricky word bingo for you to play.</a:t>
            </a:r>
          </a:p>
          <a:p>
            <a:pPr marL="539496" indent="-457200">
              <a:buFontTx/>
              <a:buChar char="-"/>
            </a:pPr>
            <a:endParaRPr lang="en-GB" dirty="0"/>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spTree>
    <p:extLst>
      <p:ext uri="{BB962C8B-B14F-4D97-AF65-F5344CB8AC3E}">
        <p14:creationId xmlns:p14="http://schemas.microsoft.com/office/powerpoint/2010/main" val="35456242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FEAAC7-4DD7-414D-9271-70310FA7FF6F}"/>
              </a:ext>
            </a:extLst>
          </p:cNvPr>
          <p:cNvSpPr>
            <a:spLocks noGrp="1"/>
          </p:cNvSpPr>
          <p:nvPr>
            <p:ph type="title"/>
          </p:nvPr>
        </p:nvSpPr>
        <p:spPr/>
        <p:txBody>
          <a:bodyPr/>
          <a:lstStyle/>
          <a:p>
            <a:r>
              <a:rPr lang="en-GB" dirty="0"/>
              <a:t>Tricky word bingo</a:t>
            </a:r>
          </a:p>
        </p:txBody>
      </p:sp>
      <p:graphicFrame>
        <p:nvGraphicFramePr>
          <p:cNvPr id="5" name="Content Placeholder 4">
            <a:extLst>
              <a:ext uri="{FF2B5EF4-FFF2-40B4-BE49-F238E27FC236}">
                <a16:creationId xmlns:a16="http://schemas.microsoft.com/office/drawing/2014/main" xmlns="" id="{A9D182A3-A121-4A15-97BD-477926F6A73A}"/>
              </a:ext>
            </a:extLst>
          </p:cNvPr>
          <p:cNvGraphicFramePr>
            <a:graphicFrameLocks noGrp="1"/>
          </p:cNvGraphicFramePr>
          <p:nvPr>
            <p:ph idx="1"/>
          </p:nvPr>
        </p:nvGraphicFramePr>
        <p:xfrm>
          <a:off x="457200" y="1783461"/>
          <a:ext cx="8229599" cy="4159440"/>
        </p:xfrm>
        <a:graphic>
          <a:graphicData uri="http://schemas.openxmlformats.org/drawingml/2006/table">
            <a:tbl>
              <a:tblPr/>
              <a:tblGrid>
                <a:gridCol w="1592140">
                  <a:extLst>
                    <a:ext uri="{9D8B030D-6E8A-4147-A177-3AD203B41FA5}">
                      <a16:colId xmlns:a16="http://schemas.microsoft.com/office/drawing/2014/main" xmlns="" val="2847308780"/>
                    </a:ext>
                  </a:extLst>
                </a:gridCol>
                <a:gridCol w="1740407">
                  <a:extLst>
                    <a:ext uri="{9D8B030D-6E8A-4147-A177-3AD203B41FA5}">
                      <a16:colId xmlns:a16="http://schemas.microsoft.com/office/drawing/2014/main" xmlns="" val="4121097935"/>
                    </a:ext>
                  </a:extLst>
                </a:gridCol>
                <a:gridCol w="1712241">
                  <a:extLst>
                    <a:ext uri="{9D8B030D-6E8A-4147-A177-3AD203B41FA5}">
                      <a16:colId xmlns:a16="http://schemas.microsoft.com/office/drawing/2014/main" xmlns="" val="485576421"/>
                    </a:ext>
                  </a:extLst>
                </a:gridCol>
                <a:gridCol w="1651659">
                  <a:extLst>
                    <a:ext uri="{9D8B030D-6E8A-4147-A177-3AD203B41FA5}">
                      <a16:colId xmlns:a16="http://schemas.microsoft.com/office/drawing/2014/main" xmlns="" val="1699385470"/>
                    </a:ext>
                  </a:extLst>
                </a:gridCol>
                <a:gridCol w="1533152">
                  <a:extLst>
                    <a:ext uri="{9D8B030D-6E8A-4147-A177-3AD203B41FA5}">
                      <a16:colId xmlns:a16="http://schemas.microsoft.com/office/drawing/2014/main" xmlns="" val="3548467306"/>
                    </a:ext>
                  </a:extLst>
                </a:gridCol>
              </a:tblGrid>
              <a:tr h="1200482">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1000"/>
                        </a:spcAft>
                      </a:pPr>
                      <a:r>
                        <a:rPr lang="en-GB" sz="3000">
                          <a:effectLst/>
                          <a:latin typeface="XCCW Joined 5a" panose="03050602040000000000" pitchFamily="66" charset="0"/>
                          <a:ea typeface="Calibri" panose="020F0502020204030204" pitchFamily="34" charset="0"/>
                          <a:cs typeface="Times New Roman" panose="02020603050405020304" pitchFamily="18" charset="0"/>
                        </a:rPr>
                        <a:t>s</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he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you</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394" marR="5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was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a</a:t>
                      </a:r>
                      <a:r>
                        <a:rPr lang="en-GB" sz="3000">
                          <a:effectLst/>
                          <a:latin typeface="XCCW Joined 5a" panose="03050602040000000000" pitchFamily="66" charset="0"/>
                          <a:ea typeface="Calibri" panose="020F0502020204030204" pitchFamily="34" charset="0"/>
                          <a:cs typeface="Times New Roman" panose="02020603050405020304" pitchFamily="18" charset="0"/>
                        </a:rPr>
                        <a:t>l</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l</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be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353248613"/>
                  </a:ext>
                </a:extLst>
              </a:tr>
              <a:tr h="1479479">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XCCW Joined 5a" panose="03050602040000000000" pitchFamily="66" charset="0"/>
                          <a:ea typeface="Calibri" panose="020F0502020204030204" pitchFamily="34" charset="0"/>
                          <a:cs typeface="Times New Roman" panose="02020603050405020304" pitchFamily="18" charset="0"/>
                        </a:rPr>
                        <a:t>t</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hey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he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394" marR="5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my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we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put</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931755324"/>
                  </a:ext>
                </a:extLst>
              </a:tr>
              <a:tr h="1479479">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r>
                        <a:rPr lang="en-GB" sz="3000">
                          <a:effectLst/>
                          <a:latin typeface="XCCW Joined 5a" panose="03050602040000000000" pitchFamily="66" charset="0"/>
                          <a:ea typeface="Calibri" panose="020F0502020204030204" pitchFamily="34" charset="0"/>
                          <a:cs typeface="Times New Roman" panose="02020603050405020304" pitchFamily="18" charset="0"/>
                        </a:rPr>
                        <a:t>a</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re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r>
                        <a:rPr lang="en-GB" sz="3000">
                          <a:effectLst/>
                          <a:latin typeface="XCCW Joined 5a" panose="03050602040000000000" pitchFamily="66" charset="0"/>
                          <a:ea typeface="Calibri" panose="020F0502020204030204" pitchFamily="34" charset="0"/>
                          <a:cs typeface="Times New Roman" panose="02020603050405020304" pitchFamily="18" charset="0"/>
                        </a:rPr>
                        <a:t>t</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he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394" marR="5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h</a:t>
                      </a:r>
                      <a:r>
                        <a:rPr lang="en-GB" sz="3000">
                          <a:effectLst/>
                          <a:latin typeface="XCCW Joined 5a" panose="03050602040000000000" pitchFamily="66" charset="0"/>
                          <a:ea typeface="Calibri" panose="020F0502020204030204" pitchFamily="34" charset="0"/>
                          <a:cs typeface="Times New Roman" panose="02020603050405020304" pitchFamily="18" charset="0"/>
                        </a:rPr>
                        <a:t>e</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r</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me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of</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694876796"/>
                  </a:ext>
                </a:extLst>
              </a:tr>
            </a:tbl>
          </a:graphicData>
        </a:graphic>
      </p:graphicFrame>
    </p:spTree>
    <p:extLst>
      <p:ext uri="{BB962C8B-B14F-4D97-AF65-F5344CB8AC3E}">
        <p14:creationId xmlns:p14="http://schemas.microsoft.com/office/powerpoint/2010/main" val="1003905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5133172" cy="5400600"/>
          </a:xfrm>
        </p:spPr>
        <p:txBody>
          <a:bodyPr>
            <a:normAutofit fontScale="62500" lnSpcReduction="20000"/>
          </a:bodyPr>
          <a:lstStyle/>
          <a:p>
            <a:pPr marL="82296" indent="0">
              <a:buNone/>
            </a:pPr>
            <a:r>
              <a:rPr lang="en-GB" b="1" dirty="0"/>
              <a:t>Task 2</a:t>
            </a:r>
          </a:p>
          <a:p>
            <a:pPr marL="82296" indent="0">
              <a:buNone/>
            </a:pPr>
            <a:endParaRPr lang="en-GB" dirty="0"/>
          </a:p>
          <a:p>
            <a:pPr marL="82296" indent="0">
              <a:buNone/>
            </a:pPr>
            <a:r>
              <a:rPr lang="en-GB" dirty="0"/>
              <a:t>This week we are going to </a:t>
            </a:r>
            <a:r>
              <a:rPr lang="en-GB"/>
              <a:t>be thinking about </a:t>
            </a:r>
            <a:r>
              <a:rPr lang="en-GB" dirty="0"/>
              <a:t>Superheroes.</a:t>
            </a:r>
          </a:p>
          <a:p>
            <a:pPr marL="82296" indent="0">
              <a:buNone/>
            </a:pPr>
            <a:endParaRPr lang="en-GB" dirty="0"/>
          </a:p>
          <a:p>
            <a:pPr marL="82296" indent="0">
              <a:buNone/>
            </a:pPr>
            <a:r>
              <a:rPr lang="en-GB" dirty="0"/>
              <a:t>Can you think of your favourite superhero? What do they wear? What is their superhero power? What problems do they solve?</a:t>
            </a:r>
          </a:p>
          <a:p>
            <a:pPr marL="82296" indent="0">
              <a:buNone/>
            </a:pPr>
            <a:endParaRPr lang="en-GB" dirty="0"/>
          </a:p>
          <a:p>
            <a:pPr marL="82296" indent="0">
              <a:buNone/>
            </a:pPr>
            <a:r>
              <a:rPr lang="en-GB" dirty="0"/>
              <a:t>Watch this clip of Eliot: Midnight Superhero –</a:t>
            </a:r>
          </a:p>
          <a:p>
            <a:pPr marL="82296" indent="0">
              <a:buNone/>
            </a:pPr>
            <a:r>
              <a:rPr lang="en-GB" dirty="0">
                <a:hlinkClick r:id="rId2"/>
              </a:rPr>
              <a:t>https://www.youtube.com/watch?v=P7oVJkgTJT8</a:t>
            </a:r>
            <a:endParaRPr lang="en-GB" dirty="0"/>
          </a:p>
          <a:p>
            <a:pPr marL="82296" indent="0">
              <a:buNone/>
            </a:pPr>
            <a:endParaRPr lang="en-GB" dirty="0"/>
          </a:p>
          <a:p>
            <a:pPr marL="482346" lvl="1" indent="0">
              <a:buNone/>
            </a:pPr>
            <a:r>
              <a:rPr lang="en-GB" sz="3200" dirty="0">
                <a:latin typeface="Calibri" panose="020F0502020204030204" pitchFamily="34" charset="0"/>
                <a:ea typeface="Calibri" panose="020F0502020204030204" pitchFamily="34" charset="0"/>
              </a:rPr>
              <a:t>What makes Eliot a midnight superhero? </a:t>
            </a:r>
          </a:p>
          <a:p>
            <a:pPr marL="482346" lvl="1" indent="0">
              <a:buNone/>
            </a:pPr>
            <a:r>
              <a:rPr lang="en-GB" sz="3200" dirty="0">
                <a:latin typeface="Calibri" panose="020F0502020204030204" pitchFamily="34" charset="0"/>
                <a:ea typeface="Calibri" panose="020F0502020204030204" pitchFamily="34" charset="0"/>
              </a:rPr>
              <a:t>When is midnight? </a:t>
            </a:r>
            <a:endParaRPr lang="en-GB" sz="3200" b="1" dirty="0">
              <a:latin typeface="Calibri" panose="020F0502020204030204" pitchFamily="34" charset="0"/>
              <a:ea typeface="Calibri" panose="020F0502020204030204" pitchFamily="34" charset="0"/>
            </a:endParaRPr>
          </a:p>
          <a:p>
            <a:pPr marL="482346" lvl="1" indent="0">
              <a:buNone/>
            </a:pPr>
            <a:r>
              <a:rPr lang="en-GB" sz="3200" dirty="0">
                <a:latin typeface="Calibri" panose="020F0502020204030204" pitchFamily="34" charset="0"/>
                <a:ea typeface="Calibri" panose="020F0502020204030204" pitchFamily="34" charset="0"/>
              </a:rPr>
              <a:t>Who does Eliot help? </a:t>
            </a:r>
          </a:p>
          <a:p>
            <a:pPr marL="482346" lvl="1" indent="0">
              <a:buNone/>
            </a:pPr>
            <a:r>
              <a:rPr lang="en-GB" sz="3200" dirty="0">
                <a:latin typeface="Calibri" panose="020F0502020204030204" pitchFamily="34" charset="0"/>
                <a:ea typeface="Calibri" panose="020F0502020204030204" pitchFamily="34" charset="0"/>
              </a:rPr>
              <a:t>Why do they need help? </a:t>
            </a:r>
            <a:endParaRPr lang="en-GB" sz="3200" dirty="0"/>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2" name="Picture 1">
            <a:extLst>
              <a:ext uri="{FF2B5EF4-FFF2-40B4-BE49-F238E27FC236}">
                <a16:creationId xmlns:a16="http://schemas.microsoft.com/office/drawing/2014/main" xmlns="" id="{A3B45A56-0008-478D-9EC2-2C13FB889EF6}"/>
              </a:ext>
            </a:extLst>
          </p:cNvPr>
          <p:cNvPicPr>
            <a:picLocks noChangeAspect="1"/>
          </p:cNvPicPr>
          <p:nvPr/>
        </p:nvPicPr>
        <p:blipFill>
          <a:blip r:embed="rId3"/>
          <a:stretch>
            <a:fillRect/>
          </a:stretch>
        </p:blipFill>
        <p:spPr>
          <a:xfrm>
            <a:off x="5508104" y="1628800"/>
            <a:ext cx="3449838" cy="4085522"/>
          </a:xfrm>
          <a:prstGeom prst="rect">
            <a:avLst/>
          </a:prstGeom>
        </p:spPr>
      </p:pic>
    </p:spTree>
    <p:extLst>
      <p:ext uri="{BB962C8B-B14F-4D97-AF65-F5344CB8AC3E}">
        <p14:creationId xmlns:p14="http://schemas.microsoft.com/office/powerpoint/2010/main" val="34213446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052736"/>
            <a:ext cx="5133172" cy="5486400"/>
          </a:xfrm>
        </p:spPr>
        <p:txBody>
          <a:bodyPr>
            <a:normAutofit/>
          </a:bodyPr>
          <a:lstStyle/>
          <a:p>
            <a:pPr marL="82296" indent="0">
              <a:buNone/>
            </a:pPr>
            <a:r>
              <a:rPr lang="en-GB" b="1" dirty="0"/>
              <a:t>Task 3</a:t>
            </a:r>
          </a:p>
          <a:p>
            <a:pPr marL="82296" indent="0">
              <a:buNone/>
            </a:pPr>
            <a:r>
              <a:rPr lang="en-GB" sz="2400" dirty="0"/>
              <a:t>In our story this week Eliot is a superhero. I would like you to draw or paint me a picture of you as a superhero. Then write me a sentence or two about the superhero you are. Do you have a special Superhero name? </a:t>
            </a:r>
          </a:p>
          <a:p>
            <a:pPr marL="82296" indent="0">
              <a:buNone/>
            </a:pPr>
            <a:r>
              <a:rPr lang="en-GB" sz="2400" dirty="0"/>
              <a:t>What power do you have? </a:t>
            </a:r>
          </a:p>
          <a:p>
            <a:pPr marL="82296" indent="0">
              <a:buNone/>
            </a:pPr>
            <a:endParaRPr lang="en-GB" sz="2400" dirty="0"/>
          </a:p>
          <a:p>
            <a:pPr marL="82296" indent="0">
              <a:buNone/>
            </a:pPr>
            <a:r>
              <a:rPr lang="en-GB" sz="2400" dirty="0"/>
              <a:t>Don’t forget to include describing words and maybe a joining word like and or because.</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2" name="Picture 1">
            <a:extLst>
              <a:ext uri="{FF2B5EF4-FFF2-40B4-BE49-F238E27FC236}">
                <a16:creationId xmlns:a16="http://schemas.microsoft.com/office/drawing/2014/main" xmlns="" id="{75E54126-175D-4ADB-BB5B-AF1DD11A437D}"/>
              </a:ext>
            </a:extLst>
          </p:cNvPr>
          <p:cNvPicPr>
            <a:picLocks noChangeAspect="1"/>
          </p:cNvPicPr>
          <p:nvPr/>
        </p:nvPicPr>
        <p:blipFill>
          <a:blip r:embed="rId2"/>
          <a:stretch>
            <a:fillRect/>
          </a:stretch>
        </p:blipFill>
        <p:spPr>
          <a:xfrm>
            <a:off x="4878263" y="3499602"/>
            <a:ext cx="4155315" cy="1801605"/>
          </a:xfrm>
          <a:prstGeom prst="rect">
            <a:avLst/>
          </a:prstGeom>
        </p:spPr>
      </p:pic>
    </p:spTree>
    <p:extLst>
      <p:ext uri="{BB962C8B-B14F-4D97-AF65-F5344CB8AC3E}">
        <p14:creationId xmlns:p14="http://schemas.microsoft.com/office/powerpoint/2010/main" val="2504908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407368" y="1801028"/>
            <a:ext cx="7873363" cy="1977932"/>
          </a:xfrm>
        </p:spPr>
        <p:txBody>
          <a:bodyPr>
            <a:normAutofit fontScale="55000" lnSpcReduction="20000"/>
          </a:bodyPr>
          <a:lstStyle/>
          <a:p>
            <a:pPr marL="0" indent="0">
              <a:buNone/>
            </a:pPr>
            <a:r>
              <a:rPr lang="en-GB" b="1" dirty="0"/>
              <a:t>Task 1 </a:t>
            </a:r>
          </a:p>
          <a:p>
            <a:pPr marL="0" indent="0">
              <a:buNone/>
            </a:pPr>
            <a:r>
              <a:rPr lang="en-GB" dirty="0"/>
              <a:t>Watch the Number blocks episode called ‘Double Trouble’.</a:t>
            </a:r>
          </a:p>
          <a:p>
            <a:pPr marL="0" indent="0">
              <a:buNone/>
            </a:pPr>
            <a:r>
              <a:rPr lang="en-GB" dirty="0">
                <a:hlinkClick r:id="rId2"/>
              </a:rPr>
              <a:t>https://www.bbc.co.uk/iplayer/episode/b08q4jkq/numberblocks-series-2-double-trouble</a:t>
            </a:r>
            <a:endParaRPr lang="en-GB" dirty="0"/>
          </a:p>
          <a:p>
            <a:pPr marL="0" indent="0">
              <a:buNone/>
            </a:pPr>
            <a:endParaRPr lang="en-GB" b="1" dirty="0"/>
          </a:p>
          <a:p>
            <a:pPr marL="0" indent="0">
              <a:buNone/>
            </a:pPr>
            <a:r>
              <a:rPr lang="en-GB" dirty="0"/>
              <a:t>Discuss with you child what is happening when we double a number?</a:t>
            </a:r>
          </a:p>
          <a:p>
            <a:pPr marL="0" indent="0">
              <a:buNone/>
            </a:pPr>
            <a:r>
              <a:rPr lang="en-GB" dirty="0"/>
              <a:t>Use your toys to have a go at doubling.</a:t>
            </a:r>
          </a:p>
          <a:p>
            <a:pPr marL="0" indent="0">
              <a:buNone/>
            </a:pPr>
            <a:endParaRPr lang="en-GB" dirty="0"/>
          </a:p>
          <a:p>
            <a:pPr marL="0" indent="0">
              <a:buNone/>
            </a:pPr>
            <a:endParaRPr lang="en-GB" dirty="0"/>
          </a:p>
        </p:txBody>
      </p:sp>
      <p:sp>
        <p:nvSpPr>
          <p:cNvPr id="7" name="TextBox 6">
            <a:extLst>
              <a:ext uri="{FF2B5EF4-FFF2-40B4-BE49-F238E27FC236}">
                <a16:creationId xmlns:a16="http://schemas.microsoft.com/office/drawing/2014/main" xmlns="" id="{B417B9F3-9196-4197-803C-1FDEC43904F0}"/>
              </a:ext>
            </a:extLst>
          </p:cNvPr>
          <p:cNvSpPr txBox="1"/>
          <p:nvPr/>
        </p:nvSpPr>
        <p:spPr>
          <a:xfrm>
            <a:off x="401515" y="774705"/>
            <a:ext cx="8363272" cy="800219"/>
          </a:xfrm>
          <a:prstGeom prst="rect">
            <a:avLst/>
          </a:prstGeom>
          <a:noFill/>
        </p:spPr>
        <p:txBody>
          <a:bodyPr wrap="square" rtlCol="0">
            <a:spAutoFit/>
          </a:bodyPr>
          <a:lstStyle/>
          <a:p>
            <a:r>
              <a:rPr lang="en-GB" sz="2800" dirty="0"/>
              <a:t>This week we are learning to double.</a:t>
            </a:r>
          </a:p>
          <a:p>
            <a:endParaRPr lang="en-GB" dirty="0"/>
          </a:p>
        </p:txBody>
      </p:sp>
      <p:pic>
        <p:nvPicPr>
          <p:cNvPr id="4" name="Picture 3">
            <a:extLst>
              <a:ext uri="{FF2B5EF4-FFF2-40B4-BE49-F238E27FC236}">
                <a16:creationId xmlns:a16="http://schemas.microsoft.com/office/drawing/2014/main" xmlns="" id="{FC6873AF-9655-4FD1-84B9-F7072AF4C966}"/>
              </a:ext>
            </a:extLst>
          </p:cNvPr>
          <p:cNvPicPr>
            <a:picLocks noChangeAspect="1"/>
          </p:cNvPicPr>
          <p:nvPr/>
        </p:nvPicPr>
        <p:blipFill>
          <a:blip r:embed="rId3"/>
          <a:stretch>
            <a:fillRect/>
          </a:stretch>
        </p:blipFill>
        <p:spPr>
          <a:xfrm>
            <a:off x="1691680" y="3778960"/>
            <a:ext cx="4752528" cy="2693865"/>
          </a:xfrm>
          <a:prstGeom prst="rect">
            <a:avLst/>
          </a:prstGeom>
        </p:spPr>
      </p:pic>
    </p:spTree>
    <p:extLst>
      <p:ext uri="{BB962C8B-B14F-4D97-AF65-F5344CB8AC3E}">
        <p14:creationId xmlns:p14="http://schemas.microsoft.com/office/powerpoint/2010/main" val="21534992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457200" y="971600"/>
            <a:ext cx="4186808" cy="4905672"/>
          </a:xfrm>
        </p:spPr>
        <p:txBody>
          <a:bodyPr>
            <a:normAutofit fontScale="62500" lnSpcReduction="20000"/>
          </a:bodyPr>
          <a:lstStyle/>
          <a:p>
            <a:pPr marL="0" indent="0">
              <a:buNone/>
            </a:pPr>
            <a:r>
              <a:rPr lang="en-GB" sz="3400" b="1" dirty="0"/>
              <a:t>Task 2	</a:t>
            </a:r>
          </a:p>
          <a:p>
            <a:pPr marL="0" indent="0">
              <a:buNone/>
            </a:pPr>
            <a:endParaRPr lang="en-GB" sz="3400" b="1" dirty="0"/>
          </a:p>
          <a:p>
            <a:pPr marL="0" indent="0">
              <a:buNone/>
            </a:pPr>
            <a:r>
              <a:rPr lang="en-GB" dirty="0"/>
              <a:t>Remember that doubling a number is adding the same number again. Use the ladybird template to demonstrate doubling of the spots on one side, write as a number sentence.</a:t>
            </a:r>
          </a:p>
          <a:p>
            <a:pPr marL="0" indent="0">
              <a:buNone/>
            </a:pPr>
            <a:endParaRPr lang="en-GB" sz="3400" b="1" dirty="0"/>
          </a:p>
          <a:p>
            <a:pPr marL="0" indent="0">
              <a:buNone/>
            </a:pPr>
            <a:r>
              <a:rPr lang="en-GB" sz="3400" b="1" dirty="0"/>
              <a:t>Task 3</a:t>
            </a:r>
          </a:p>
          <a:p>
            <a:pPr marL="0" indent="0">
              <a:buNone/>
            </a:pPr>
            <a:r>
              <a:rPr lang="en-GB" dirty="0"/>
              <a:t>Look at the wings of a butterfly. Look at how you can double the pattern by folding in half, decorating one side and then folding on top of blank side. Can you predict total number of marks?</a:t>
            </a:r>
          </a:p>
          <a:p>
            <a:pPr marL="0" indent="0">
              <a:buNone/>
            </a:pPr>
            <a:endParaRPr lang="en-GB" b="1" dirty="0"/>
          </a:p>
          <a:p>
            <a:pPr marL="0" indent="0">
              <a:buNone/>
            </a:pPr>
            <a:endParaRPr lang="en-GB" b="1"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xmlns="" id="{C11D7A35-DDC8-40A8-A621-8F7BA04741D4}"/>
              </a:ext>
            </a:extLst>
          </p:cNvPr>
          <p:cNvPicPr>
            <a:picLocks noChangeAspect="1"/>
          </p:cNvPicPr>
          <p:nvPr/>
        </p:nvPicPr>
        <p:blipFill>
          <a:blip r:embed="rId2"/>
          <a:stretch>
            <a:fillRect/>
          </a:stretch>
        </p:blipFill>
        <p:spPr>
          <a:xfrm>
            <a:off x="5436096" y="971600"/>
            <a:ext cx="3259645" cy="5049688"/>
          </a:xfrm>
          <a:prstGeom prst="rect">
            <a:avLst/>
          </a:prstGeom>
        </p:spPr>
      </p:pic>
    </p:spTree>
    <p:extLst>
      <p:ext uri="{BB962C8B-B14F-4D97-AF65-F5344CB8AC3E}">
        <p14:creationId xmlns:p14="http://schemas.microsoft.com/office/powerpoint/2010/main" val="41357059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Calibri"/>
                <a:ea typeface="+mj-ea"/>
                <a:cs typeface="+mj-cs"/>
              </a:rPr>
              <a:t>Topic</a:t>
            </a:r>
          </a:p>
        </p:txBody>
      </p:sp>
      <p:sp>
        <p:nvSpPr>
          <p:cNvPr id="8" name="Content Placeholder 7"/>
          <p:cNvSpPr>
            <a:spLocks noGrp="1"/>
          </p:cNvSpPr>
          <p:nvPr>
            <p:ph idx="1"/>
          </p:nvPr>
        </p:nvSpPr>
        <p:spPr>
          <a:xfrm>
            <a:off x="719572" y="1192097"/>
            <a:ext cx="7704856" cy="1620763"/>
          </a:xfrm>
        </p:spPr>
        <p:txBody>
          <a:bodyPr>
            <a:normAutofit fontScale="92500" lnSpcReduction="10000"/>
          </a:bodyPr>
          <a:lstStyle/>
          <a:p>
            <a:pPr marL="0" indent="0">
              <a:buNone/>
            </a:pPr>
            <a:r>
              <a:rPr lang="en-GB" sz="2800" dirty="0"/>
              <a:t>This week we have been thinking about superheroes and the problems they solve and the powers they have. As part of this you might like to have ago at one of these ideas.</a:t>
            </a:r>
          </a:p>
        </p:txBody>
      </p:sp>
      <p:sp>
        <p:nvSpPr>
          <p:cNvPr id="4" name="TextBox 3">
            <a:extLst>
              <a:ext uri="{FF2B5EF4-FFF2-40B4-BE49-F238E27FC236}">
                <a16:creationId xmlns:a16="http://schemas.microsoft.com/office/drawing/2014/main" xmlns="" id="{35167DAE-AE0C-4AAA-833F-2033E432FA12}"/>
              </a:ext>
            </a:extLst>
          </p:cNvPr>
          <p:cNvSpPr txBox="1"/>
          <p:nvPr/>
        </p:nvSpPr>
        <p:spPr>
          <a:xfrm>
            <a:off x="719572" y="2564904"/>
            <a:ext cx="4284476" cy="3447098"/>
          </a:xfrm>
          <a:prstGeom prst="rect">
            <a:avLst/>
          </a:prstGeom>
          <a:noFill/>
        </p:spPr>
        <p:txBody>
          <a:bodyPr wrap="square" rtlCol="0">
            <a:spAutoFit/>
          </a:bodyPr>
          <a:lstStyle/>
          <a:p>
            <a:endParaRPr lang="en-GB" sz="2000" dirty="0"/>
          </a:p>
          <a:p>
            <a:pPr marL="514350" indent="-514350">
              <a:buAutoNum type="arabicPeriod"/>
            </a:pPr>
            <a:r>
              <a:rPr lang="en-GB" dirty="0"/>
              <a:t>Can you make/draw your own superhero face mask, cape or shield? </a:t>
            </a:r>
          </a:p>
          <a:p>
            <a:pPr marL="514350" indent="-514350">
              <a:buAutoNum type="arabicPeriod"/>
            </a:pPr>
            <a:r>
              <a:rPr lang="en-GB" dirty="0"/>
              <a:t>Can you carry out a rescue mission?</a:t>
            </a:r>
          </a:p>
          <a:p>
            <a:pPr marL="514350" indent="-514350">
              <a:buAutoNum type="arabicPeriod"/>
            </a:pPr>
            <a:r>
              <a:rPr lang="en-GB" dirty="0"/>
              <a:t>As a superhero can you complete a superhero time challenge of your choosing?</a:t>
            </a:r>
          </a:p>
          <a:p>
            <a:pPr marL="514350" indent="-514350">
              <a:buAutoNum type="arabicPeriod"/>
            </a:pPr>
            <a:r>
              <a:rPr lang="en-GB" dirty="0"/>
              <a:t>Can you draw or paint me a picture of your favourite superhero?</a:t>
            </a:r>
          </a:p>
          <a:p>
            <a:pPr marL="514350" indent="-514350">
              <a:buAutoNum type="arabicPeriod"/>
            </a:pPr>
            <a:r>
              <a:rPr lang="en-GB" dirty="0"/>
              <a:t>Can you create me a superhero healthy snack to keep your energies up?</a:t>
            </a:r>
          </a:p>
        </p:txBody>
      </p:sp>
      <p:pic>
        <p:nvPicPr>
          <p:cNvPr id="2" name="Picture 1">
            <a:extLst>
              <a:ext uri="{FF2B5EF4-FFF2-40B4-BE49-F238E27FC236}">
                <a16:creationId xmlns:a16="http://schemas.microsoft.com/office/drawing/2014/main" xmlns="" id="{099FCB77-4658-44E7-BF7C-DD2154644EBE}"/>
              </a:ext>
            </a:extLst>
          </p:cNvPr>
          <p:cNvPicPr>
            <a:picLocks noChangeAspect="1"/>
          </p:cNvPicPr>
          <p:nvPr/>
        </p:nvPicPr>
        <p:blipFill>
          <a:blip r:embed="rId2"/>
          <a:stretch>
            <a:fillRect/>
          </a:stretch>
        </p:blipFill>
        <p:spPr>
          <a:xfrm>
            <a:off x="5130966" y="3040975"/>
            <a:ext cx="3530175" cy="2494955"/>
          </a:xfrm>
          <a:prstGeom prst="rect">
            <a:avLst/>
          </a:prstGeom>
        </p:spPr>
      </p:pic>
    </p:spTree>
    <p:extLst>
      <p:ext uri="{BB962C8B-B14F-4D97-AF65-F5344CB8AC3E}">
        <p14:creationId xmlns:p14="http://schemas.microsoft.com/office/powerpoint/2010/main" val="2936767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a:bodyPr>
          <a:lstStyle/>
          <a:p>
            <a:pPr marL="0" indent="0">
              <a:buNone/>
            </a:pPr>
            <a:r>
              <a:rPr lang="en-GB" sz="2400" dirty="0"/>
              <a:t>A good site to use for reading is Oxford Owl, which is free. Please visit - </a:t>
            </a:r>
            <a:r>
              <a:rPr lang="en-GB" sz="2400" dirty="0">
                <a:hlinkClick r:id="rId2"/>
              </a:rPr>
              <a:t>https://www.oxfordowl.co.uk/</a:t>
            </a:r>
            <a:endParaRPr lang="en-GB" sz="2400"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xmlns="" id="{86802154-BC6C-4D5C-B06D-E49642D4AA31}"/>
              </a:ext>
            </a:extLst>
          </p:cNvPr>
          <p:cNvPicPr>
            <a:picLocks noChangeAspect="1"/>
          </p:cNvPicPr>
          <p:nvPr/>
        </p:nvPicPr>
        <p:blipFill>
          <a:blip r:embed="rId3"/>
          <a:stretch>
            <a:fillRect/>
          </a:stretch>
        </p:blipFill>
        <p:spPr>
          <a:xfrm>
            <a:off x="683568" y="2132856"/>
            <a:ext cx="7596336" cy="3854328"/>
          </a:xfrm>
          <a:prstGeom prst="rect">
            <a:avLst/>
          </a:prstGeom>
        </p:spPr>
      </p:pic>
      <p:sp>
        <p:nvSpPr>
          <p:cNvPr id="2" name="Title 1"/>
          <p:cNvSpPr>
            <a:spLocks noGrp="1"/>
          </p:cNvSpPr>
          <p:nvPr>
            <p:ph type="title"/>
          </p:nvPr>
        </p:nvSpPr>
        <p:spPr>
          <a:xfrm>
            <a:off x="539552" y="-315416"/>
            <a:ext cx="8229600" cy="1143000"/>
          </a:xfrm>
        </p:spPr>
        <p:txBody>
          <a:bodyPr/>
          <a:lstStyle/>
          <a:p>
            <a:r>
              <a:rPr lang="en-GB" dirty="0"/>
              <a:t>Reading</a:t>
            </a:r>
          </a:p>
        </p:txBody>
      </p:sp>
    </p:spTree>
    <p:extLst>
      <p:ext uri="{BB962C8B-B14F-4D97-AF65-F5344CB8AC3E}">
        <p14:creationId xmlns:p14="http://schemas.microsoft.com/office/powerpoint/2010/main" val="37869510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980728"/>
            <a:ext cx="8928992" cy="1224135"/>
          </a:xfrm>
        </p:spPr>
        <p:txBody>
          <a:bodyPr>
            <a:normAutofit fontScale="70000" lnSpcReduction="20000"/>
          </a:bodyPr>
          <a:lstStyle/>
          <a:p>
            <a:pPr marL="0" indent="0">
              <a:buNone/>
            </a:pPr>
            <a:r>
              <a:rPr lang="en-GB" dirty="0"/>
              <a:t>Another useful site for reading is Renaissance </a:t>
            </a:r>
            <a:r>
              <a:rPr lang="en-GB" dirty="0" err="1"/>
              <a:t>myON</a:t>
            </a:r>
            <a:r>
              <a:rPr lang="en-GB" dirty="0"/>
              <a:t>. This is a good source for books you can read to the children or provide information books that follow their interests. Please visit - </a:t>
            </a:r>
            <a:r>
              <a:rPr lang="en-GB" dirty="0">
                <a:hlinkClick r:id="rId2"/>
              </a:rPr>
              <a:t>http://readon.myon.co.uk</a:t>
            </a: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2" name="Title 1"/>
          <p:cNvSpPr>
            <a:spLocks noGrp="1"/>
          </p:cNvSpPr>
          <p:nvPr>
            <p:ph type="title"/>
          </p:nvPr>
        </p:nvSpPr>
        <p:spPr>
          <a:xfrm>
            <a:off x="457200" y="151172"/>
            <a:ext cx="8229600" cy="864096"/>
          </a:xfrm>
        </p:spPr>
        <p:txBody>
          <a:bodyPr/>
          <a:lstStyle/>
          <a:p>
            <a:r>
              <a:rPr lang="en-GB" dirty="0"/>
              <a:t>Reading</a:t>
            </a:r>
          </a:p>
        </p:txBody>
      </p:sp>
      <p:pic>
        <p:nvPicPr>
          <p:cNvPr id="5" name="Picture 4">
            <a:extLst>
              <a:ext uri="{FF2B5EF4-FFF2-40B4-BE49-F238E27FC236}">
                <a16:creationId xmlns:a16="http://schemas.microsoft.com/office/drawing/2014/main" xmlns="" id="{F09F802A-9FB3-4C51-964A-6A5A1EF8A5B5}"/>
              </a:ext>
            </a:extLst>
          </p:cNvPr>
          <p:cNvPicPr>
            <a:picLocks noChangeAspect="1"/>
          </p:cNvPicPr>
          <p:nvPr/>
        </p:nvPicPr>
        <p:blipFill>
          <a:blip r:embed="rId3"/>
          <a:stretch>
            <a:fillRect/>
          </a:stretch>
        </p:blipFill>
        <p:spPr>
          <a:xfrm>
            <a:off x="1581857" y="2342218"/>
            <a:ext cx="5980286" cy="3967101"/>
          </a:xfrm>
          <a:prstGeom prst="rect">
            <a:avLst/>
          </a:prstGeom>
        </p:spPr>
      </p:pic>
    </p:spTree>
    <p:extLst>
      <p:ext uri="{BB962C8B-B14F-4D97-AF65-F5344CB8AC3E}">
        <p14:creationId xmlns:p14="http://schemas.microsoft.com/office/powerpoint/2010/main" val="41160798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fontScale="70000" lnSpcReduction="20000"/>
          </a:bodyPr>
          <a:lstStyle/>
          <a:p>
            <a:pPr marL="0" indent="0">
              <a:buNone/>
            </a:pPr>
            <a:r>
              <a:rPr lang="en-GB" dirty="0"/>
              <a:t>Choose an area that interests you or use the search option</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Please continue sharing books together. Talking about the content and the characters in the books and making predictions about what might happen as you read.</a:t>
            </a:r>
          </a:p>
          <a:p>
            <a:pPr marL="0" indent="0">
              <a:buNone/>
            </a:pPr>
            <a:endParaRPr lang="en-GB" dirty="0"/>
          </a:p>
        </p:txBody>
      </p:sp>
      <p:sp>
        <p:nvSpPr>
          <p:cNvPr id="2" name="Title 1"/>
          <p:cNvSpPr>
            <a:spLocks noGrp="1"/>
          </p:cNvSpPr>
          <p:nvPr>
            <p:ph type="title"/>
          </p:nvPr>
        </p:nvSpPr>
        <p:spPr>
          <a:xfrm>
            <a:off x="539552" y="-315416"/>
            <a:ext cx="8229600" cy="1143000"/>
          </a:xfrm>
        </p:spPr>
        <p:txBody>
          <a:bodyPr/>
          <a:lstStyle/>
          <a:p>
            <a:r>
              <a:rPr lang="en-GB" dirty="0"/>
              <a:t>Reading</a:t>
            </a:r>
          </a:p>
        </p:txBody>
      </p:sp>
      <p:pic>
        <p:nvPicPr>
          <p:cNvPr id="6" name="Picture 5">
            <a:extLst>
              <a:ext uri="{FF2B5EF4-FFF2-40B4-BE49-F238E27FC236}">
                <a16:creationId xmlns:a16="http://schemas.microsoft.com/office/drawing/2014/main" xmlns="" id="{D3598FF6-8729-4DBD-A542-40BFDA84F544}"/>
              </a:ext>
            </a:extLst>
          </p:cNvPr>
          <p:cNvPicPr>
            <a:picLocks noChangeAspect="1"/>
          </p:cNvPicPr>
          <p:nvPr/>
        </p:nvPicPr>
        <p:blipFill>
          <a:blip r:embed="rId2"/>
          <a:stretch>
            <a:fillRect/>
          </a:stretch>
        </p:blipFill>
        <p:spPr>
          <a:xfrm>
            <a:off x="1259632" y="1123284"/>
            <a:ext cx="6348895" cy="3955107"/>
          </a:xfrm>
          <a:prstGeom prst="rect">
            <a:avLst/>
          </a:prstGeom>
        </p:spPr>
      </p:pic>
      <p:cxnSp>
        <p:nvCxnSpPr>
          <p:cNvPr id="7" name="Straight Arrow Connector 6">
            <a:extLst>
              <a:ext uri="{FF2B5EF4-FFF2-40B4-BE49-F238E27FC236}">
                <a16:creationId xmlns:a16="http://schemas.microsoft.com/office/drawing/2014/main" xmlns="" id="{35E128A0-8B56-4585-B7F4-A8FE3398D709}"/>
              </a:ext>
            </a:extLst>
          </p:cNvPr>
          <p:cNvCxnSpPr>
            <a:cxnSpLocks/>
          </p:cNvCxnSpPr>
          <p:nvPr/>
        </p:nvCxnSpPr>
        <p:spPr>
          <a:xfrm>
            <a:off x="3131840" y="827584"/>
            <a:ext cx="415542" cy="244552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xmlns="" id="{E6888806-35B1-49D2-8451-71488FD54AFD}"/>
              </a:ext>
            </a:extLst>
          </p:cNvPr>
          <p:cNvCxnSpPr>
            <a:cxnSpLocks/>
          </p:cNvCxnSpPr>
          <p:nvPr/>
        </p:nvCxnSpPr>
        <p:spPr>
          <a:xfrm flipH="1">
            <a:off x="5148064" y="827584"/>
            <a:ext cx="504057" cy="72920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76895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BE7C2C-B45E-4330-96A2-533DFB355609}"/>
              </a:ext>
            </a:extLst>
          </p:cNvPr>
          <p:cNvSpPr>
            <a:spLocks noGrp="1"/>
          </p:cNvSpPr>
          <p:nvPr>
            <p:ph type="title"/>
          </p:nvPr>
        </p:nvSpPr>
        <p:spPr>
          <a:xfrm>
            <a:off x="457200" y="116632"/>
            <a:ext cx="8229600" cy="1143000"/>
          </a:xfrm>
        </p:spPr>
        <p:txBody>
          <a:bodyPr/>
          <a:lstStyle/>
          <a:p>
            <a:r>
              <a:rPr lang="en-GB" dirty="0"/>
              <a:t>Phonics</a:t>
            </a:r>
          </a:p>
        </p:txBody>
      </p:sp>
      <p:sp>
        <p:nvSpPr>
          <p:cNvPr id="3" name="Content Placeholder 2">
            <a:extLst>
              <a:ext uri="{FF2B5EF4-FFF2-40B4-BE49-F238E27FC236}">
                <a16:creationId xmlns:a16="http://schemas.microsoft.com/office/drawing/2014/main" xmlns="" id="{DCB018C6-E1B6-4E80-85DC-7A4A7217B090}"/>
              </a:ext>
            </a:extLst>
          </p:cNvPr>
          <p:cNvSpPr>
            <a:spLocks noGrp="1"/>
          </p:cNvSpPr>
          <p:nvPr>
            <p:ph idx="1"/>
          </p:nvPr>
        </p:nvSpPr>
        <p:spPr>
          <a:xfrm>
            <a:off x="457200" y="1166018"/>
            <a:ext cx="8229600" cy="4525963"/>
          </a:xfrm>
        </p:spPr>
        <p:txBody>
          <a:bodyPr/>
          <a:lstStyle/>
          <a:p>
            <a:pPr marL="0" indent="0">
              <a:buNone/>
            </a:pPr>
            <a:r>
              <a:rPr lang="en-GB" sz="2200" dirty="0"/>
              <a:t>Continue using your Orange sound book and Blue tricky word book to practice the sounds and words. </a:t>
            </a:r>
          </a:p>
          <a:p>
            <a:pPr marL="0" indent="0">
              <a:buNone/>
            </a:pPr>
            <a:r>
              <a:rPr lang="en-GB" sz="2200" dirty="0"/>
              <a:t>Phonics play </a:t>
            </a:r>
            <a:r>
              <a:rPr lang="en-GB" sz="2200" dirty="0">
                <a:hlinkClick r:id="rId2"/>
              </a:rPr>
              <a:t>https://new.phonicsplay.co.uk/</a:t>
            </a:r>
            <a:r>
              <a:rPr lang="en-GB" sz="2200" dirty="0"/>
              <a:t> is a great site for reinforcing our phonics learning. It is free use at the moment.</a:t>
            </a:r>
          </a:p>
          <a:p>
            <a:pPr marL="0" indent="0">
              <a:buNone/>
            </a:pPr>
            <a:r>
              <a:rPr lang="en-GB" sz="2200" dirty="0"/>
              <a:t>We have covered all of phase 2 and most of phase 3 and there are lots of fun interactive games to play.</a:t>
            </a:r>
          </a:p>
          <a:p>
            <a:pPr marL="0" indent="0">
              <a:buNone/>
            </a:pPr>
            <a:endParaRPr lang="en-GB" dirty="0"/>
          </a:p>
          <a:p>
            <a:pPr marL="0" indent="0">
              <a:buNone/>
            </a:pPr>
            <a:endParaRPr lang="en-GB" dirty="0"/>
          </a:p>
        </p:txBody>
      </p:sp>
      <p:pic>
        <p:nvPicPr>
          <p:cNvPr id="7" name="Picture 6">
            <a:extLst>
              <a:ext uri="{FF2B5EF4-FFF2-40B4-BE49-F238E27FC236}">
                <a16:creationId xmlns:a16="http://schemas.microsoft.com/office/drawing/2014/main" xmlns="" id="{BE7D8D7E-DF16-4911-9241-4FB34739F6F2}"/>
              </a:ext>
            </a:extLst>
          </p:cNvPr>
          <p:cNvPicPr>
            <a:picLocks noChangeAspect="1"/>
          </p:cNvPicPr>
          <p:nvPr/>
        </p:nvPicPr>
        <p:blipFill>
          <a:blip r:embed="rId3"/>
          <a:stretch>
            <a:fillRect/>
          </a:stretch>
        </p:blipFill>
        <p:spPr>
          <a:xfrm>
            <a:off x="4863068" y="3525929"/>
            <a:ext cx="3823732" cy="466676"/>
          </a:xfrm>
          <a:prstGeom prst="rect">
            <a:avLst/>
          </a:prstGeom>
        </p:spPr>
      </p:pic>
      <p:pic>
        <p:nvPicPr>
          <p:cNvPr id="4" name="Picture 3">
            <a:extLst>
              <a:ext uri="{FF2B5EF4-FFF2-40B4-BE49-F238E27FC236}">
                <a16:creationId xmlns:a16="http://schemas.microsoft.com/office/drawing/2014/main" xmlns="" id="{8F085EEC-9F91-452C-85E6-328AE135061E}"/>
              </a:ext>
            </a:extLst>
          </p:cNvPr>
          <p:cNvPicPr>
            <a:picLocks noChangeAspect="1"/>
          </p:cNvPicPr>
          <p:nvPr/>
        </p:nvPicPr>
        <p:blipFill>
          <a:blip r:embed="rId4"/>
          <a:stretch>
            <a:fillRect/>
          </a:stretch>
        </p:blipFill>
        <p:spPr>
          <a:xfrm>
            <a:off x="371475" y="3992605"/>
            <a:ext cx="8315325" cy="2609850"/>
          </a:xfrm>
          <a:prstGeom prst="rect">
            <a:avLst/>
          </a:prstGeom>
        </p:spPr>
      </p:pic>
    </p:spTree>
    <p:extLst>
      <p:ext uri="{BB962C8B-B14F-4D97-AF65-F5344CB8AC3E}">
        <p14:creationId xmlns:p14="http://schemas.microsoft.com/office/powerpoint/2010/main" val="17821489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772190"/>
            <a:ext cx="5427555" cy="36350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a:t>Maths – White Rose Home Leaning</a:t>
            </a:r>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a:t>In school we follow the White Rose scheme of learning. Their website has put together free lessons and resources that link to the learning taking place in school. Please visit: </a:t>
            </a:r>
            <a:r>
              <a:rPr lang="en-GB" sz="2400" dirty="0">
                <a:hlinkClick r:id="rId3"/>
              </a:rPr>
              <a:t>https://whiterosemaths.com/homelearning/early-years/</a:t>
            </a:r>
            <a:endParaRPr lang="en-GB" sz="2400" dirty="0"/>
          </a:p>
          <a:p>
            <a:r>
              <a:rPr lang="en-GB" sz="2400" dirty="0"/>
              <a:t>Look out for EYFS pack.</a:t>
            </a:r>
          </a:p>
        </p:txBody>
      </p:sp>
    </p:spTree>
    <p:extLst>
      <p:ext uri="{BB962C8B-B14F-4D97-AF65-F5344CB8AC3E}">
        <p14:creationId xmlns:p14="http://schemas.microsoft.com/office/powerpoint/2010/main" val="32461251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a:t>Accessing </a:t>
            </a:r>
            <a:r>
              <a:rPr lang="en-GB" dirty="0" err="1"/>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a:t>Many educational content providers are offering free access to their resources. </a:t>
            </a:r>
            <a:r>
              <a:rPr lang="en-GB" sz="2800" dirty="0" err="1"/>
              <a:t>Twinkl</a:t>
            </a:r>
            <a:r>
              <a:rPr lang="en-GB" sz="2800" dirty="0"/>
              <a:t> is a website that we use from time to time to resource our lessons to aid in teacher input and pupil activities. </a:t>
            </a:r>
          </a:p>
          <a:p>
            <a:pPr marL="0" indent="0">
              <a:buNone/>
            </a:pPr>
            <a:r>
              <a:rPr lang="en-GB" sz="2800" dirty="0"/>
              <a:t>We will be able to direct you towards activities and learning via this website based on lessons that may be missed due to absence. To access </a:t>
            </a:r>
            <a:r>
              <a:rPr lang="en-GB" sz="2800" dirty="0" err="1"/>
              <a:t>Twinkl</a:t>
            </a:r>
            <a:r>
              <a:rPr lang="en-GB" sz="2800" dirty="0"/>
              <a:t> please visit: </a:t>
            </a:r>
            <a:r>
              <a:rPr lang="en-GB" sz="2800" dirty="0">
                <a:hlinkClick r:id="rId2"/>
              </a:rPr>
              <a:t>www.twinkl.co.uk/offer</a:t>
            </a:r>
            <a:endParaRPr lang="en-GB" sz="2800"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5EA5648A-35AE-42F6-9465-B98C0630B60A}"/>
              </a:ext>
            </a:extLst>
          </p:cNvPr>
          <p:cNvSpPr txBox="1"/>
          <p:nvPr/>
        </p:nvSpPr>
        <p:spPr>
          <a:xfrm>
            <a:off x="251520" y="6182147"/>
            <a:ext cx="2304256" cy="584775"/>
          </a:xfrm>
          <a:prstGeom prst="rect">
            <a:avLst/>
          </a:prstGeom>
          <a:noFill/>
        </p:spPr>
        <p:txBody>
          <a:bodyPr wrap="square" rtlCol="0">
            <a:spAutoFit/>
          </a:bodyPr>
          <a:lstStyle/>
          <a:p>
            <a:r>
              <a:rPr lang="en-GB" sz="3200" dirty="0">
                <a:solidFill>
                  <a:srgbClr val="0070C0"/>
                </a:solidFill>
              </a:rPr>
              <a:t>Search EYFS</a:t>
            </a:r>
          </a:p>
        </p:txBody>
      </p:sp>
    </p:spTree>
    <p:extLst>
      <p:ext uri="{BB962C8B-B14F-4D97-AF65-F5344CB8AC3E}">
        <p14:creationId xmlns:p14="http://schemas.microsoft.com/office/powerpoint/2010/main" val="41733948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a:t>P.E.</a:t>
            </a:r>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a:t>It is important to keep your children active. If it is safe to do so, ensure they have some time outside throughout the day. Please visit </a:t>
            </a:r>
            <a:r>
              <a:rPr lang="en-GB" sz="2800" b="1" dirty="0"/>
              <a:t>Joe Wicks</a:t>
            </a:r>
            <a:r>
              <a:rPr lang="en-GB" sz="2800" dirty="0"/>
              <a:t> YouTube channel (</a:t>
            </a:r>
            <a:r>
              <a:rPr lang="en-GB" sz="2800" dirty="0">
                <a:hlinkClick r:id="rId2"/>
              </a:rPr>
              <a:t>https://www.youtube.com/channel/UCAxW1XT0iEJo0TYlRfn6rYQ</a:t>
            </a:r>
            <a:r>
              <a:rPr lang="en-GB" sz="2800" dirty="0"/>
              <a:t>), which has lots of exercise videos for children. He will also be hosting a live P.E. lessons Monday to Friday at 9:00am.</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Reception (EYFS) packs 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40140150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TotalTime>
  <Words>867</Words>
  <Application>Microsoft Office PowerPoint</Application>
  <PresentationFormat>On-screen Show (4:3)</PresentationFormat>
  <Paragraphs>174</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Home Learning </vt:lpstr>
      <vt:lpstr>Message from Mrs Coffey</vt:lpstr>
      <vt:lpstr>PowerPoint Presentation</vt:lpstr>
      <vt:lpstr>Tricky word bingo</vt:lpstr>
      <vt:lpstr>PowerPoint Presentation</vt:lpstr>
      <vt:lpstr>PowerPoint Presentation</vt:lpstr>
      <vt:lpstr>Maths Learning</vt:lpstr>
      <vt:lpstr>Maths Learning</vt:lpstr>
      <vt:lpstr>PowerPoint Presentation</vt:lpstr>
      <vt:lpstr>Reading</vt:lpstr>
      <vt:lpstr>Reading</vt:lpstr>
      <vt:lpstr>Reading</vt:lpstr>
      <vt:lpstr>Phonics</vt:lpstr>
      <vt:lpstr>PowerPoint Presentation</vt:lpstr>
      <vt:lpstr>Accessing Twinkl</vt:lpstr>
      <vt:lpstr>P.E.</vt:lpstr>
      <vt:lpstr>Classroom Secrets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Chris Coffey</dc:creator>
  <cp:lastModifiedBy>Owner</cp:lastModifiedBy>
  <cp:revision>14</cp:revision>
  <dcterms:created xsi:type="dcterms:W3CDTF">2020-05-12T13:31:05Z</dcterms:created>
  <dcterms:modified xsi:type="dcterms:W3CDTF">2020-05-30T23:55:57Z</dcterms:modified>
</cp:coreProperties>
</file>