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81" r:id="rId6"/>
    <p:sldId id="282" r:id="rId7"/>
    <p:sldId id="260" r:id="rId8"/>
    <p:sldId id="261" r:id="rId9"/>
    <p:sldId id="268" r:id="rId10"/>
    <p:sldId id="262" r:id="rId11"/>
    <p:sldId id="263" r:id="rId12"/>
    <p:sldId id="292" r:id="rId13"/>
    <p:sldId id="293" r:id="rId14"/>
    <p:sldId id="283" r:id="rId15"/>
    <p:sldId id="284" r:id="rId16"/>
    <p:sldId id="271" r:id="rId17"/>
    <p:sldId id="298" r:id="rId18"/>
    <p:sldId id="285" r:id="rId19"/>
    <p:sldId id="299" r:id="rId20"/>
    <p:sldId id="300" r:id="rId21"/>
    <p:sldId id="301" r:id="rId22"/>
    <p:sldId id="303" r:id="rId23"/>
    <p:sldId id="286" r:id="rId24"/>
    <p:sldId id="279" r:id="rId25"/>
    <p:sldId id="269" r:id="rId26"/>
    <p:sldId id="270" r:id="rId27"/>
    <p:sldId id="287" r:id="rId28"/>
    <p:sldId id="288" r:id="rId29"/>
    <p:sldId id="302" r:id="rId30"/>
    <p:sldId id="304" r:id="rId31"/>
    <p:sldId id="305"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20"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14/06/2020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15</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bc.co.uk/bitesize/articles/zjykjp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bbc.co.uk/bitesize/articles/zmyrcqt"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908720"/>
            <a:ext cx="8856984" cy="4320479"/>
          </a:xfrm>
        </p:spPr>
        <p:txBody>
          <a:bodyPr>
            <a:noAutofit/>
          </a:bodyPr>
          <a:lstStyle/>
          <a:p>
            <a:pPr marL="0" indent="0" algn="ctr">
              <a:buNone/>
            </a:pPr>
            <a:r>
              <a:rPr lang="en-GB" sz="2000" dirty="0" smtClean="0"/>
              <a:t>Another week down and another excellent effort on your home learning! I’ve spoken to a few children now, when I’ve seen them in school, and it’s been so lovely to hear about what you’ve done at home and the brilliant home learning you’ve produced. </a:t>
            </a:r>
          </a:p>
          <a:p>
            <a:pPr marL="0" indent="0" algn="ctr">
              <a:buNone/>
            </a:pPr>
            <a:endParaRPr lang="en-GB" sz="2000" dirty="0"/>
          </a:p>
          <a:p>
            <a:pPr marL="0" indent="0" algn="ctr">
              <a:buNone/>
            </a:pPr>
            <a:r>
              <a:rPr lang="en-GB" sz="2000" dirty="0" smtClean="0"/>
              <a:t>We’re slowly creeping into the world of Beowulf and have just seen our first bit of action in the fight between Beowulf and Grendel. This week, we’re going to continue with the next chapter of the text and we’ll begin to look at the features of newspaper articles for when we try to write one in a few weeks!</a:t>
            </a:r>
          </a:p>
          <a:p>
            <a:pPr marL="0" indent="0" algn="ctr">
              <a:buNone/>
            </a:pPr>
            <a:endParaRPr lang="en-GB" sz="2000" dirty="0"/>
          </a:p>
          <a:p>
            <a:pPr marL="0" indent="0" algn="ctr">
              <a:buNone/>
            </a:pPr>
            <a:r>
              <a:rPr lang="en-GB" sz="2000" dirty="0" smtClean="0"/>
              <a:t>This week – we finally finish decimals! It was really important for us to take our time on this as we were not completing this together in class. We’re moving into look at geometry – specifically properties of shape.</a:t>
            </a:r>
            <a:endParaRPr lang="en-GB" sz="2000" dirty="0"/>
          </a:p>
          <a:p>
            <a:pPr marL="0" indent="0" algn="ctr">
              <a:buNone/>
            </a:pPr>
            <a:endParaRPr lang="en-GB" sz="2000"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mail.klz.org.uk/owa/service.svc/s/GetFileAttachment?id=AAMkADdiYjU3ZTE0LWVjZmMtNDM3ZC1hZmYyLTMzM2E5NzUwYWMzOABGAAAAAAC1yDTC30jsSpuJnWdOmqIpBwD08vzrxNRQQrBOgzKikSZyAAAAAAEMAAD08vzrxNRQQrBOgzKikSZyAACawHkpAAABEgAQAI2OUOZyPMBMneYm4Cyqnrk%3D&amp;isImagePreview=True&amp;X-OWA-CANARY=XIwPeuFOrU-Q5wSlmZtGJ303OX0aDdgIB9RKvUotjDnib57_QkzTAzT0uYpqlMmMqc6BM7AQFv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s://mail.klz.org.uk/owa/service.svc/s/GetFileAttachment?id=AAMkADdiYjU3ZTE0LWVjZmMtNDM3ZC1hZmYyLTMzM2E5NzUwYWMzOABGAAAAAAC1yDTC30jsSpuJnWdOmqIpBwD08vzrxNRQQrBOgzKikSZyAAAAAAEMAAD08vzrxNRQQrBOgzKikSZyAACawHkpAAABEgAQAI2OUOZyPMBMneYm4Cyqnrk%3D&amp;isImagePreview=True&amp;X-OWA-CANARY=XIwPeuFOrU-Q5wSlmZtGJ303OX0aDdgIB9RKvUotjDnib57_QkzTAzT0uYpqlMmMqc6BM7AQFv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813"/>
            <a:ext cx="9151375" cy="6532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5473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92" y="188640"/>
            <a:ext cx="91737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79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sp>
        <p:nvSpPr>
          <p:cNvPr id="2" name="TextBox 1"/>
          <p:cNvSpPr txBox="1"/>
          <p:nvPr/>
        </p:nvSpPr>
        <p:spPr>
          <a:xfrm>
            <a:off x="179512" y="980728"/>
            <a:ext cx="8712968" cy="4801314"/>
          </a:xfrm>
          <a:prstGeom prst="rect">
            <a:avLst/>
          </a:prstGeom>
          <a:noFill/>
        </p:spPr>
        <p:txBody>
          <a:bodyPr wrap="square" rtlCol="0">
            <a:spAutoFit/>
          </a:bodyPr>
          <a:lstStyle/>
          <a:p>
            <a:pPr marL="342900" indent="-342900">
              <a:buAutoNum type="arabicPeriod"/>
            </a:pPr>
            <a:r>
              <a:rPr lang="en-GB" dirty="0" smtClean="0"/>
              <a:t>In the image below, what is Beowulf reaching for? Why is he reaching for this item? Can you use any evidence from the text to support your answer? </a:t>
            </a:r>
          </a:p>
          <a:p>
            <a:pPr marL="342900" indent="-342900">
              <a:buAutoNum type="arabicPeriod"/>
            </a:pPr>
            <a:endParaRPr lang="en-GB" dirty="0"/>
          </a:p>
          <a:p>
            <a:pPr marL="342900" indent="-342900">
              <a:buAutoNum type="arabicPeriod"/>
            </a:pPr>
            <a:endParaRPr lang="en-GB" dirty="0" smtClean="0"/>
          </a:p>
          <a:p>
            <a:pPr marL="342900" indent="-342900">
              <a:buAutoNum type="arabicPeriod"/>
            </a:pPr>
            <a:endParaRPr lang="en-GB" dirty="0"/>
          </a:p>
          <a:p>
            <a:pPr marL="342900" indent="-342900">
              <a:buAutoNum type="arabicPeriod"/>
            </a:pPr>
            <a:endParaRPr lang="en-GB" dirty="0" smtClean="0"/>
          </a:p>
          <a:p>
            <a:pPr marL="342900" indent="-342900">
              <a:buAutoNum type="arabicPeriod"/>
            </a:pPr>
            <a:endParaRPr lang="en-GB" dirty="0"/>
          </a:p>
          <a:p>
            <a:pPr marL="342900" indent="-342900">
              <a:buAutoNum type="arabicPeriod"/>
            </a:pPr>
            <a:endParaRPr lang="en-GB" dirty="0" smtClean="0"/>
          </a:p>
          <a:p>
            <a:pPr marL="342900" indent="-342900">
              <a:buAutoNum type="arabicPeriod"/>
            </a:pPr>
            <a:endParaRPr lang="en-GB" dirty="0"/>
          </a:p>
          <a:p>
            <a:pPr marL="342900" indent="-342900">
              <a:buAutoNum type="arabicPeriod"/>
            </a:pPr>
            <a:r>
              <a:rPr lang="en-GB" dirty="0" smtClean="0"/>
              <a:t>‘The king’s face was pale’ What does this mean? Can we describe the expressions on people’s faces using any other colours?</a:t>
            </a:r>
          </a:p>
          <a:p>
            <a:pPr marL="342900" indent="-342900">
              <a:buAutoNum type="arabicPeriod"/>
            </a:pPr>
            <a:endParaRPr lang="en-GB" dirty="0"/>
          </a:p>
          <a:p>
            <a:pPr marL="342900" indent="-342900">
              <a:buAutoNum type="arabicPeriod"/>
            </a:pPr>
            <a:r>
              <a:rPr lang="en-GB" dirty="0" smtClean="0"/>
              <a:t>Based upon previous images of Grendel, create an image or description of what you think Grendel’s mother will look like.</a:t>
            </a:r>
          </a:p>
          <a:p>
            <a:pPr marL="342900" indent="-342900">
              <a:buAutoNum type="arabicPeriod"/>
            </a:pPr>
            <a:endParaRPr lang="en-GB" dirty="0"/>
          </a:p>
          <a:p>
            <a:pPr marL="342900" indent="-342900">
              <a:buAutoNum type="arabicPeriod"/>
            </a:pPr>
            <a:r>
              <a:rPr lang="en-GB" dirty="0" smtClean="0"/>
              <a:t>What is going to happen next? Create a short prediction – use evidence from the text where you can! (This can be from any previous chapters).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647090"/>
            <a:ext cx="2638425"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9591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5" name="TextBox 4"/>
          <p:cNvSpPr txBox="1"/>
          <p:nvPr/>
        </p:nvSpPr>
        <p:spPr>
          <a:xfrm>
            <a:off x="304891" y="980728"/>
            <a:ext cx="8480358" cy="2246769"/>
          </a:xfrm>
          <a:prstGeom prst="rect">
            <a:avLst/>
          </a:prstGeom>
          <a:noFill/>
        </p:spPr>
        <p:txBody>
          <a:bodyPr wrap="square" rtlCol="0">
            <a:spAutoFit/>
          </a:bodyPr>
          <a:lstStyle/>
          <a:p>
            <a:pPr algn="ctr"/>
            <a:r>
              <a:rPr lang="en-GB" sz="2000" dirty="0" smtClean="0"/>
              <a:t>Complete the BBC Bitesize session on fact and opinions to use for newspaper reports - </a:t>
            </a:r>
            <a:r>
              <a:rPr lang="en-GB" sz="2000" dirty="0">
                <a:hlinkClick r:id="rId3"/>
              </a:rPr>
              <a:t>https://</a:t>
            </a:r>
            <a:r>
              <a:rPr lang="en-GB" sz="2000" dirty="0" smtClean="0">
                <a:hlinkClick r:id="rId3"/>
              </a:rPr>
              <a:t>www.bbc.co.uk/bitesize/articles/zjykjp3</a:t>
            </a:r>
            <a:endParaRPr lang="en-GB" sz="2000" dirty="0" smtClean="0"/>
          </a:p>
          <a:p>
            <a:pPr algn="ctr"/>
            <a:endParaRPr lang="en-GB" sz="2000" dirty="0"/>
          </a:p>
          <a:p>
            <a:pPr algn="ctr"/>
            <a:r>
              <a:rPr lang="en-GB" sz="2000" dirty="0" smtClean="0"/>
              <a:t>In newspaper articles, we want to use facts when we are telling the reader about the events and we may see opinions when a witness is being interviewed. Making sure you know the difference between these will be really helpful when we write our Beowulf reports!</a:t>
            </a:r>
            <a:endParaRPr lang="en-GB" sz="2000"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0486" y="3356992"/>
            <a:ext cx="5976664" cy="3451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70" y="974932"/>
            <a:ext cx="8269523" cy="4637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1</a:t>
            </a:r>
            <a:endParaRPr lang="en-GB" sz="40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692696"/>
            <a:ext cx="3449620" cy="3312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1988840"/>
            <a:ext cx="2834956" cy="3714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0644" y="1999836"/>
            <a:ext cx="2579518" cy="3703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0905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sp>
        <p:nvSpPr>
          <p:cNvPr id="3" name="TextBox 2"/>
          <p:cNvSpPr txBox="1"/>
          <p:nvPr/>
        </p:nvSpPr>
        <p:spPr>
          <a:xfrm>
            <a:off x="179512" y="764704"/>
            <a:ext cx="8784976" cy="923330"/>
          </a:xfrm>
          <a:prstGeom prst="rect">
            <a:avLst/>
          </a:prstGeom>
          <a:noFill/>
        </p:spPr>
        <p:txBody>
          <a:bodyPr wrap="square" rtlCol="0">
            <a:spAutoFit/>
          </a:bodyPr>
          <a:lstStyle/>
          <a:p>
            <a:r>
              <a:rPr lang="en-GB" dirty="0" smtClean="0"/>
              <a:t>As with any new topic in class, I’ve attached the previous year groups assessment papers so you can see what you know already! Either do the Year 3 or Year 4 paper – answers are on the last slides. </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679" y="1670760"/>
            <a:ext cx="8165098" cy="5187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54" y="476672"/>
            <a:ext cx="8696325" cy="601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726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 y="533400"/>
            <a:ext cx="8877300" cy="579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9365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8" y="423863"/>
            <a:ext cx="8772525" cy="601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45978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99015"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1196752"/>
            <a:ext cx="383037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smtClean="0"/>
              <a:t>Here are the new small steps for this area for maths!</a:t>
            </a:r>
            <a:endParaRPr lang="en-GB" sz="2000" dirty="0"/>
          </a:p>
        </p:txBody>
      </p:sp>
    </p:spTree>
    <p:extLst>
      <p:ext uri="{BB962C8B-B14F-4D97-AF65-F5344CB8AC3E}">
        <p14:creationId xmlns:p14="http://schemas.microsoft.com/office/powerpoint/2010/main" val="1276503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 y="774130"/>
            <a:ext cx="533386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2721" y="3870474"/>
            <a:ext cx="3521808"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0677" y="954062"/>
            <a:ext cx="3493851" cy="2697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sp>
        <p:nvSpPr>
          <p:cNvPr id="2" name="TextBox 1"/>
          <p:cNvSpPr txBox="1"/>
          <p:nvPr/>
        </p:nvSpPr>
        <p:spPr>
          <a:xfrm>
            <a:off x="288599" y="908720"/>
            <a:ext cx="8568952" cy="1200329"/>
          </a:xfrm>
          <a:prstGeom prst="rect">
            <a:avLst/>
          </a:prstGeom>
          <a:noFill/>
        </p:spPr>
        <p:txBody>
          <a:bodyPr wrap="square" rtlCol="0">
            <a:spAutoFit/>
          </a:bodyPr>
          <a:lstStyle/>
          <a:p>
            <a:pPr algn="ctr"/>
            <a:r>
              <a:rPr lang="en-GB" sz="2400" dirty="0">
                <a:hlinkClick r:id="rId2"/>
              </a:rPr>
              <a:t>https://www.bbc.co.uk/bitesize/articles/zmyrcqt</a:t>
            </a:r>
            <a:endParaRPr lang="en-GB" sz="2400" dirty="0"/>
          </a:p>
          <a:p>
            <a:pPr algn="ctr"/>
            <a:r>
              <a:rPr lang="en-GB" sz="2400" dirty="0" smtClean="0"/>
              <a:t>Have a go at the lesson above on further information about the Anglo-Saxon’s!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337" y="2492896"/>
            <a:ext cx="6791325"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 ANSWERS</a:t>
            </a:r>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5418" y="740386"/>
            <a:ext cx="3399016"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6256" y="3717032"/>
            <a:ext cx="3217341" cy="3123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635" y="1844824"/>
            <a:ext cx="4838700" cy="461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2198" y="831555"/>
            <a:ext cx="5868144" cy="1384995"/>
          </a:xfrm>
          <a:prstGeom prst="rect">
            <a:avLst/>
          </a:prstGeom>
          <a:noFill/>
        </p:spPr>
        <p:txBody>
          <a:bodyPr wrap="square" rtlCol="0">
            <a:spAutoFit/>
          </a:bodyPr>
          <a:lstStyle/>
          <a:p>
            <a:r>
              <a:rPr lang="en-GB" sz="1400" dirty="0" smtClean="0">
                <a:solidFill>
                  <a:srgbClr val="FF0000"/>
                </a:solidFill>
              </a:rPr>
              <a:t>14.4 ÷ 10 = 1.44     14.4 </a:t>
            </a:r>
            <a:r>
              <a:rPr lang="en-GB" sz="1400" dirty="0">
                <a:solidFill>
                  <a:srgbClr val="FF0000"/>
                </a:solidFill>
              </a:rPr>
              <a:t>÷ </a:t>
            </a:r>
            <a:r>
              <a:rPr lang="en-GB" sz="1400" dirty="0" smtClean="0">
                <a:solidFill>
                  <a:srgbClr val="FF0000"/>
                </a:solidFill>
              </a:rPr>
              <a:t>100 </a:t>
            </a:r>
            <a:r>
              <a:rPr lang="en-GB" sz="1400" dirty="0">
                <a:solidFill>
                  <a:srgbClr val="FF0000"/>
                </a:solidFill>
              </a:rPr>
              <a:t>= </a:t>
            </a:r>
            <a:r>
              <a:rPr lang="en-GB" sz="1400" dirty="0" smtClean="0">
                <a:solidFill>
                  <a:srgbClr val="FF0000"/>
                </a:solidFill>
              </a:rPr>
              <a:t>0.144  14.4 </a:t>
            </a:r>
            <a:r>
              <a:rPr lang="en-GB" sz="1400" dirty="0">
                <a:solidFill>
                  <a:srgbClr val="FF0000"/>
                </a:solidFill>
              </a:rPr>
              <a:t>÷ </a:t>
            </a:r>
            <a:r>
              <a:rPr lang="en-GB" sz="1400" dirty="0" smtClean="0">
                <a:solidFill>
                  <a:srgbClr val="FF0000"/>
                </a:solidFill>
              </a:rPr>
              <a:t>1000 = 0.0144</a:t>
            </a:r>
          </a:p>
          <a:p>
            <a:r>
              <a:rPr lang="en-GB" sz="1400" dirty="0" smtClean="0">
                <a:solidFill>
                  <a:srgbClr val="FF0000"/>
                </a:solidFill>
              </a:rPr>
              <a:t>When you divide by 10, you move the counters one place to the right.</a:t>
            </a:r>
          </a:p>
          <a:p>
            <a:r>
              <a:rPr lang="en-GB" sz="1400" dirty="0">
                <a:solidFill>
                  <a:srgbClr val="FF0000"/>
                </a:solidFill>
              </a:rPr>
              <a:t>When you divide by </a:t>
            </a:r>
            <a:r>
              <a:rPr lang="en-GB" sz="1400" dirty="0" smtClean="0">
                <a:solidFill>
                  <a:srgbClr val="FF0000"/>
                </a:solidFill>
              </a:rPr>
              <a:t>100, </a:t>
            </a:r>
            <a:r>
              <a:rPr lang="en-GB" sz="1400" dirty="0">
                <a:solidFill>
                  <a:srgbClr val="FF0000"/>
                </a:solidFill>
              </a:rPr>
              <a:t>you move the counters </a:t>
            </a:r>
            <a:r>
              <a:rPr lang="en-GB" sz="1400" dirty="0" smtClean="0">
                <a:solidFill>
                  <a:srgbClr val="FF0000"/>
                </a:solidFill>
              </a:rPr>
              <a:t>two places </a:t>
            </a:r>
            <a:r>
              <a:rPr lang="en-GB" sz="1400" dirty="0">
                <a:solidFill>
                  <a:srgbClr val="FF0000"/>
                </a:solidFill>
              </a:rPr>
              <a:t>to the right</a:t>
            </a:r>
            <a:r>
              <a:rPr lang="en-GB" sz="1400" dirty="0" smtClean="0">
                <a:solidFill>
                  <a:srgbClr val="FF0000"/>
                </a:solidFill>
              </a:rPr>
              <a:t>.</a:t>
            </a:r>
          </a:p>
          <a:p>
            <a:r>
              <a:rPr lang="en-GB" sz="1400" dirty="0">
                <a:solidFill>
                  <a:srgbClr val="FF0000"/>
                </a:solidFill>
              </a:rPr>
              <a:t>When you divide by </a:t>
            </a:r>
            <a:r>
              <a:rPr lang="en-GB" sz="1400" dirty="0" smtClean="0">
                <a:solidFill>
                  <a:srgbClr val="FF0000"/>
                </a:solidFill>
              </a:rPr>
              <a:t>1000</a:t>
            </a:r>
            <a:r>
              <a:rPr lang="en-GB" sz="1400" dirty="0">
                <a:solidFill>
                  <a:srgbClr val="FF0000"/>
                </a:solidFill>
              </a:rPr>
              <a:t>, you move the counters </a:t>
            </a:r>
            <a:r>
              <a:rPr lang="en-GB" sz="1400" dirty="0" smtClean="0">
                <a:solidFill>
                  <a:srgbClr val="FF0000"/>
                </a:solidFill>
              </a:rPr>
              <a:t>three </a:t>
            </a:r>
            <a:r>
              <a:rPr lang="en-GB" sz="1400" dirty="0">
                <a:solidFill>
                  <a:srgbClr val="FF0000"/>
                </a:solidFill>
              </a:rPr>
              <a:t>places to the right</a:t>
            </a:r>
          </a:p>
          <a:p>
            <a:endParaRPr lang="en-GB" sz="1400" dirty="0">
              <a:solidFill>
                <a:srgbClr val="FF0000"/>
              </a:solidFill>
            </a:endParaRPr>
          </a:p>
          <a:p>
            <a:endParaRPr lang="en-GB" sz="1400" dirty="0">
              <a:solidFill>
                <a:srgbClr val="FF0000"/>
              </a:solidFill>
            </a:endParaRPr>
          </a:p>
        </p:txBody>
      </p:sp>
      <p:sp>
        <p:nvSpPr>
          <p:cNvPr id="4" name="TextBox 3"/>
          <p:cNvSpPr txBox="1"/>
          <p:nvPr/>
        </p:nvSpPr>
        <p:spPr>
          <a:xfrm>
            <a:off x="1763688" y="4365104"/>
            <a:ext cx="648072" cy="369332"/>
          </a:xfrm>
          <a:prstGeom prst="rect">
            <a:avLst/>
          </a:prstGeom>
          <a:noFill/>
        </p:spPr>
        <p:txBody>
          <a:bodyPr wrap="square" rtlCol="0">
            <a:spAutoFit/>
          </a:bodyPr>
          <a:lstStyle/>
          <a:p>
            <a:r>
              <a:rPr lang="en-GB" dirty="0" smtClean="0">
                <a:solidFill>
                  <a:srgbClr val="FF0000"/>
                </a:solidFill>
              </a:rPr>
              <a:t>2.43</a:t>
            </a:r>
            <a:endParaRPr lang="en-GB" dirty="0">
              <a:solidFill>
                <a:srgbClr val="FF0000"/>
              </a:solidFill>
            </a:endParaRPr>
          </a:p>
        </p:txBody>
      </p:sp>
      <p:sp>
        <p:nvSpPr>
          <p:cNvPr id="10" name="TextBox 9"/>
          <p:cNvSpPr txBox="1"/>
          <p:nvPr/>
        </p:nvSpPr>
        <p:spPr>
          <a:xfrm>
            <a:off x="2750984" y="4365104"/>
            <a:ext cx="812903" cy="369332"/>
          </a:xfrm>
          <a:prstGeom prst="rect">
            <a:avLst/>
          </a:prstGeom>
          <a:noFill/>
        </p:spPr>
        <p:txBody>
          <a:bodyPr wrap="square" rtlCol="0">
            <a:spAutoFit/>
          </a:bodyPr>
          <a:lstStyle/>
          <a:p>
            <a:r>
              <a:rPr lang="en-GB" dirty="0" smtClean="0">
                <a:solidFill>
                  <a:srgbClr val="FF0000"/>
                </a:solidFill>
              </a:rPr>
              <a:t>0.243</a:t>
            </a:r>
            <a:endParaRPr lang="en-GB" dirty="0">
              <a:solidFill>
                <a:srgbClr val="FF0000"/>
              </a:solidFill>
            </a:endParaRPr>
          </a:p>
        </p:txBody>
      </p:sp>
      <p:sp>
        <p:nvSpPr>
          <p:cNvPr id="11" name="TextBox 10"/>
          <p:cNvSpPr txBox="1"/>
          <p:nvPr/>
        </p:nvSpPr>
        <p:spPr>
          <a:xfrm>
            <a:off x="3624720" y="4365104"/>
            <a:ext cx="947280" cy="369332"/>
          </a:xfrm>
          <a:prstGeom prst="rect">
            <a:avLst/>
          </a:prstGeom>
          <a:noFill/>
        </p:spPr>
        <p:txBody>
          <a:bodyPr wrap="square" rtlCol="0">
            <a:spAutoFit/>
          </a:bodyPr>
          <a:lstStyle/>
          <a:p>
            <a:pPr algn="ctr"/>
            <a:r>
              <a:rPr lang="en-GB" dirty="0" smtClean="0">
                <a:solidFill>
                  <a:srgbClr val="FF0000"/>
                </a:solidFill>
              </a:rPr>
              <a:t>0.0243</a:t>
            </a:r>
            <a:endParaRPr lang="en-GB" dirty="0">
              <a:solidFill>
                <a:srgbClr val="FF0000"/>
              </a:solidFill>
            </a:endParaRPr>
          </a:p>
        </p:txBody>
      </p:sp>
      <p:sp>
        <p:nvSpPr>
          <p:cNvPr id="12" name="TextBox 11"/>
          <p:cNvSpPr txBox="1"/>
          <p:nvPr/>
        </p:nvSpPr>
        <p:spPr>
          <a:xfrm>
            <a:off x="1094801" y="5589240"/>
            <a:ext cx="812903" cy="369332"/>
          </a:xfrm>
          <a:prstGeom prst="rect">
            <a:avLst/>
          </a:prstGeom>
          <a:noFill/>
        </p:spPr>
        <p:txBody>
          <a:bodyPr wrap="square" rtlCol="0">
            <a:spAutoFit/>
          </a:bodyPr>
          <a:lstStyle/>
          <a:p>
            <a:r>
              <a:rPr lang="en-GB" dirty="0" smtClean="0">
                <a:solidFill>
                  <a:srgbClr val="FF0000"/>
                </a:solidFill>
              </a:rPr>
              <a:t>100</a:t>
            </a:r>
            <a:endParaRPr lang="en-GB" dirty="0">
              <a:solidFill>
                <a:srgbClr val="FF0000"/>
              </a:solidFill>
            </a:endParaRPr>
          </a:p>
        </p:txBody>
      </p:sp>
      <p:sp>
        <p:nvSpPr>
          <p:cNvPr id="13" name="TextBox 12"/>
          <p:cNvSpPr txBox="1"/>
          <p:nvPr/>
        </p:nvSpPr>
        <p:spPr>
          <a:xfrm>
            <a:off x="2344532" y="5589240"/>
            <a:ext cx="812903" cy="369332"/>
          </a:xfrm>
          <a:prstGeom prst="rect">
            <a:avLst/>
          </a:prstGeom>
          <a:noFill/>
        </p:spPr>
        <p:txBody>
          <a:bodyPr wrap="square" rtlCol="0">
            <a:spAutoFit/>
          </a:bodyPr>
          <a:lstStyle/>
          <a:p>
            <a:r>
              <a:rPr lang="en-GB" dirty="0" smtClean="0">
                <a:solidFill>
                  <a:srgbClr val="FF0000"/>
                </a:solidFill>
              </a:rPr>
              <a:t>541</a:t>
            </a:r>
            <a:endParaRPr lang="en-GB" dirty="0">
              <a:solidFill>
                <a:srgbClr val="FF0000"/>
              </a:solidFill>
            </a:endParaRPr>
          </a:p>
        </p:txBody>
      </p:sp>
      <p:sp>
        <p:nvSpPr>
          <p:cNvPr id="14" name="TextBox 13"/>
          <p:cNvSpPr txBox="1"/>
          <p:nvPr/>
        </p:nvSpPr>
        <p:spPr>
          <a:xfrm>
            <a:off x="1187624" y="6021288"/>
            <a:ext cx="812903" cy="369332"/>
          </a:xfrm>
          <a:prstGeom prst="rect">
            <a:avLst/>
          </a:prstGeom>
          <a:noFill/>
        </p:spPr>
        <p:txBody>
          <a:bodyPr wrap="square" rtlCol="0">
            <a:spAutoFit/>
          </a:bodyPr>
          <a:lstStyle/>
          <a:p>
            <a:r>
              <a:rPr lang="en-GB" dirty="0" smtClean="0">
                <a:solidFill>
                  <a:srgbClr val="FF0000"/>
                </a:solidFill>
              </a:rPr>
              <a:t>0.193</a:t>
            </a:r>
            <a:endParaRPr lang="en-GB" dirty="0">
              <a:solidFill>
                <a:srgbClr val="FF0000"/>
              </a:solidFill>
            </a:endParaRPr>
          </a:p>
        </p:txBody>
      </p:sp>
    </p:spTree>
    <p:extLst>
      <p:ext uri="{BB962C8B-B14F-4D97-AF65-F5344CB8AC3E}">
        <p14:creationId xmlns:p14="http://schemas.microsoft.com/office/powerpoint/2010/main" val="9217933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15416"/>
            <a:ext cx="8229600" cy="1143000"/>
          </a:xfrm>
        </p:spPr>
        <p:txBody>
          <a:bodyPr>
            <a:normAutofit/>
          </a:bodyPr>
          <a:lstStyle/>
          <a:p>
            <a:r>
              <a:rPr lang="en-GB" sz="2800" dirty="0" smtClean="0"/>
              <a:t>Maths Learning – Task 2 ANSWERS</a:t>
            </a:r>
            <a:endParaRPr lang="en-GB" sz="28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8" y="404664"/>
            <a:ext cx="5188448"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4389" y="3717032"/>
            <a:ext cx="4643171"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14635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15416"/>
            <a:ext cx="8229600" cy="1143000"/>
          </a:xfrm>
        </p:spPr>
        <p:txBody>
          <a:bodyPr>
            <a:normAutofit/>
          </a:bodyPr>
          <a:lstStyle/>
          <a:p>
            <a:r>
              <a:rPr lang="en-GB" sz="2800" dirty="0" smtClean="0"/>
              <a:t>Maths Learning – Task 2 ANSWERS</a:t>
            </a:r>
            <a:endParaRPr lang="en-GB" sz="28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481014"/>
            <a:ext cx="4668961" cy="309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4156" y="3497652"/>
            <a:ext cx="4899844" cy="3360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1202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51616"/>
          <a:stretch/>
        </p:blipFill>
        <p:spPr bwMode="auto">
          <a:xfrm>
            <a:off x="568" y="774130"/>
            <a:ext cx="5333868" cy="2438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406444" y="774130"/>
            <a:ext cx="3630052" cy="2308324"/>
          </a:xfrm>
          <a:prstGeom prst="rect">
            <a:avLst/>
          </a:prstGeom>
          <a:noFill/>
        </p:spPr>
        <p:txBody>
          <a:bodyPr wrap="square" rtlCol="0">
            <a:spAutoFit/>
          </a:bodyPr>
          <a:lstStyle/>
          <a:p>
            <a:r>
              <a:rPr lang="en-GB" dirty="0" smtClean="0">
                <a:solidFill>
                  <a:srgbClr val="FF0000"/>
                </a:solidFill>
              </a:rPr>
              <a:t>The turn from 12 to 2 is smaller than a right angle. It is an acute angle.</a:t>
            </a:r>
          </a:p>
          <a:p>
            <a:endParaRPr lang="en-GB" dirty="0">
              <a:solidFill>
                <a:srgbClr val="FF0000"/>
              </a:solidFill>
            </a:endParaRPr>
          </a:p>
          <a:p>
            <a:r>
              <a:rPr lang="en-GB" dirty="0" smtClean="0">
                <a:solidFill>
                  <a:srgbClr val="FF0000"/>
                </a:solidFill>
              </a:rPr>
              <a:t>The turn from 3 to 8 is larger than a right angle. It is an obtuse angle.</a:t>
            </a:r>
            <a:endParaRPr lang="en-GB" dirty="0">
              <a:solidFill>
                <a:srgbClr val="FF0000"/>
              </a:solidFill>
            </a:endParaRPr>
          </a:p>
          <a:p>
            <a:endParaRPr lang="en-GB" dirty="0" smtClean="0">
              <a:solidFill>
                <a:srgbClr val="FF0000"/>
              </a:solidFill>
            </a:endParaRPr>
          </a:p>
          <a:p>
            <a:r>
              <a:rPr lang="en-GB" dirty="0" smtClean="0">
                <a:solidFill>
                  <a:srgbClr val="FF0000"/>
                </a:solidFill>
              </a:rPr>
              <a:t>The turn from 3 to 12 is larger than a right angle. It is a reflex angle.</a:t>
            </a:r>
            <a:endParaRPr lang="en-GB" dirty="0">
              <a:solidFill>
                <a:srgbClr val="FF0000"/>
              </a:solidFill>
            </a:endParaRPr>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2178"/>
          <a:stretch/>
        </p:blipFill>
        <p:spPr bwMode="auto">
          <a:xfrm>
            <a:off x="611560" y="3245517"/>
            <a:ext cx="7848872" cy="3547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535996" y="4869160"/>
            <a:ext cx="972108" cy="369332"/>
          </a:xfrm>
          <a:prstGeom prst="rect">
            <a:avLst/>
          </a:prstGeom>
          <a:noFill/>
        </p:spPr>
        <p:txBody>
          <a:bodyPr wrap="square" rtlCol="0">
            <a:spAutoFit/>
          </a:bodyPr>
          <a:lstStyle/>
          <a:p>
            <a:pPr algn="ctr"/>
            <a:r>
              <a:rPr lang="en-GB" dirty="0" smtClean="0">
                <a:solidFill>
                  <a:srgbClr val="FF0000"/>
                </a:solidFill>
              </a:rPr>
              <a:t>360</a:t>
            </a:r>
            <a:endParaRPr lang="en-GB" dirty="0">
              <a:solidFill>
                <a:srgbClr val="FF0000"/>
              </a:solidFill>
            </a:endParaRPr>
          </a:p>
        </p:txBody>
      </p:sp>
      <p:sp>
        <p:nvSpPr>
          <p:cNvPr id="7" name="TextBox 6"/>
          <p:cNvSpPr txBox="1"/>
          <p:nvPr/>
        </p:nvSpPr>
        <p:spPr>
          <a:xfrm>
            <a:off x="4499992" y="5363924"/>
            <a:ext cx="972108" cy="369332"/>
          </a:xfrm>
          <a:prstGeom prst="rect">
            <a:avLst/>
          </a:prstGeom>
          <a:noFill/>
        </p:spPr>
        <p:txBody>
          <a:bodyPr wrap="square" rtlCol="0">
            <a:spAutoFit/>
          </a:bodyPr>
          <a:lstStyle/>
          <a:p>
            <a:pPr algn="ctr"/>
            <a:r>
              <a:rPr lang="en-GB" dirty="0" smtClean="0">
                <a:solidFill>
                  <a:srgbClr val="FF0000"/>
                </a:solidFill>
              </a:rPr>
              <a:t>90</a:t>
            </a:r>
            <a:endParaRPr lang="en-GB" dirty="0">
              <a:solidFill>
                <a:srgbClr val="FF0000"/>
              </a:solidFill>
            </a:endParaRPr>
          </a:p>
        </p:txBody>
      </p:sp>
      <p:sp>
        <p:nvSpPr>
          <p:cNvPr id="8" name="TextBox 7"/>
          <p:cNvSpPr txBox="1"/>
          <p:nvPr/>
        </p:nvSpPr>
        <p:spPr>
          <a:xfrm>
            <a:off x="4499992" y="6228020"/>
            <a:ext cx="972108" cy="369332"/>
          </a:xfrm>
          <a:prstGeom prst="rect">
            <a:avLst/>
          </a:prstGeom>
          <a:noFill/>
        </p:spPr>
        <p:txBody>
          <a:bodyPr wrap="square" rtlCol="0">
            <a:spAutoFit/>
          </a:bodyPr>
          <a:lstStyle/>
          <a:p>
            <a:pPr algn="ctr"/>
            <a:r>
              <a:rPr lang="en-GB" dirty="0" smtClean="0">
                <a:solidFill>
                  <a:srgbClr val="FF0000"/>
                </a:solidFill>
              </a:rPr>
              <a:t>45</a:t>
            </a:r>
            <a:endParaRPr lang="en-GB" dirty="0">
              <a:solidFill>
                <a:srgbClr val="FF0000"/>
              </a:solidFill>
            </a:endParaRPr>
          </a:p>
        </p:txBody>
      </p:sp>
      <p:sp>
        <p:nvSpPr>
          <p:cNvPr id="9" name="TextBox 8"/>
          <p:cNvSpPr txBox="1"/>
          <p:nvPr/>
        </p:nvSpPr>
        <p:spPr>
          <a:xfrm>
            <a:off x="5624500" y="4869160"/>
            <a:ext cx="1323764" cy="369332"/>
          </a:xfrm>
          <a:prstGeom prst="rect">
            <a:avLst/>
          </a:prstGeom>
          <a:noFill/>
        </p:spPr>
        <p:txBody>
          <a:bodyPr wrap="square" rtlCol="0">
            <a:spAutoFit/>
          </a:bodyPr>
          <a:lstStyle/>
          <a:p>
            <a:pPr algn="ctr"/>
            <a:r>
              <a:rPr lang="en-GB" dirty="0" smtClean="0">
                <a:solidFill>
                  <a:srgbClr val="FF0000"/>
                </a:solidFill>
              </a:rPr>
              <a:t>A whole</a:t>
            </a:r>
            <a:endParaRPr lang="en-GB" dirty="0">
              <a:solidFill>
                <a:srgbClr val="FF0000"/>
              </a:solidFill>
            </a:endParaRPr>
          </a:p>
        </p:txBody>
      </p:sp>
      <p:sp>
        <p:nvSpPr>
          <p:cNvPr id="10" name="TextBox 9"/>
          <p:cNvSpPr txBox="1"/>
          <p:nvPr/>
        </p:nvSpPr>
        <p:spPr>
          <a:xfrm>
            <a:off x="6992652" y="4869160"/>
            <a:ext cx="1323764" cy="369332"/>
          </a:xfrm>
          <a:prstGeom prst="rect">
            <a:avLst/>
          </a:prstGeom>
          <a:noFill/>
        </p:spPr>
        <p:txBody>
          <a:bodyPr wrap="square" rtlCol="0">
            <a:spAutoFit/>
          </a:bodyPr>
          <a:lstStyle/>
          <a:p>
            <a:pPr algn="ctr"/>
            <a:r>
              <a:rPr lang="en-GB" dirty="0" smtClean="0">
                <a:solidFill>
                  <a:srgbClr val="FF0000"/>
                </a:solidFill>
              </a:rPr>
              <a:t>A whole</a:t>
            </a:r>
            <a:endParaRPr lang="en-GB" dirty="0">
              <a:solidFill>
                <a:srgbClr val="FF0000"/>
              </a:solidFill>
            </a:endParaRPr>
          </a:p>
        </p:txBody>
      </p:sp>
      <p:sp>
        <p:nvSpPr>
          <p:cNvPr id="11" name="TextBox 10"/>
          <p:cNvSpPr txBox="1"/>
          <p:nvPr/>
        </p:nvSpPr>
        <p:spPr>
          <a:xfrm>
            <a:off x="5552492" y="5301208"/>
            <a:ext cx="1323764" cy="369332"/>
          </a:xfrm>
          <a:prstGeom prst="rect">
            <a:avLst/>
          </a:prstGeom>
          <a:noFill/>
        </p:spPr>
        <p:txBody>
          <a:bodyPr wrap="square" rtlCol="0">
            <a:spAutoFit/>
          </a:bodyPr>
          <a:lstStyle/>
          <a:p>
            <a:pPr algn="ctr"/>
            <a:r>
              <a:rPr lang="en-GB" dirty="0" smtClean="0">
                <a:solidFill>
                  <a:srgbClr val="FF0000"/>
                </a:solidFill>
              </a:rPr>
              <a:t>Right angle</a:t>
            </a:r>
            <a:endParaRPr lang="en-GB" dirty="0">
              <a:solidFill>
                <a:srgbClr val="FF0000"/>
              </a:solidFill>
            </a:endParaRPr>
          </a:p>
        </p:txBody>
      </p:sp>
      <p:sp>
        <p:nvSpPr>
          <p:cNvPr id="12" name="TextBox 11"/>
          <p:cNvSpPr txBox="1"/>
          <p:nvPr/>
        </p:nvSpPr>
        <p:spPr>
          <a:xfrm>
            <a:off x="5652120" y="6237312"/>
            <a:ext cx="1323764" cy="369332"/>
          </a:xfrm>
          <a:prstGeom prst="rect">
            <a:avLst/>
          </a:prstGeom>
          <a:noFill/>
        </p:spPr>
        <p:txBody>
          <a:bodyPr wrap="square" rtlCol="0">
            <a:spAutoFit/>
          </a:bodyPr>
          <a:lstStyle/>
          <a:p>
            <a:pPr algn="ctr"/>
            <a:r>
              <a:rPr lang="en-GB" dirty="0" smtClean="0">
                <a:solidFill>
                  <a:srgbClr val="FF0000"/>
                </a:solidFill>
              </a:rPr>
              <a:t>Acute angle</a:t>
            </a:r>
            <a:endParaRPr lang="en-GB" dirty="0">
              <a:solidFill>
                <a:srgbClr val="FF0000"/>
              </a:solidFill>
            </a:endParaRPr>
          </a:p>
        </p:txBody>
      </p:sp>
      <p:sp>
        <p:nvSpPr>
          <p:cNvPr id="13" name="TextBox 12"/>
          <p:cNvSpPr txBox="1"/>
          <p:nvPr/>
        </p:nvSpPr>
        <p:spPr>
          <a:xfrm>
            <a:off x="5508104" y="5733256"/>
            <a:ext cx="1467780" cy="369332"/>
          </a:xfrm>
          <a:prstGeom prst="rect">
            <a:avLst/>
          </a:prstGeom>
          <a:noFill/>
        </p:spPr>
        <p:txBody>
          <a:bodyPr wrap="square" rtlCol="0">
            <a:spAutoFit/>
          </a:bodyPr>
          <a:lstStyle/>
          <a:p>
            <a:pPr algn="ctr"/>
            <a:r>
              <a:rPr lang="en-GB" dirty="0" smtClean="0">
                <a:solidFill>
                  <a:srgbClr val="FF0000"/>
                </a:solidFill>
              </a:rPr>
              <a:t>Obtuse angle</a:t>
            </a:r>
            <a:endParaRPr lang="en-GB" dirty="0">
              <a:solidFill>
                <a:srgbClr val="FF0000"/>
              </a:solidFill>
            </a:endParaRPr>
          </a:p>
        </p:txBody>
      </p:sp>
      <p:sp>
        <p:nvSpPr>
          <p:cNvPr id="14" name="TextBox 13"/>
          <p:cNvSpPr txBox="1"/>
          <p:nvPr/>
        </p:nvSpPr>
        <p:spPr>
          <a:xfrm>
            <a:off x="6920644" y="5795972"/>
            <a:ext cx="1467780" cy="369332"/>
          </a:xfrm>
          <a:prstGeom prst="rect">
            <a:avLst/>
          </a:prstGeom>
          <a:noFill/>
        </p:spPr>
        <p:txBody>
          <a:bodyPr wrap="square" rtlCol="0">
            <a:spAutoFit/>
          </a:bodyPr>
          <a:lstStyle/>
          <a:p>
            <a:pPr algn="ctr"/>
            <a:r>
              <a:rPr lang="en-GB" dirty="0" smtClean="0">
                <a:solidFill>
                  <a:srgbClr val="FF0000"/>
                </a:solidFill>
              </a:rPr>
              <a:t>½ of a turn</a:t>
            </a:r>
            <a:endParaRPr lang="en-GB" dirty="0">
              <a:solidFill>
                <a:srgbClr val="FF0000"/>
              </a:solidFill>
            </a:endParaRPr>
          </a:p>
        </p:txBody>
      </p:sp>
      <p:sp>
        <p:nvSpPr>
          <p:cNvPr id="15" name="TextBox 14"/>
          <p:cNvSpPr txBox="1"/>
          <p:nvPr/>
        </p:nvSpPr>
        <p:spPr>
          <a:xfrm>
            <a:off x="6948264" y="5363924"/>
            <a:ext cx="1467780" cy="369332"/>
          </a:xfrm>
          <a:prstGeom prst="rect">
            <a:avLst/>
          </a:prstGeom>
          <a:noFill/>
        </p:spPr>
        <p:txBody>
          <a:bodyPr wrap="square" rtlCol="0">
            <a:spAutoFit/>
          </a:bodyPr>
          <a:lstStyle/>
          <a:p>
            <a:pPr algn="ctr"/>
            <a:r>
              <a:rPr lang="en-GB" dirty="0" smtClean="0">
                <a:solidFill>
                  <a:srgbClr val="FF0000"/>
                </a:solidFill>
              </a:rPr>
              <a:t>¼  of a turn</a:t>
            </a:r>
            <a:endParaRPr lang="en-GB" dirty="0">
              <a:solidFill>
                <a:srgbClr val="FF0000"/>
              </a:solidFill>
            </a:endParaRPr>
          </a:p>
        </p:txBody>
      </p:sp>
    </p:spTree>
    <p:extLst>
      <p:ext uri="{BB962C8B-B14F-4D97-AF65-F5344CB8AC3E}">
        <p14:creationId xmlns:p14="http://schemas.microsoft.com/office/powerpoint/2010/main" val="13949990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0385" y="980728"/>
            <a:ext cx="5588954"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107" y="3645024"/>
            <a:ext cx="5875511" cy="2817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01799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6217</TotalTime>
  <Words>1278</Words>
  <Application>Microsoft Office PowerPoint</Application>
  <PresentationFormat>On-screen Show (4:3)</PresentationFormat>
  <Paragraphs>115</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Maths Learning - Task 1</vt:lpstr>
      <vt:lpstr>Maths Learning – Task 2</vt:lpstr>
      <vt:lpstr>PowerPoint Presentation</vt:lpstr>
      <vt:lpstr>PowerPoint Presentation</vt:lpstr>
      <vt:lpstr>PowerPoint Presentation</vt:lpstr>
      <vt:lpstr>PowerPoint Presentation</vt:lpstr>
      <vt:lpstr>Maths Learning – Task 3</vt:lpstr>
      <vt:lpstr>PowerPoint Presentation</vt:lpstr>
      <vt:lpstr>P.E.</vt:lpstr>
      <vt:lpstr>Classroom Secrets</vt:lpstr>
      <vt:lpstr>Maths Learning – Task 1 ANSWERS</vt:lpstr>
      <vt:lpstr>Maths Learning – Task 2 ANSWERS</vt:lpstr>
      <vt:lpstr>Maths Learning – Task 2 ANSWERS</vt:lpstr>
      <vt:lpstr>Maths Learning – Task 3 ANSWERS</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62</cp:revision>
  <dcterms:created xsi:type="dcterms:W3CDTF">2020-03-18T10:41:37Z</dcterms:created>
  <dcterms:modified xsi:type="dcterms:W3CDTF">2020-06-14T08:52:51Z</dcterms:modified>
</cp:coreProperties>
</file>