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2" r:id="rId9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1234" y="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5D9C4B-677D-4E93-98A2-3A1402F7F4C3}" type="datetimeFigureOut">
              <a:rPr lang="en-GB" smtClean="0"/>
              <a:t>14/06/2024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F9523E-781F-4612-A478-023A474D2B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2707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F9523E-781F-4612-A478-023A474D2B1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44420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F9523E-781F-4612-A478-023A474D2B1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26033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F9523E-781F-4612-A478-023A474D2B1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35748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F9523E-781F-4612-A478-023A474D2B1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210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F9523E-781F-4612-A478-023A474D2B1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52000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F9523E-781F-4612-A478-023A474D2B11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6756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F9523E-781F-4612-A478-023A474D2B11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65831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F9523E-781F-4612-A478-023A474D2B11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9193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C4F1A-744C-49EF-A9B6-7B93DAE1D342}" type="datetimeFigureOut">
              <a:rPr lang="en-GB" smtClean="0"/>
              <a:t>14/06/2024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69CD1-8E77-4ADF-9F10-CC1077698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1075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C4F1A-744C-49EF-A9B6-7B93DAE1D342}" type="datetimeFigureOut">
              <a:rPr lang="en-GB" smtClean="0"/>
              <a:t>14/06/2024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69CD1-8E77-4ADF-9F10-CC1077698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72903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C4F1A-744C-49EF-A9B6-7B93DAE1D342}" type="datetimeFigureOut">
              <a:rPr lang="en-GB" smtClean="0"/>
              <a:t>14/06/2024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69CD1-8E77-4ADF-9F10-CC1077698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6201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C4F1A-744C-49EF-A9B6-7B93DAE1D342}" type="datetimeFigureOut">
              <a:rPr lang="en-GB" smtClean="0"/>
              <a:t>14/06/2024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69CD1-8E77-4ADF-9F10-CC1077698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9406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C4F1A-744C-49EF-A9B6-7B93DAE1D342}" type="datetimeFigureOut">
              <a:rPr lang="en-GB" smtClean="0"/>
              <a:t>14/06/2024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69CD1-8E77-4ADF-9F10-CC1077698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4086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C4F1A-744C-49EF-A9B6-7B93DAE1D342}" type="datetimeFigureOut">
              <a:rPr lang="en-GB" smtClean="0"/>
              <a:t>14/06/2024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69CD1-8E77-4ADF-9F10-CC1077698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18795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C4F1A-744C-49EF-A9B6-7B93DAE1D342}" type="datetimeFigureOut">
              <a:rPr lang="en-GB" smtClean="0"/>
              <a:t>14/06/2024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69CD1-8E77-4ADF-9F10-CC1077698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9575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C4F1A-744C-49EF-A9B6-7B93DAE1D342}" type="datetimeFigureOut">
              <a:rPr lang="en-GB" smtClean="0"/>
              <a:t>14/06/2024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69CD1-8E77-4ADF-9F10-CC1077698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3871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C4F1A-744C-49EF-A9B6-7B93DAE1D342}" type="datetimeFigureOut">
              <a:rPr lang="en-GB" smtClean="0"/>
              <a:t>14/06/2024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69CD1-8E77-4ADF-9F10-CC1077698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911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C4F1A-744C-49EF-A9B6-7B93DAE1D342}" type="datetimeFigureOut">
              <a:rPr lang="en-GB" smtClean="0"/>
              <a:t>14/06/2024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69CD1-8E77-4ADF-9F10-CC1077698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6156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C4F1A-744C-49EF-A9B6-7B93DAE1D342}" type="datetimeFigureOut">
              <a:rPr lang="en-GB" smtClean="0"/>
              <a:t>14/06/2024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69CD1-8E77-4ADF-9F10-CC1077698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3289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CC4F1A-744C-49EF-A9B6-7B93DAE1D342}" type="datetimeFigureOut">
              <a:rPr lang="en-GB" smtClean="0"/>
              <a:t>14/06/2024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D69CD1-8E77-4ADF-9F10-CC1077698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106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hyperlink" Target="https://www.oxfordowl.co.uk/for-pupils/pupil-home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158990"/>
            <a:ext cx="4762500" cy="461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67544" y="404664"/>
            <a:ext cx="83529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latin typeface="Arial Rounded MT Bold" panose="020F0704030504030204" pitchFamily="34" charset="0"/>
              </a:rPr>
              <a:t>Parent </a:t>
            </a:r>
            <a:r>
              <a:rPr lang="en-GB" sz="5400" dirty="0">
                <a:latin typeface="Arial Rounded MT Bold" panose="020F0704030504030204" pitchFamily="34" charset="0"/>
              </a:rPr>
              <a:t>P</a:t>
            </a:r>
            <a:r>
              <a:rPr lang="en-GB" sz="5400" dirty="0" smtClean="0">
                <a:latin typeface="Arial Rounded MT Bold" panose="020F0704030504030204" pitchFamily="34" charset="0"/>
              </a:rPr>
              <a:t>honics </a:t>
            </a:r>
            <a:r>
              <a:rPr lang="en-GB" sz="5400" dirty="0">
                <a:latin typeface="Arial Rounded MT Bold" panose="020F0704030504030204" pitchFamily="34" charset="0"/>
              </a:rPr>
              <a:t>W</a:t>
            </a:r>
            <a:r>
              <a:rPr lang="en-GB" sz="5400" dirty="0" smtClean="0">
                <a:latin typeface="Arial Rounded MT Bold" panose="020F0704030504030204" pitchFamily="34" charset="0"/>
              </a:rPr>
              <a:t>orkshop</a:t>
            </a:r>
            <a:endParaRPr lang="en-GB" sz="54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0565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465" y="8032"/>
            <a:ext cx="6000750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8352" y="3789040"/>
            <a:ext cx="8784976" cy="1143000"/>
          </a:xfrm>
        </p:spPr>
        <p:txBody>
          <a:bodyPr>
            <a:noAutofit/>
          </a:bodyPr>
          <a:lstStyle/>
          <a:p>
            <a:r>
              <a:rPr lang="en-GB" sz="5400" dirty="0" smtClean="0">
                <a:latin typeface="Arial Rounded MT Bold" panose="020F0704030504030204" pitchFamily="34" charset="0"/>
              </a:rPr>
              <a:t>What is phonics and how can I help my child at home?</a:t>
            </a:r>
            <a:endParaRPr lang="en-GB" sz="54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891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0504" y="1628800"/>
            <a:ext cx="6267450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95536" y="404664"/>
            <a:ext cx="82089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latin typeface="Arial Rounded MT Bold" panose="020F0704030504030204" pitchFamily="34" charset="0"/>
              </a:rPr>
              <a:t>Phonics is…</a:t>
            </a:r>
            <a:endParaRPr lang="en-GB" sz="5400" dirty="0">
              <a:latin typeface="Arial Rounded MT Bold" panose="020F07040305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3568" y="3501008"/>
            <a:ext cx="792088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Arial Rounded MT Bold" panose="020F0704030504030204" pitchFamily="34" charset="0"/>
              </a:rPr>
              <a:t>Phonics are the sounds that letters or clusters of letters make in words. Learning phonics helps your child become a better reader and writer. </a:t>
            </a:r>
            <a:endParaRPr lang="en-GB" sz="28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8220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95536" y="404664"/>
            <a:ext cx="83529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Arial Rounded MT Bold" panose="020F0704030504030204" pitchFamily="34" charset="0"/>
              </a:rPr>
              <a:t>Phonics at </a:t>
            </a:r>
            <a:r>
              <a:rPr lang="en-GB" sz="3200" dirty="0" err="1" smtClean="0">
                <a:latin typeface="Arial Rounded MT Bold" panose="020F0704030504030204" pitchFamily="34" charset="0"/>
              </a:rPr>
              <a:t>Bapchild</a:t>
            </a:r>
            <a:r>
              <a:rPr lang="en-GB" sz="3200" dirty="0" smtClean="0">
                <a:latin typeface="Arial Rounded MT Bold" panose="020F0704030504030204" pitchFamily="34" charset="0"/>
              </a:rPr>
              <a:t> &amp; </a:t>
            </a:r>
            <a:r>
              <a:rPr lang="en-GB" sz="3200" dirty="0" err="1" smtClean="0">
                <a:latin typeface="Arial Rounded MT Bold" panose="020F0704030504030204" pitchFamily="34" charset="0"/>
              </a:rPr>
              <a:t>Tonge</a:t>
            </a:r>
            <a:r>
              <a:rPr lang="en-GB" sz="3200" dirty="0" smtClean="0">
                <a:latin typeface="Arial Rounded MT Bold" panose="020F0704030504030204" pitchFamily="34" charset="0"/>
              </a:rPr>
              <a:t> Primary School. </a:t>
            </a:r>
            <a:endParaRPr lang="en-GB" sz="3200" dirty="0">
              <a:latin typeface="Arial Rounded MT Bold" panose="020F07040305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536" y="1628800"/>
            <a:ext cx="83529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latin typeface="Arial Rounded MT Bold" panose="020F0704030504030204" pitchFamily="34" charset="0"/>
              </a:rPr>
              <a:t>In Reception and Year 1 </a:t>
            </a:r>
            <a:r>
              <a:rPr lang="en-GB" sz="2400" dirty="0" smtClean="0">
                <a:latin typeface="Arial Rounded MT Bold" panose="020F0704030504030204" pitchFamily="34" charset="0"/>
              </a:rPr>
              <a:t>– Children learn phonics through the programme </a:t>
            </a:r>
            <a:r>
              <a:rPr lang="en-GB" sz="2400" b="1" dirty="0" smtClean="0">
                <a:latin typeface="Arial Rounded MT Bold" panose="020F0704030504030204" pitchFamily="34" charset="0"/>
              </a:rPr>
              <a:t>Floppy’s Phonics</a:t>
            </a:r>
            <a:r>
              <a:rPr lang="en-GB" sz="2400" dirty="0" smtClean="0">
                <a:latin typeface="Arial Rounded MT Bold" panose="020F0704030504030204" pitchFamily="34" charset="0"/>
              </a:rPr>
              <a:t>. Children are supported at their pace and learning is systematic. </a:t>
            </a:r>
            <a:endParaRPr lang="en-GB" sz="2400" dirty="0">
              <a:latin typeface="Arial Rounded MT Bold" panose="020F07040305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7548" y="5517232"/>
            <a:ext cx="7560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latin typeface="Arial Rounded MT Bold" panose="020F0704030504030204" pitchFamily="34" charset="0"/>
              </a:rPr>
              <a:t>In year 2 and KS2 </a:t>
            </a:r>
            <a:r>
              <a:rPr lang="en-GB" sz="2400" dirty="0" smtClean="0">
                <a:latin typeface="Arial Rounded MT Bold" panose="020F0704030504030204" pitchFamily="34" charset="0"/>
              </a:rPr>
              <a:t>– pupils continue to learn phonics along side spelling rules and patterns through phonics international. </a:t>
            </a:r>
            <a:endParaRPr lang="en-GB" sz="2400" dirty="0">
              <a:latin typeface="Arial Rounded MT Bold" panose="020F070403050403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3630" y="2996952"/>
            <a:ext cx="4204692" cy="22964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9939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079" y="764704"/>
            <a:ext cx="8347842" cy="5328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7237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941168"/>
            <a:ext cx="7409241" cy="765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5997" y="836712"/>
            <a:ext cx="4408397" cy="280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2230861" y="386104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dirty="0">
                <a:hlinkClick r:id="rId4"/>
              </a:rPr>
              <a:t>https://</a:t>
            </a:r>
            <a:r>
              <a:rPr lang="en-GB" dirty="0" smtClean="0">
                <a:hlinkClick r:id="rId4"/>
              </a:rPr>
              <a:t>www.oxfordowl.co.uk/for-pupils/pupil-home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1346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620688"/>
            <a:ext cx="8251441" cy="5091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9185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latin typeface="Arial Rounded MT Bold" panose="020F0704030504030204" pitchFamily="34" charset="0"/>
              </a:rPr>
              <a:t>How to help at home</a:t>
            </a:r>
            <a:endParaRPr lang="en-GB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1412776"/>
            <a:ext cx="8208912" cy="4539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>
                <a:latin typeface="Arial Rounded MT Bold" panose="020F0704030504030204" pitchFamily="34" charset="0"/>
              </a:rPr>
              <a:t>Read every day – repetition is key to developing confident readers. </a:t>
            </a:r>
          </a:p>
          <a:p>
            <a:endParaRPr lang="en-GB" sz="2500" b="1" dirty="0">
              <a:latin typeface="Arial Rounded MT Bold" panose="020F0704030504030204" pitchFamily="34" charset="0"/>
            </a:endParaRPr>
          </a:p>
          <a:p>
            <a:r>
              <a:rPr lang="en-GB" sz="2500" b="1" dirty="0" smtClean="0">
                <a:latin typeface="Arial Rounded MT Bold" panose="020F0704030504030204" pitchFamily="34" charset="0"/>
              </a:rPr>
              <a:t>Magic Fingers (counting </a:t>
            </a:r>
            <a:r>
              <a:rPr lang="en-GB" sz="2500" b="1" dirty="0" smtClean="0">
                <a:latin typeface="Arial Rounded MT Bold" panose="020F0704030504030204" pitchFamily="34" charset="0"/>
              </a:rPr>
              <a:t>phonemes on your fingers) </a:t>
            </a:r>
            <a:r>
              <a:rPr lang="en-GB" sz="2500" dirty="0" smtClean="0">
                <a:latin typeface="Arial Rounded MT Bold" panose="020F0704030504030204" pitchFamily="34" charset="0"/>
              </a:rPr>
              <a:t>– you say b-u-s then you child blends and says ‘bus’</a:t>
            </a:r>
          </a:p>
          <a:p>
            <a:r>
              <a:rPr lang="en-GB" sz="2500" b="1" dirty="0" smtClean="0">
                <a:latin typeface="Arial Rounded MT Bold" panose="020F0704030504030204" pitchFamily="34" charset="0"/>
              </a:rPr>
              <a:t>Sing nursery rhymes </a:t>
            </a:r>
          </a:p>
          <a:p>
            <a:r>
              <a:rPr lang="en-GB" sz="2500" b="1" dirty="0" smtClean="0">
                <a:latin typeface="Arial Rounded MT Bold" panose="020F0704030504030204" pitchFamily="34" charset="0"/>
              </a:rPr>
              <a:t>Play eye-spy </a:t>
            </a:r>
          </a:p>
          <a:p>
            <a:r>
              <a:rPr lang="en-GB" sz="2500" b="1" dirty="0" smtClean="0">
                <a:latin typeface="Arial Rounded MT Bold" panose="020F0704030504030204" pitchFamily="34" charset="0"/>
              </a:rPr>
              <a:t>Segmenting and blending</a:t>
            </a:r>
          </a:p>
          <a:p>
            <a:r>
              <a:rPr lang="en-GB" sz="2500" dirty="0" smtClean="0">
                <a:latin typeface="Arial Rounded MT Bold" panose="020F0704030504030204" pitchFamily="34" charset="0"/>
              </a:rPr>
              <a:t>Use the sounds from your child’s sound books to build </a:t>
            </a:r>
            <a:r>
              <a:rPr lang="en-GB" sz="2500" b="1" dirty="0" smtClean="0">
                <a:latin typeface="Arial Rounded MT Bold" panose="020F0704030504030204" pitchFamily="34" charset="0"/>
              </a:rPr>
              <a:t>real and nonsense words.</a:t>
            </a:r>
            <a:r>
              <a:rPr lang="en-GB" sz="2500" dirty="0" smtClean="0">
                <a:latin typeface="Arial Rounded MT Bold" panose="020F0704030504030204" pitchFamily="34" charset="0"/>
              </a:rPr>
              <a:t> </a:t>
            </a:r>
          </a:p>
          <a:p>
            <a:r>
              <a:rPr lang="en-GB" sz="2500" dirty="0" smtClean="0">
                <a:latin typeface="Arial Rounded MT Bold" panose="020F0704030504030204" pitchFamily="34" charset="0"/>
              </a:rPr>
              <a:t>Look on the </a:t>
            </a:r>
            <a:r>
              <a:rPr lang="en-GB" sz="2500" b="1" dirty="0" smtClean="0">
                <a:latin typeface="Arial Rounded MT Bold" panose="020F0704030504030204" pitchFamily="34" charset="0"/>
              </a:rPr>
              <a:t>class website </a:t>
            </a:r>
            <a:r>
              <a:rPr lang="en-GB" sz="2500" dirty="0" smtClean="0">
                <a:latin typeface="Arial Rounded MT Bold" panose="020F0704030504030204" pitchFamily="34" charset="0"/>
              </a:rPr>
              <a:t>for useful links </a:t>
            </a:r>
            <a:endParaRPr lang="en-GB" sz="25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9844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23353</TotalTime>
  <Words>181</Words>
  <Application>Microsoft Office PowerPoint</Application>
  <PresentationFormat>On-screen Show (4:3)</PresentationFormat>
  <Paragraphs>25</Paragraphs>
  <Slides>8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What is phonics and how can I help my child at home?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How to help at home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MrsSmith</dc:creator>
  <cp:lastModifiedBy>MrsUnsworth</cp:lastModifiedBy>
  <cp:revision>16</cp:revision>
  <cp:lastPrinted>2023-10-04T11:30:01Z</cp:lastPrinted>
  <dcterms:created xsi:type="dcterms:W3CDTF">2020-11-10T20:27:23Z</dcterms:created>
  <dcterms:modified xsi:type="dcterms:W3CDTF">2024-06-14T17:27:09Z</dcterms:modified>
</cp:coreProperties>
</file>