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57" r:id="rId3"/>
    <p:sldId id="293" r:id="rId4"/>
    <p:sldId id="292" r:id="rId5"/>
    <p:sldId id="294" r:id="rId6"/>
    <p:sldId id="291" r:id="rId7"/>
    <p:sldId id="295" r:id="rId8"/>
    <p:sldId id="298" r:id="rId9"/>
    <p:sldId id="296" r:id="rId10"/>
    <p:sldId id="297" r:id="rId11"/>
    <p:sldId id="284" r:id="rId12"/>
    <p:sldId id="279" r:id="rId13"/>
    <p:sldId id="258" r:id="rId14"/>
    <p:sldId id="285" r:id="rId15"/>
    <p:sldId id="286" r:id="rId16"/>
    <p:sldId id="269" r:id="rId17"/>
    <p:sldId id="268" r:id="rId18"/>
    <p:sldId id="263" r:id="rId19"/>
    <p:sldId id="283" r:id="rId20"/>
    <p:sldId id="270" r:id="rId2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224" y="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F56DE2-397B-4578-AB59-80D968C99145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8255B1-5392-4F81-AE15-FB9BA65C8E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3310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89153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42680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77127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88530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4763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1408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51709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37962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88273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8100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29825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009722-BDC1-4B4D-B9B0-B8898E6DC494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78637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new.phonicsplay.co.uk/resources/phase/3/buried-treasure" TargetMode="External"/><Relationship Id="rId2" Type="http://schemas.openxmlformats.org/officeDocument/2006/relationships/hyperlink" Target="https://youtu.be/BqhXUW_v-1s?t=23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youtu.be/U__EFzinbA8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hyperlink" Target="https://www.oxfordowl.co.uk/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http://readon.myon.co.uk/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hyperlink" Target="https://new.phonicsplay.co.uk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whiterosemaths.com/homelearning/early-years/" TargetMode="Externa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hyperlink" Target="http://www.twinkl.co.uk/offer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hyperlink" Target="https://www.youtube.com/channel/UCAxW1XT0iEJo0TYlRfn6rYQ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hyperlink" Target="https://classroomsecrets.co.uk/free-home-learning-packs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548680"/>
            <a:ext cx="7772400" cy="1470025"/>
          </a:xfrm>
        </p:spPr>
        <p:txBody>
          <a:bodyPr>
            <a:normAutofit/>
          </a:bodyPr>
          <a:lstStyle/>
          <a:p>
            <a:r>
              <a:rPr lang="en-GB" sz="7200" dirty="0"/>
              <a:t>Home Learning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599" y="4725144"/>
            <a:ext cx="6400800" cy="1752600"/>
          </a:xfrm>
        </p:spPr>
        <p:txBody>
          <a:bodyPr>
            <a:normAutofit fontScale="85000" lnSpcReduction="20000"/>
          </a:bodyPr>
          <a:lstStyle/>
          <a:p>
            <a:r>
              <a:rPr lang="en-GB" sz="6600" dirty="0"/>
              <a:t>Year R </a:t>
            </a:r>
          </a:p>
          <a:p>
            <a:r>
              <a:rPr lang="en-GB" sz="6600" dirty="0"/>
              <a:t>Term 5 Week 2</a:t>
            </a:r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87" b="9837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6" y="2060848"/>
            <a:ext cx="2448272" cy="2376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59269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Message from Mrs Coffey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dirty="0"/>
              <a:t>Hi Everyone,</a:t>
            </a:r>
          </a:p>
          <a:p>
            <a:pPr marL="0" indent="0">
              <a:buNone/>
            </a:pPr>
            <a:r>
              <a:rPr lang="en-GB" dirty="0"/>
              <a:t>I hope you enjoyed our Egg or not game last week. This week we are learning some new sounds, practicing our tricky words and learning about repeating patterns.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Our topic is Spring time, so we are going to have some fun creating a woodland scene that you can then play with.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As usual if you have any questions then I am contactable via Tapestry as usual. Mrs. Daly and I are looking forward to seeing all your lovely photos and comments again this term.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Have fun.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Mrs. Coffey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9689B887-18DB-4C97-A0B2-4E90B02742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02455" y="4653136"/>
            <a:ext cx="3369474" cy="1473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63598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0916" y="1052736"/>
            <a:ext cx="8682168" cy="5486400"/>
          </a:xfrm>
        </p:spPr>
        <p:txBody>
          <a:bodyPr>
            <a:normAutofit fontScale="55000" lnSpcReduction="20000"/>
          </a:bodyPr>
          <a:lstStyle/>
          <a:p>
            <a:pPr marL="82296" indent="0">
              <a:buNone/>
            </a:pPr>
            <a:r>
              <a:rPr lang="en-GB" dirty="0"/>
              <a:t>Task 1</a:t>
            </a:r>
          </a:p>
          <a:p>
            <a:pPr marL="82296" indent="0">
              <a:buNone/>
            </a:pPr>
            <a:endParaRPr lang="en-GB" dirty="0"/>
          </a:p>
          <a:p>
            <a:pPr marL="82296" indent="0">
              <a:buNone/>
            </a:pPr>
            <a:r>
              <a:rPr lang="en-GB" dirty="0"/>
              <a:t>This week we are learning the new sounds ‘ow’, ‘oi’ and ‘ear’. A good demonstration of how to say these sounds is on YouTube - </a:t>
            </a:r>
            <a:r>
              <a:rPr lang="en-GB" dirty="0">
                <a:hlinkClick r:id="rId2"/>
              </a:rPr>
              <a:t>https://youtu.be/BqhXUW_v-1s?t=23</a:t>
            </a:r>
            <a:endParaRPr lang="en-GB" dirty="0"/>
          </a:p>
          <a:p>
            <a:pPr marL="82296" indent="0">
              <a:buNone/>
            </a:pPr>
            <a:endParaRPr lang="en-GB" dirty="0"/>
          </a:p>
          <a:p>
            <a:pPr marL="82296" indent="0">
              <a:buNone/>
            </a:pPr>
            <a:r>
              <a:rPr lang="en-GB" dirty="0"/>
              <a:t>Have a go at finding examples. Here are some examples of words below: </a:t>
            </a:r>
          </a:p>
          <a:p>
            <a:pPr marL="539496" indent="-457200"/>
            <a:r>
              <a:rPr lang="en-GB" dirty="0"/>
              <a:t>owl, cow, row, town, down</a:t>
            </a:r>
          </a:p>
          <a:p>
            <a:pPr marL="539496" indent="-457200"/>
            <a:r>
              <a:rPr lang="en-GB" dirty="0"/>
              <a:t>oil, coin, soil, join, coil, boil</a:t>
            </a:r>
          </a:p>
          <a:p>
            <a:pPr marL="539496" indent="-457200"/>
            <a:r>
              <a:rPr lang="en-GB" dirty="0"/>
              <a:t>ear, hear, beard, fear, tear</a:t>
            </a:r>
          </a:p>
          <a:p>
            <a:pPr marL="539496" indent="-457200"/>
            <a:endParaRPr lang="en-GB" dirty="0"/>
          </a:p>
          <a:p>
            <a:pPr marL="82296" indent="0">
              <a:buNone/>
            </a:pPr>
            <a:r>
              <a:rPr lang="en-GB" dirty="0"/>
              <a:t>Next:</a:t>
            </a:r>
          </a:p>
          <a:p>
            <a:pPr marL="539496" indent="-457200"/>
            <a:r>
              <a:rPr lang="en-GB" dirty="0"/>
              <a:t>Practice writing these sounds, </a:t>
            </a:r>
          </a:p>
          <a:p>
            <a:pPr marL="539496" indent="-457200"/>
            <a:r>
              <a:rPr lang="en-GB" dirty="0"/>
              <a:t>then writing words with these sounds in, and </a:t>
            </a:r>
          </a:p>
          <a:p>
            <a:pPr marL="539496" indent="-457200"/>
            <a:r>
              <a:rPr lang="en-GB" dirty="0"/>
              <a:t>then using a word of their choice in a sentence. </a:t>
            </a:r>
          </a:p>
          <a:p>
            <a:pPr marL="82296" indent="0">
              <a:buNone/>
            </a:pPr>
            <a:endParaRPr lang="en-GB" dirty="0"/>
          </a:p>
          <a:p>
            <a:pPr marL="82296" indent="0">
              <a:buNone/>
            </a:pPr>
            <a:r>
              <a:rPr lang="en-GB" dirty="0"/>
              <a:t>Use phonics play, to play the game buried treasure with these sounds. These can be found under phase 3. </a:t>
            </a:r>
          </a:p>
          <a:p>
            <a:pPr marL="82296" indent="0">
              <a:buNone/>
            </a:pPr>
            <a:r>
              <a:rPr lang="en-GB" dirty="0">
                <a:hlinkClick r:id="rId3"/>
              </a:rPr>
              <a:t>https://new.phonicsplay.co.uk/resources/phase/3/buried-treasure</a:t>
            </a:r>
            <a:endParaRPr lang="en-GB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30270" y="-315416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English Learning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5049086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0916" y="1052736"/>
            <a:ext cx="8682168" cy="5486400"/>
          </a:xfrm>
        </p:spPr>
        <p:txBody>
          <a:bodyPr>
            <a:normAutofit/>
          </a:bodyPr>
          <a:lstStyle/>
          <a:p>
            <a:pPr marL="82296" indent="0">
              <a:buNone/>
            </a:pPr>
            <a:r>
              <a:rPr lang="en-GB" dirty="0"/>
              <a:t>Task 2 </a:t>
            </a:r>
          </a:p>
          <a:p>
            <a:pPr marL="82296" indent="0">
              <a:buNone/>
            </a:pPr>
            <a:r>
              <a:rPr lang="en-GB" dirty="0"/>
              <a:t>To help your child recognise their high frequency and tricky words, we often play word bingo. </a:t>
            </a:r>
          </a:p>
          <a:p>
            <a:pPr marL="82296" indent="0">
              <a:buNone/>
            </a:pPr>
            <a:endParaRPr lang="en-GB" dirty="0"/>
          </a:p>
          <a:p>
            <a:pPr marL="82296" indent="0">
              <a:buNone/>
            </a:pPr>
            <a:r>
              <a:rPr lang="en-GB" dirty="0"/>
              <a:t>The sheet is on the next page. Call out the words so you child can mark them off and once they have them all it’s “bingo”. </a:t>
            </a:r>
          </a:p>
          <a:p>
            <a:pPr marL="82296" indent="0">
              <a:buNone/>
            </a:pPr>
            <a:endParaRPr lang="en-GB" dirty="0"/>
          </a:p>
          <a:p>
            <a:pPr marL="82296" indent="0">
              <a:buNone/>
            </a:pPr>
            <a:r>
              <a:rPr lang="en-GB" dirty="0"/>
              <a:t>You can extend this by asking your child to practice writing the words or using a word in a sentence. </a:t>
            </a:r>
          </a:p>
          <a:p>
            <a:pPr marL="82296" indent="0">
              <a:buNone/>
            </a:pPr>
            <a:endParaRPr lang="en-GB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30270" y="-315416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English Learning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5456242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0FEAAC7-4DD7-414D-9271-70310FA7FF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Word bingo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xmlns="" id="{F30C23AC-5EF5-491E-B0C4-3EC938EAB89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83568" y="1417638"/>
            <a:ext cx="7776863" cy="51307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3905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0916" y="1052736"/>
            <a:ext cx="4807228" cy="5486400"/>
          </a:xfrm>
        </p:spPr>
        <p:txBody>
          <a:bodyPr>
            <a:normAutofit fontScale="92500" lnSpcReduction="20000"/>
          </a:bodyPr>
          <a:lstStyle/>
          <a:p>
            <a:pPr marL="82296" indent="0">
              <a:buNone/>
            </a:pPr>
            <a:r>
              <a:rPr lang="en-GB" dirty="0"/>
              <a:t>Task 3</a:t>
            </a:r>
          </a:p>
          <a:p>
            <a:pPr marL="82296" indent="0">
              <a:buNone/>
            </a:pPr>
            <a:endParaRPr lang="en-GB" dirty="0"/>
          </a:p>
          <a:p>
            <a:pPr marL="82296" indent="0">
              <a:buNone/>
            </a:pPr>
            <a:r>
              <a:rPr lang="en-GB" dirty="0"/>
              <a:t>Can you write some words to describe this spring time picture? </a:t>
            </a:r>
          </a:p>
          <a:p>
            <a:pPr marL="82296" indent="0">
              <a:buNone/>
            </a:pPr>
            <a:endParaRPr lang="en-GB" dirty="0"/>
          </a:p>
          <a:p>
            <a:pPr marL="82296" indent="0">
              <a:buNone/>
            </a:pPr>
            <a:r>
              <a:rPr lang="en-GB" dirty="0"/>
              <a:t>Remember to use your sounds to help you.</a:t>
            </a:r>
          </a:p>
          <a:p>
            <a:pPr marL="82296" indent="0">
              <a:buNone/>
            </a:pPr>
            <a:endParaRPr lang="en-GB" dirty="0"/>
          </a:p>
          <a:p>
            <a:pPr marL="82296" indent="0">
              <a:buNone/>
            </a:pPr>
            <a:r>
              <a:rPr lang="en-GB" dirty="0"/>
              <a:t>For example green grass, white flowers, sunny day, etc. </a:t>
            </a:r>
          </a:p>
          <a:p>
            <a:pPr marL="82296" indent="0">
              <a:buNone/>
            </a:pPr>
            <a:endParaRPr lang="en-GB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30270" y="-315416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English Learning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j-ea"/>
              <a:cs typeface="+mj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00543E6F-A26E-4FB2-BBF0-7A99A6D828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38144" y="980728"/>
            <a:ext cx="3883489" cy="54563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13446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-171400"/>
            <a:ext cx="8229600" cy="1143000"/>
          </a:xfrm>
        </p:spPr>
        <p:txBody>
          <a:bodyPr/>
          <a:lstStyle/>
          <a:p>
            <a:r>
              <a:rPr lang="en-GB" dirty="0"/>
              <a:t>Maths Learning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4525963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dirty="0"/>
              <a:t>This week we are learning about repeating patterns. We are going to be creating our own and learning to talk about the patterns.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Repeating patterns are based on 1 or more repeating units, </a:t>
            </a:r>
            <a:r>
              <a:rPr lang="en-GB" dirty="0" err="1"/>
              <a:t>eg</a:t>
            </a:r>
            <a:r>
              <a:rPr lang="en-GB" dirty="0"/>
              <a:t> red-green-red-green or red-blue-green-red-blue-green or red-blue-blue-red-blue-blue.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b="1" dirty="0"/>
              <a:t>Task 1 </a:t>
            </a:r>
          </a:p>
          <a:p>
            <a:pPr marL="0" indent="0">
              <a:buNone/>
            </a:pPr>
            <a:endParaRPr lang="en-GB" b="1" dirty="0"/>
          </a:p>
          <a:p>
            <a:pPr marL="0" indent="0">
              <a:buNone/>
            </a:pPr>
            <a:r>
              <a:rPr lang="en-GB" dirty="0"/>
              <a:t>Watch this YouTube video of Number blocks, as an introduction to repeating patterns.</a:t>
            </a:r>
          </a:p>
          <a:p>
            <a:pPr marL="0" indent="0">
              <a:buNone/>
            </a:pPr>
            <a:r>
              <a:rPr lang="en-GB" dirty="0">
                <a:hlinkClick r:id="rId2"/>
              </a:rPr>
              <a:t>https://youtu.be/U__EFzinbA8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534992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-171400"/>
            <a:ext cx="8229600" cy="1143000"/>
          </a:xfrm>
        </p:spPr>
        <p:txBody>
          <a:bodyPr/>
          <a:lstStyle/>
          <a:p>
            <a:r>
              <a:rPr lang="en-GB" dirty="0"/>
              <a:t>Maths Learning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40560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b="1" dirty="0"/>
              <a:t>Task 2	</a:t>
            </a:r>
          </a:p>
          <a:p>
            <a:pPr marL="0" indent="0">
              <a:buNone/>
            </a:pPr>
            <a:r>
              <a:rPr lang="en-GB" dirty="0"/>
              <a:t>Create your own 2 colour repeating pattern. So you might use your toys, for example red car – blue car – red car.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Can you explain what is that is repeating?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Then try creating a 3 colour repeating pattern. 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C3ABC5AC-CE21-4F19-862F-4AE2D502355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823" b="6121"/>
          <a:stretch/>
        </p:blipFill>
        <p:spPr>
          <a:xfrm>
            <a:off x="1835696" y="2348880"/>
            <a:ext cx="5079145" cy="1834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57059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-171400"/>
            <a:ext cx="8229600" cy="1143000"/>
          </a:xfrm>
        </p:spPr>
        <p:txBody>
          <a:bodyPr/>
          <a:lstStyle/>
          <a:p>
            <a:r>
              <a:rPr lang="en-GB" dirty="0"/>
              <a:t>Maths Learning</a:t>
            </a:r>
          </a:p>
        </p:txBody>
      </p:sp>
      <p:sp>
        <p:nvSpPr>
          <p:cNvPr id="4" name="TextBox 1">
            <a:extLst>
              <a:ext uri="{FF2B5EF4-FFF2-40B4-BE49-F238E27FC236}">
                <a16:creationId xmlns:a16="http://schemas.microsoft.com/office/drawing/2014/main" xmlns="" id="{20A46EEB-BFF9-44C2-A02B-E3AC44629E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4576" y="828246"/>
            <a:ext cx="7426524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b="1" dirty="0">
                <a:cs typeface="Calibri" panose="020F0502020204030204" pitchFamily="34" charset="0"/>
              </a:rPr>
              <a:t>Task 3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dirty="0">
                <a:cs typeface="Calibri" panose="020F0502020204030204" pitchFamily="34" charset="0"/>
              </a:rPr>
              <a:t>Continuing a repeating pattern – can you tell what will come next?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xmlns="" id="{7B2F7A1F-B105-4043-9A55-D4D21009ACC1}"/>
              </a:ext>
            </a:extLst>
          </p:cNvPr>
          <p:cNvGrpSpPr/>
          <p:nvPr/>
        </p:nvGrpSpPr>
        <p:grpSpPr>
          <a:xfrm>
            <a:off x="974576" y="2996952"/>
            <a:ext cx="7429500" cy="3144441"/>
            <a:chOff x="38100" y="2009775"/>
            <a:chExt cx="7429500" cy="3144441"/>
          </a:xfrm>
        </p:grpSpPr>
        <p:sp>
          <p:nvSpPr>
            <p:cNvPr id="6" name="Oval 5">
              <a:extLst>
                <a:ext uri="{FF2B5EF4-FFF2-40B4-BE49-F238E27FC236}">
                  <a16:creationId xmlns:a16="http://schemas.microsoft.com/office/drawing/2014/main" xmlns="" id="{CC3F3630-83B3-466C-812F-5337AF133AFE}"/>
                </a:ext>
              </a:extLst>
            </p:cNvPr>
            <p:cNvSpPr/>
            <p:nvPr/>
          </p:nvSpPr>
          <p:spPr>
            <a:xfrm>
              <a:off x="736997" y="3086100"/>
              <a:ext cx="685800" cy="685800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350"/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xmlns="" id="{DC52CA59-15F6-4AC1-8CB1-FC4112D81C9D}"/>
                </a:ext>
              </a:extLst>
            </p:cNvPr>
            <p:cNvSpPr/>
            <p:nvPr/>
          </p:nvSpPr>
          <p:spPr>
            <a:xfrm>
              <a:off x="2983706" y="3086100"/>
              <a:ext cx="685800" cy="685800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350"/>
            </a:p>
          </p:txBody>
        </p:sp>
        <p:sp>
          <p:nvSpPr>
            <p:cNvPr id="8" name="Isosceles Triangle 7">
              <a:extLst>
                <a:ext uri="{FF2B5EF4-FFF2-40B4-BE49-F238E27FC236}">
                  <a16:creationId xmlns:a16="http://schemas.microsoft.com/office/drawing/2014/main" xmlns="" id="{6FB785C8-E441-4765-B1E3-9B083560DE17}"/>
                </a:ext>
              </a:extLst>
            </p:cNvPr>
            <p:cNvSpPr/>
            <p:nvPr/>
          </p:nvSpPr>
          <p:spPr>
            <a:xfrm>
              <a:off x="1807369" y="3028950"/>
              <a:ext cx="795338" cy="685800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350" dirty="0"/>
            </a:p>
          </p:txBody>
        </p:sp>
        <p:sp>
          <p:nvSpPr>
            <p:cNvPr id="9" name="Isosceles Triangle 8">
              <a:extLst>
                <a:ext uri="{FF2B5EF4-FFF2-40B4-BE49-F238E27FC236}">
                  <a16:creationId xmlns:a16="http://schemas.microsoft.com/office/drawing/2014/main" xmlns="" id="{93C43144-C689-488A-A061-8A895702532B}"/>
                </a:ext>
              </a:extLst>
            </p:cNvPr>
            <p:cNvSpPr/>
            <p:nvPr/>
          </p:nvSpPr>
          <p:spPr>
            <a:xfrm>
              <a:off x="4049316" y="3086100"/>
              <a:ext cx="795338" cy="685800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350" dirty="0"/>
            </a:p>
          </p:txBody>
        </p:sp>
        <p:sp>
          <p:nvSpPr>
            <p:cNvPr id="10" name="Arrow: Down 9">
              <a:extLst>
                <a:ext uri="{FF2B5EF4-FFF2-40B4-BE49-F238E27FC236}">
                  <a16:creationId xmlns:a16="http://schemas.microsoft.com/office/drawing/2014/main" xmlns="" id="{79158669-1829-4EE2-A96A-A1704BD57FC0}"/>
                </a:ext>
              </a:extLst>
            </p:cNvPr>
            <p:cNvSpPr/>
            <p:nvPr/>
          </p:nvSpPr>
          <p:spPr>
            <a:xfrm>
              <a:off x="921544" y="4420791"/>
              <a:ext cx="363141" cy="733425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350"/>
            </a:p>
          </p:txBody>
        </p:sp>
        <p:sp>
          <p:nvSpPr>
            <p:cNvPr id="11" name="Arrow: Down 10">
              <a:extLst>
                <a:ext uri="{FF2B5EF4-FFF2-40B4-BE49-F238E27FC236}">
                  <a16:creationId xmlns:a16="http://schemas.microsoft.com/office/drawing/2014/main" xmlns="" id="{C3B4EC40-001D-4F50-B9ED-93CBD2F5D2EE}"/>
                </a:ext>
              </a:extLst>
            </p:cNvPr>
            <p:cNvSpPr/>
            <p:nvPr/>
          </p:nvSpPr>
          <p:spPr>
            <a:xfrm rot="10800000">
              <a:off x="1562100" y="4411267"/>
              <a:ext cx="363141" cy="734615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350"/>
            </a:p>
          </p:txBody>
        </p:sp>
        <p:sp>
          <p:nvSpPr>
            <p:cNvPr id="12" name="Arrow: Down 11">
              <a:extLst>
                <a:ext uri="{FF2B5EF4-FFF2-40B4-BE49-F238E27FC236}">
                  <a16:creationId xmlns:a16="http://schemas.microsoft.com/office/drawing/2014/main" xmlns="" id="{074A7947-5F32-4780-8E27-B008BE40374B}"/>
                </a:ext>
              </a:extLst>
            </p:cNvPr>
            <p:cNvSpPr/>
            <p:nvPr/>
          </p:nvSpPr>
          <p:spPr>
            <a:xfrm rot="10800000">
              <a:off x="2657475" y="4412456"/>
              <a:ext cx="363141" cy="733425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350"/>
            </a:p>
          </p:txBody>
        </p:sp>
        <p:sp>
          <p:nvSpPr>
            <p:cNvPr id="13" name="Arrow: Down 12">
              <a:extLst>
                <a:ext uri="{FF2B5EF4-FFF2-40B4-BE49-F238E27FC236}">
                  <a16:creationId xmlns:a16="http://schemas.microsoft.com/office/drawing/2014/main" xmlns="" id="{C1093A9F-DAA0-4582-BBC6-9BC0A19057E1}"/>
                </a:ext>
              </a:extLst>
            </p:cNvPr>
            <p:cNvSpPr/>
            <p:nvPr/>
          </p:nvSpPr>
          <p:spPr>
            <a:xfrm>
              <a:off x="2147888" y="4420791"/>
              <a:ext cx="363141" cy="733425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350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xmlns="" id="{FCABB293-0511-4354-9947-346A582E97FD}"/>
                </a:ext>
              </a:extLst>
            </p:cNvPr>
            <p:cNvSpPr/>
            <p:nvPr/>
          </p:nvSpPr>
          <p:spPr>
            <a:xfrm>
              <a:off x="38100" y="2026444"/>
              <a:ext cx="1766888" cy="435769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350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xmlns="" id="{735AEDC1-20C9-47B4-8DE5-AC1FBB8BBF20}"/>
                </a:ext>
              </a:extLst>
            </p:cNvPr>
            <p:cNvSpPr/>
            <p:nvPr/>
          </p:nvSpPr>
          <p:spPr>
            <a:xfrm>
              <a:off x="1925241" y="2009775"/>
              <a:ext cx="1766888" cy="435769"/>
            </a:xfrm>
            <a:prstGeom prst="rect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350" dirty="0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xmlns="" id="{56345E72-1862-47FC-A588-2C0E333CF1D3}"/>
                </a:ext>
              </a:extLst>
            </p:cNvPr>
            <p:cNvSpPr/>
            <p:nvPr/>
          </p:nvSpPr>
          <p:spPr>
            <a:xfrm>
              <a:off x="3812381" y="2009775"/>
              <a:ext cx="1768079" cy="435769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350" dirty="0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xmlns="" id="{604D8981-F5F8-4C2F-8CC7-9A90AA40743E}"/>
                </a:ext>
              </a:extLst>
            </p:cNvPr>
            <p:cNvSpPr/>
            <p:nvPr/>
          </p:nvSpPr>
          <p:spPr>
            <a:xfrm>
              <a:off x="5272088" y="3059906"/>
              <a:ext cx="685800" cy="685800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350"/>
            </a:p>
          </p:txBody>
        </p:sp>
        <p:sp>
          <p:nvSpPr>
            <p:cNvPr id="18" name="Arrow: Down 17">
              <a:extLst>
                <a:ext uri="{FF2B5EF4-FFF2-40B4-BE49-F238E27FC236}">
                  <a16:creationId xmlns:a16="http://schemas.microsoft.com/office/drawing/2014/main" xmlns="" id="{65636061-910F-4C2B-94F8-827D36960DF4}"/>
                </a:ext>
              </a:extLst>
            </p:cNvPr>
            <p:cNvSpPr/>
            <p:nvPr/>
          </p:nvSpPr>
          <p:spPr>
            <a:xfrm>
              <a:off x="3312319" y="4420791"/>
              <a:ext cx="364331" cy="733425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350"/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xmlns="" id="{15F7C5C9-8FAC-40DA-95B6-EAA6490029CC}"/>
                </a:ext>
              </a:extLst>
            </p:cNvPr>
            <p:cNvSpPr/>
            <p:nvPr/>
          </p:nvSpPr>
          <p:spPr>
            <a:xfrm>
              <a:off x="5700712" y="2009775"/>
              <a:ext cx="1766888" cy="435769"/>
            </a:xfrm>
            <a:prstGeom prst="rect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350" dirty="0"/>
            </a:p>
          </p:txBody>
        </p:sp>
      </p:grpSp>
    </p:spTree>
    <p:extLst>
      <p:ext uri="{BB962C8B-B14F-4D97-AF65-F5344CB8AC3E}">
        <p14:creationId xmlns:p14="http://schemas.microsoft.com/office/powerpoint/2010/main" val="37807858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-171400"/>
            <a:ext cx="8229600" cy="1143000"/>
          </a:xfrm>
        </p:spPr>
        <p:txBody>
          <a:bodyPr/>
          <a:lstStyle/>
          <a:p>
            <a:r>
              <a:rPr lang="en-GB" dirty="0"/>
              <a:t>Maths Learning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xmlns="" id="{C676D3FE-EF72-4E73-973C-AA6E18C839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8412" y="1826373"/>
            <a:ext cx="8123385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dirty="0">
                <a:cs typeface="Calibri" panose="020F0502020204030204" pitchFamily="34" charset="0"/>
              </a:rPr>
              <a:t>Can you spot the mistake and explain why it is wrong?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xmlns="" id="{0B1D7B38-E2F4-43C3-80CD-82638B44D12A}"/>
              </a:ext>
            </a:extLst>
          </p:cNvPr>
          <p:cNvGrpSpPr/>
          <p:nvPr/>
        </p:nvGrpSpPr>
        <p:grpSpPr>
          <a:xfrm>
            <a:off x="342603" y="3645024"/>
            <a:ext cx="8273653" cy="752475"/>
            <a:chOff x="333376" y="2346722"/>
            <a:chExt cx="8273653" cy="752475"/>
          </a:xfrm>
        </p:grpSpPr>
        <p:sp>
          <p:nvSpPr>
            <p:cNvPr id="6" name="Cylinder 5">
              <a:extLst>
                <a:ext uri="{FF2B5EF4-FFF2-40B4-BE49-F238E27FC236}">
                  <a16:creationId xmlns:a16="http://schemas.microsoft.com/office/drawing/2014/main" xmlns="" id="{F15AED98-7BDE-4AD9-9837-31896A4CDD59}"/>
                </a:ext>
              </a:extLst>
            </p:cNvPr>
            <p:cNvSpPr/>
            <p:nvPr/>
          </p:nvSpPr>
          <p:spPr>
            <a:xfrm>
              <a:off x="333376" y="2386013"/>
              <a:ext cx="583406" cy="689372"/>
            </a:xfrm>
            <a:prstGeom prst="can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350" dirty="0"/>
            </a:p>
          </p:txBody>
        </p:sp>
        <p:sp>
          <p:nvSpPr>
            <p:cNvPr id="7" name="Smiley Face 6">
              <a:extLst>
                <a:ext uri="{FF2B5EF4-FFF2-40B4-BE49-F238E27FC236}">
                  <a16:creationId xmlns:a16="http://schemas.microsoft.com/office/drawing/2014/main" xmlns="" id="{801D5C8F-745F-4EE2-BF2D-98B7A8080262}"/>
                </a:ext>
              </a:extLst>
            </p:cNvPr>
            <p:cNvSpPr/>
            <p:nvPr/>
          </p:nvSpPr>
          <p:spPr>
            <a:xfrm>
              <a:off x="1327547" y="2389585"/>
              <a:ext cx="685800" cy="685800"/>
            </a:xfrm>
            <a:prstGeom prst="smileyFace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350" dirty="0"/>
            </a:p>
          </p:txBody>
        </p:sp>
        <p:sp>
          <p:nvSpPr>
            <p:cNvPr id="8" name="Cylinder 7">
              <a:extLst>
                <a:ext uri="{FF2B5EF4-FFF2-40B4-BE49-F238E27FC236}">
                  <a16:creationId xmlns:a16="http://schemas.microsoft.com/office/drawing/2014/main" xmlns="" id="{01072E02-65BD-4D00-85A9-30BE0C22FBA0}"/>
                </a:ext>
              </a:extLst>
            </p:cNvPr>
            <p:cNvSpPr/>
            <p:nvPr/>
          </p:nvSpPr>
          <p:spPr>
            <a:xfrm>
              <a:off x="4382692" y="2346722"/>
              <a:ext cx="583406" cy="689372"/>
            </a:xfrm>
            <a:prstGeom prst="can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350"/>
            </a:p>
          </p:txBody>
        </p:sp>
        <p:sp>
          <p:nvSpPr>
            <p:cNvPr id="9" name="Cylinder 8">
              <a:extLst>
                <a:ext uri="{FF2B5EF4-FFF2-40B4-BE49-F238E27FC236}">
                  <a16:creationId xmlns:a16="http://schemas.microsoft.com/office/drawing/2014/main" xmlns="" id="{D8AC434E-A513-4D04-8ECE-80FF2ACB6FB9}"/>
                </a:ext>
              </a:extLst>
            </p:cNvPr>
            <p:cNvSpPr/>
            <p:nvPr/>
          </p:nvSpPr>
          <p:spPr>
            <a:xfrm>
              <a:off x="2582467" y="2386013"/>
              <a:ext cx="583406" cy="689372"/>
            </a:xfrm>
            <a:prstGeom prst="can">
              <a:avLst>
                <a:gd name="adj" fmla="val 59037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350"/>
            </a:p>
          </p:txBody>
        </p:sp>
        <p:sp>
          <p:nvSpPr>
            <p:cNvPr id="10" name="Cylinder 9">
              <a:extLst>
                <a:ext uri="{FF2B5EF4-FFF2-40B4-BE49-F238E27FC236}">
                  <a16:creationId xmlns:a16="http://schemas.microsoft.com/office/drawing/2014/main" xmlns="" id="{371A87A8-63EB-4D0A-9FBB-9BE5106D2FDA}"/>
                </a:ext>
              </a:extLst>
            </p:cNvPr>
            <p:cNvSpPr/>
            <p:nvPr/>
          </p:nvSpPr>
          <p:spPr>
            <a:xfrm>
              <a:off x="6062663" y="2382441"/>
              <a:ext cx="583406" cy="689372"/>
            </a:xfrm>
            <a:prstGeom prst="can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350"/>
            </a:p>
          </p:txBody>
        </p:sp>
        <p:sp>
          <p:nvSpPr>
            <p:cNvPr id="11" name="Cylinder 10">
              <a:extLst>
                <a:ext uri="{FF2B5EF4-FFF2-40B4-BE49-F238E27FC236}">
                  <a16:creationId xmlns:a16="http://schemas.microsoft.com/office/drawing/2014/main" xmlns="" id="{B3069202-0368-43B3-BBC2-2A71A0A8FC3D}"/>
                </a:ext>
              </a:extLst>
            </p:cNvPr>
            <p:cNvSpPr/>
            <p:nvPr/>
          </p:nvSpPr>
          <p:spPr>
            <a:xfrm>
              <a:off x="6955632" y="2387203"/>
              <a:ext cx="583406" cy="689372"/>
            </a:xfrm>
            <a:prstGeom prst="can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350"/>
            </a:p>
          </p:txBody>
        </p:sp>
        <p:sp>
          <p:nvSpPr>
            <p:cNvPr id="12" name="Smiley Face 11">
              <a:extLst>
                <a:ext uri="{FF2B5EF4-FFF2-40B4-BE49-F238E27FC236}">
                  <a16:creationId xmlns:a16="http://schemas.microsoft.com/office/drawing/2014/main" xmlns="" id="{C0D54723-F67C-4278-8128-4ACD3453326E}"/>
                </a:ext>
              </a:extLst>
            </p:cNvPr>
            <p:cNvSpPr/>
            <p:nvPr/>
          </p:nvSpPr>
          <p:spPr>
            <a:xfrm>
              <a:off x="7921229" y="2413397"/>
              <a:ext cx="685800" cy="685800"/>
            </a:xfrm>
            <a:prstGeom prst="smileyFace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350" dirty="0"/>
            </a:p>
          </p:txBody>
        </p:sp>
        <p:sp>
          <p:nvSpPr>
            <p:cNvPr id="13" name="Smiley Face 12">
              <a:extLst>
                <a:ext uri="{FF2B5EF4-FFF2-40B4-BE49-F238E27FC236}">
                  <a16:creationId xmlns:a16="http://schemas.microsoft.com/office/drawing/2014/main" xmlns="" id="{FC0920A8-1093-4087-9827-84B2C9107EE3}"/>
                </a:ext>
              </a:extLst>
            </p:cNvPr>
            <p:cNvSpPr/>
            <p:nvPr/>
          </p:nvSpPr>
          <p:spPr>
            <a:xfrm>
              <a:off x="5179219" y="2346722"/>
              <a:ext cx="685800" cy="685800"/>
            </a:xfrm>
            <a:prstGeom prst="smileyFace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350" dirty="0"/>
            </a:p>
          </p:txBody>
        </p:sp>
        <p:sp>
          <p:nvSpPr>
            <p:cNvPr id="14" name="Smiley Face 13">
              <a:extLst>
                <a:ext uri="{FF2B5EF4-FFF2-40B4-BE49-F238E27FC236}">
                  <a16:creationId xmlns:a16="http://schemas.microsoft.com/office/drawing/2014/main" xmlns="" id="{2A19DBEC-2274-4110-995E-DED7D4EBDDF7}"/>
                </a:ext>
              </a:extLst>
            </p:cNvPr>
            <p:cNvSpPr/>
            <p:nvPr/>
          </p:nvSpPr>
          <p:spPr>
            <a:xfrm>
              <a:off x="3438525" y="2386013"/>
              <a:ext cx="685800" cy="685800"/>
            </a:xfrm>
            <a:prstGeom prst="smileyFace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350" dirty="0"/>
            </a:p>
          </p:txBody>
        </p:sp>
      </p:grpSp>
    </p:spTree>
    <p:extLst>
      <p:ext uri="{BB962C8B-B14F-4D97-AF65-F5344CB8AC3E}">
        <p14:creationId xmlns:p14="http://schemas.microsoft.com/office/powerpoint/2010/main" val="15400292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-171400"/>
            <a:ext cx="8229600" cy="1143000"/>
          </a:xfrm>
        </p:spPr>
        <p:txBody>
          <a:bodyPr/>
          <a:lstStyle/>
          <a:p>
            <a:r>
              <a:rPr lang="en-GB" dirty="0"/>
              <a:t>Maths Learning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871533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/>
              <a:t>Can you spot a repeating pattern in your environment and explain it?</a:t>
            </a:r>
          </a:p>
          <a:p>
            <a:pPr marL="0" indent="0">
              <a:buNone/>
            </a:pPr>
            <a:r>
              <a:rPr lang="en-GB" sz="2400" dirty="0"/>
              <a:t>Some examples for you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DA636AC1-F239-4B8E-8457-1D5DE83D3C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6657" y="2180801"/>
            <a:ext cx="3611287" cy="191413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0AABA642-993F-4336-B64D-2722876E204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8104" y="2174093"/>
            <a:ext cx="2562423" cy="192084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6C176998-E0F4-42BA-99A6-7846EB60A6C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08104" y="4370900"/>
            <a:ext cx="3382696" cy="225290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2C9266B7-F164-4473-A6E9-44C9D343E66C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2660"/>
          <a:stretch/>
        </p:blipFill>
        <p:spPr>
          <a:xfrm>
            <a:off x="395536" y="4452321"/>
            <a:ext cx="4608512" cy="1703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00552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"/>
          <p:cNvSpPr txBox="1">
            <a:spLocks/>
          </p:cNvSpPr>
          <p:nvPr/>
        </p:nvSpPr>
        <p:spPr>
          <a:xfrm>
            <a:off x="458275" y="-62986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Topic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56125" y="1059101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Create a woodland setting, with animals emerging from hibernation. </a:t>
            </a:r>
          </a:p>
          <a:p>
            <a:pPr marL="0" indent="0">
              <a:buNone/>
            </a:pPr>
            <a:r>
              <a:rPr lang="en-GB" dirty="0"/>
              <a:t>Perhaps draw a picture or use your toys to do this. </a:t>
            </a:r>
          </a:p>
          <a:p>
            <a:pPr marL="0" indent="0">
              <a:buNone/>
            </a:pPr>
            <a:r>
              <a:rPr lang="en-GB" dirty="0"/>
              <a:t>You could make a spring flowers from card or Lego or pick them in the garden. </a:t>
            </a:r>
          </a:p>
          <a:p>
            <a:pPr marL="0" indent="0">
              <a:buNone/>
            </a:pPr>
            <a:r>
              <a:rPr lang="en-GB" dirty="0"/>
              <a:t>Maybe you can a make a Hedgehog or Bear from playdough. </a:t>
            </a:r>
          </a:p>
        </p:txBody>
      </p:sp>
    </p:spTree>
    <p:extLst>
      <p:ext uri="{BB962C8B-B14F-4D97-AF65-F5344CB8AC3E}">
        <p14:creationId xmlns:p14="http://schemas.microsoft.com/office/powerpoint/2010/main" val="29367671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9735" y="548680"/>
            <a:ext cx="8928992" cy="630932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/>
              <a:t>A good site to use for reading is Oxford Owl, which is free. Please visit - </a:t>
            </a:r>
            <a:r>
              <a:rPr lang="en-GB" sz="2400" dirty="0">
                <a:hlinkClick r:id="rId2"/>
              </a:rPr>
              <a:t>https://www.oxfordowl.co.uk/</a:t>
            </a:r>
            <a:endParaRPr lang="en-GB" sz="2400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86802154-BC6C-4D5C-B06D-E49642D4AA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3568" y="2132856"/>
            <a:ext cx="7596336" cy="385432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-315416"/>
            <a:ext cx="8229600" cy="1143000"/>
          </a:xfrm>
        </p:spPr>
        <p:txBody>
          <a:bodyPr/>
          <a:lstStyle/>
          <a:p>
            <a:r>
              <a:rPr lang="en-GB" dirty="0"/>
              <a:t>Reading</a:t>
            </a:r>
          </a:p>
        </p:txBody>
      </p:sp>
    </p:spTree>
    <p:extLst>
      <p:ext uri="{BB962C8B-B14F-4D97-AF65-F5344CB8AC3E}">
        <p14:creationId xmlns:p14="http://schemas.microsoft.com/office/powerpoint/2010/main" val="378695100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980728"/>
            <a:ext cx="8928992" cy="1224135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dirty="0"/>
              <a:t>Another useful site for reading is Renaissance </a:t>
            </a:r>
            <a:r>
              <a:rPr lang="en-GB" dirty="0" err="1"/>
              <a:t>myON</a:t>
            </a:r>
            <a:r>
              <a:rPr lang="en-GB" dirty="0"/>
              <a:t>. This is a good source for books you can read to the children or provide information books that follow their interests. Please visit - </a:t>
            </a:r>
            <a:r>
              <a:rPr lang="en-GB" dirty="0">
                <a:hlinkClick r:id="rId2"/>
              </a:rPr>
              <a:t>http://readon.myon.co.uk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1172"/>
            <a:ext cx="8229600" cy="864096"/>
          </a:xfrm>
        </p:spPr>
        <p:txBody>
          <a:bodyPr/>
          <a:lstStyle/>
          <a:p>
            <a:r>
              <a:rPr lang="en-GB" dirty="0"/>
              <a:t>Reading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F09F802A-9FB3-4C51-964A-6A5A1EF8A5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81857" y="2342218"/>
            <a:ext cx="5980286" cy="3967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607982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9735" y="548680"/>
            <a:ext cx="8928992" cy="6309320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dirty="0"/>
              <a:t>Choose an area that interests you or use the search option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Please continue sharing books together. Talking about the content and the characters in the books and making predictions about what might happen as you read.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-315416"/>
            <a:ext cx="8229600" cy="1143000"/>
          </a:xfrm>
        </p:spPr>
        <p:txBody>
          <a:bodyPr/>
          <a:lstStyle/>
          <a:p>
            <a:r>
              <a:rPr lang="en-GB" dirty="0"/>
              <a:t>Reading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D3598FF6-8729-4DBD-A542-40BFDA84F5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9632" y="1123284"/>
            <a:ext cx="6348895" cy="3955107"/>
          </a:xfrm>
          <a:prstGeom prst="rect">
            <a:avLst/>
          </a:prstGeom>
        </p:spPr>
      </p:pic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xmlns="" id="{35E128A0-8B56-4585-B7F4-A8FE3398D709}"/>
              </a:ext>
            </a:extLst>
          </p:cNvPr>
          <p:cNvCxnSpPr>
            <a:cxnSpLocks/>
          </p:cNvCxnSpPr>
          <p:nvPr/>
        </p:nvCxnSpPr>
        <p:spPr>
          <a:xfrm>
            <a:off x="3131840" y="827584"/>
            <a:ext cx="415542" cy="2445525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xmlns="" id="{E6888806-35B1-49D2-8451-71488FD54AFD}"/>
              </a:ext>
            </a:extLst>
          </p:cNvPr>
          <p:cNvCxnSpPr>
            <a:cxnSpLocks/>
          </p:cNvCxnSpPr>
          <p:nvPr/>
        </p:nvCxnSpPr>
        <p:spPr>
          <a:xfrm flipH="1">
            <a:off x="5148064" y="827584"/>
            <a:ext cx="504057" cy="729208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6768959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6BE7C2C-B45E-4330-96A2-533DFB3556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/>
          <a:lstStyle/>
          <a:p>
            <a:r>
              <a:rPr lang="en-GB" dirty="0"/>
              <a:t>Phonics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CB018C6-E1B6-4E80-85DC-7A4A7217B0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166018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en-GB" sz="2200" dirty="0"/>
              <a:t>Continue using your Orange sound book and Blue tricky word book to practice the sounds and words. </a:t>
            </a:r>
          </a:p>
          <a:p>
            <a:pPr marL="0" indent="0">
              <a:buNone/>
            </a:pPr>
            <a:r>
              <a:rPr lang="en-GB" sz="2200" dirty="0"/>
              <a:t>Phonics play </a:t>
            </a:r>
            <a:r>
              <a:rPr lang="en-GB" sz="2200" dirty="0">
                <a:hlinkClick r:id="rId2"/>
              </a:rPr>
              <a:t>https://new.phonicsplay.co.uk/</a:t>
            </a:r>
            <a:r>
              <a:rPr lang="en-GB" sz="2200" dirty="0"/>
              <a:t> is a great site for reinforcing our phonics learning. It is free use at the moment.</a:t>
            </a:r>
          </a:p>
          <a:p>
            <a:pPr marL="0" indent="0">
              <a:buNone/>
            </a:pPr>
            <a:r>
              <a:rPr lang="en-GB" sz="2200" dirty="0"/>
              <a:t>We have covered all of phase 2 and most of phase 3 and there are lots of fun interactive games to play.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BE7D8D7E-DF16-4911-9241-4FB34739F6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63068" y="3525929"/>
            <a:ext cx="3823732" cy="46667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8F085EEC-9F91-452C-85E6-328AE135061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1475" y="3992605"/>
            <a:ext cx="8315325" cy="2609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214894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0709" y="2772190"/>
            <a:ext cx="5427555" cy="36350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89528" y="23167"/>
            <a:ext cx="78488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Maths – White Rose Home Leaning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46551" y="769928"/>
            <a:ext cx="799288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In school we follow the White Rose scheme of learning. Their website has put together free lessons and resources that link to the learning taking place in school. Please visit: </a:t>
            </a:r>
            <a:r>
              <a:rPr lang="en-GB" sz="2400" dirty="0">
                <a:hlinkClick r:id="rId3"/>
              </a:rPr>
              <a:t>https://whiterosemaths.com/homelearning/early-years/</a:t>
            </a:r>
            <a:endParaRPr lang="en-GB" sz="2400" dirty="0"/>
          </a:p>
          <a:p>
            <a:r>
              <a:rPr lang="en-GB" sz="2400" dirty="0"/>
              <a:t>Look out for EYFS pack.</a:t>
            </a:r>
          </a:p>
        </p:txBody>
      </p:sp>
    </p:spTree>
    <p:extLst>
      <p:ext uri="{BB962C8B-B14F-4D97-AF65-F5344CB8AC3E}">
        <p14:creationId xmlns:p14="http://schemas.microsoft.com/office/powerpoint/2010/main" val="324612515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-243408"/>
            <a:ext cx="8229600" cy="1143000"/>
          </a:xfrm>
        </p:spPr>
        <p:txBody>
          <a:bodyPr/>
          <a:lstStyle/>
          <a:p>
            <a:r>
              <a:rPr lang="en-GB" dirty="0"/>
              <a:t>Accessing </a:t>
            </a:r>
            <a:r>
              <a:rPr lang="en-GB" dirty="0" err="1"/>
              <a:t>Twinkl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764704"/>
            <a:ext cx="8964488" cy="45259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800" dirty="0"/>
              <a:t>Many educational content providers are offering free access to their resources. </a:t>
            </a:r>
            <a:r>
              <a:rPr lang="en-GB" sz="2800" dirty="0" err="1"/>
              <a:t>Twinkl</a:t>
            </a:r>
            <a:r>
              <a:rPr lang="en-GB" sz="2800" dirty="0"/>
              <a:t> is a website that we use from time to time to resource our lessons to aid in teacher input and pupil activities. </a:t>
            </a:r>
          </a:p>
          <a:p>
            <a:pPr marL="0" indent="0">
              <a:buNone/>
            </a:pPr>
            <a:r>
              <a:rPr lang="en-GB" sz="2800" dirty="0"/>
              <a:t>We will be able to direct you towards activities and learning via this website based on lessons that may be missed due to absence. To access </a:t>
            </a:r>
            <a:r>
              <a:rPr lang="en-GB" sz="2800" dirty="0" err="1"/>
              <a:t>Twinkl</a:t>
            </a:r>
            <a:r>
              <a:rPr lang="en-GB" sz="2800" dirty="0"/>
              <a:t> please visit: </a:t>
            </a:r>
            <a:r>
              <a:rPr lang="en-GB" sz="2800" dirty="0">
                <a:hlinkClick r:id="rId2"/>
              </a:rPr>
              <a:t>www.twinkl.co.uk/offer</a:t>
            </a:r>
            <a:endParaRPr lang="en-GB" sz="2800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3933056"/>
            <a:ext cx="5242981" cy="259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115381" y="4797152"/>
            <a:ext cx="363160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GB" sz="2800" dirty="0">
                <a:solidFill>
                  <a:prstClr val="black"/>
                </a:solidFill>
              </a:rPr>
              <a:t>You will have to sign up and put in the offer code: </a:t>
            </a:r>
            <a:r>
              <a:rPr lang="en-GB" sz="2800" b="1" dirty="0">
                <a:solidFill>
                  <a:prstClr val="black"/>
                </a:solidFill>
              </a:rPr>
              <a:t>UKTWINKLHELPS</a:t>
            </a:r>
            <a:r>
              <a:rPr lang="en-GB" sz="2800" dirty="0">
                <a:solidFill>
                  <a:prstClr val="black"/>
                </a:solidFill>
              </a:rPr>
              <a:t> </a:t>
            </a:r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3419872" y="5661248"/>
            <a:ext cx="3384376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5EA5648A-35AE-42F6-9465-B98C0630B60A}"/>
              </a:ext>
            </a:extLst>
          </p:cNvPr>
          <p:cNvSpPr txBox="1"/>
          <p:nvPr/>
        </p:nvSpPr>
        <p:spPr>
          <a:xfrm>
            <a:off x="251520" y="6182147"/>
            <a:ext cx="23042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0070C0"/>
                </a:solidFill>
              </a:rPr>
              <a:t>Search EYFS</a:t>
            </a:r>
          </a:p>
        </p:txBody>
      </p:sp>
    </p:spTree>
    <p:extLst>
      <p:ext uri="{BB962C8B-B14F-4D97-AF65-F5344CB8AC3E}">
        <p14:creationId xmlns:p14="http://schemas.microsoft.com/office/powerpoint/2010/main" val="417339480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-243408"/>
            <a:ext cx="8229600" cy="1143000"/>
          </a:xfrm>
        </p:spPr>
        <p:txBody>
          <a:bodyPr/>
          <a:lstStyle/>
          <a:p>
            <a:r>
              <a:rPr lang="en-GB" dirty="0"/>
              <a:t>P.E.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764704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/>
              <a:t>It is important to keep your children active. If it is safe to do so, ensure they have some time outside throughout the day. Please visit </a:t>
            </a:r>
            <a:r>
              <a:rPr lang="en-GB" sz="2800" b="1" dirty="0"/>
              <a:t>Joe Wicks</a:t>
            </a:r>
            <a:r>
              <a:rPr lang="en-GB" sz="2800" dirty="0"/>
              <a:t> YouTube channel (</a:t>
            </a:r>
            <a:r>
              <a:rPr lang="en-GB" sz="2800" dirty="0">
                <a:hlinkClick r:id="rId2"/>
              </a:rPr>
              <a:t>https://www.youtube.com/channel/UCAxW1XT0iEJo0TYlRfn6rYQ</a:t>
            </a:r>
            <a:r>
              <a:rPr lang="en-GB" sz="2800" dirty="0"/>
              <a:t>), which has lots of exercise videos for children. He will also be hosting a live P.E. lessons Monday to Friday at 9:00am.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4293096"/>
            <a:ext cx="4858992" cy="2376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2441413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BEE5165-8066-4363-9E9E-4432730E88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Classroom Secrets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062D428-B52A-4916-98D5-1A3AFF3E58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166018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The site classroom secrets </a:t>
            </a:r>
            <a:r>
              <a:rPr lang="en-GB" u="sng" dirty="0">
                <a:hlinkClick r:id="rId2"/>
              </a:rPr>
              <a:t>https://classroomsecrets.co.uk/free-home-learning-packs/</a:t>
            </a:r>
            <a:r>
              <a:rPr lang="en-GB" dirty="0"/>
              <a:t> has free Reception (EYFS) packs which provide some great additional ideas and resources you can use. 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4E8925C7-AC4E-4707-BCF5-45FC148450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3608" y="3645024"/>
            <a:ext cx="6804248" cy="3133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40150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2557</TotalTime>
  <Words>928</Words>
  <Application>Microsoft Office PowerPoint</Application>
  <PresentationFormat>On-screen Show (4:3)</PresentationFormat>
  <Paragraphs>146</Paragraphs>
  <Slides>20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Office Theme</vt:lpstr>
      <vt:lpstr>Home Learning </vt:lpstr>
      <vt:lpstr>Message from Mrs Coffey</vt:lpstr>
      <vt:lpstr>PowerPoint Presentation</vt:lpstr>
      <vt:lpstr>PowerPoint Presentation</vt:lpstr>
      <vt:lpstr>Word bingo</vt:lpstr>
      <vt:lpstr>PowerPoint Presentation</vt:lpstr>
      <vt:lpstr>Maths Learning</vt:lpstr>
      <vt:lpstr>Maths Learning</vt:lpstr>
      <vt:lpstr>Maths Learning</vt:lpstr>
      <vt:lpstr>Maths Learning</vt:lpstr>
      <vt:lpstr>Maths Learning</vt:lpstr>
      <vt:lpstr>PowerPoint Presentation</vt:lpstr>
      <vt:lpstr>Reading</vt:lpstr>
      <vt:lpstr>Reading</vt:lpstr>
      <vt:lpstr>Reading</vt:lpstr>
      <vt:lpstr>Phonics</vt:lpstr>
      <vt:lpstr>PowerPoint Presentation</vt:lpstr>
      <vt:lpstr>Accessing Twinkl</vt:lpstr>
      <vt:lpstr>P.E.</vt:lpstr>
      <vt:lpstr>Classroom Secrets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Home Learning</dc:title>
  <dc:creator>Owner</dc:creator>
  <cp:lastModifiedBy>Owner</cp:lastModifiedBy>
  <cp:revision>43</cp:revision>
  <dcterms:created xsi:type="dcterms:W3CDTF">2020-03-18T10:41:37Z</dcterms:created>
  <dcterms:modified xsi:type="dcterms:W3CDTF">2020-04-19T19:41:07Z</dcterms:modified>
</cp:coreProperties>
</file>