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
  </p:notesMasterIdLst>
  <p:sldIdLst>
    <p:sldId id="256" r:id="rId2"/>
    <p:sldId id="257" r:id="rId3"/>
    <p:sldId id="258" r:id="rId4"/>
  </p:sldIdLst>
  <p:sldSz cx="7772400" cy="100584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 roundtripDataSignature="AMtx7mjlNJP9bWdQ4Wu4FtuuAIFjuBI8G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2539" y="144"/>
      </p:cViewPr>
      <p:guideLst>
        <p:guide orient="horz" pos="3168"/>
        <p:guide pos="244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viewProps" Target="viewProps.xml"/><Relationship Id="rId5" Type="http://schemas.openxmlformats.org/officeDocument/2006/relationships/notesMaster" Target="notesMasters/notesMaster1.xml"/><Relationship Id="rId10" Type="http://schemas.openxmlformats.org/officeDocument/2006/relationships/presProps" Target="presProps.xml"/><Relationship Id="rId4" Type="http://schemas.openxmlformats.org/officeDocument/2006/relationships/slide" Target="slides/slide3.xml"/><Relationship Id="rId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960563" y="744538"/>
            <a:ext cx="28781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1960563" y="744538"/>
            <a:ext cx="28781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 name="Google Shape;116;p3:notes"/>
          <p:cNvSpPr>
            <a:spLocks noGrp="1" noRot="1" noChangeAspect="1"/>
          </p:cNvSpPr>
          <p:nvPr>
            <p:ph type="sldImg" idx="2"/>
          </p:nvPr>
        </p:nvSpPr>
        <p:spPr>
          <a:xfrm>
            <a:off x="1960563" y="744538"/>
            <a:ext cx="28781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
          <p:cNvSpPr txBox="1">
            <a:spLocks noGrp="1"/>
          </p:cNvSpPr>
          <p:nvPr>
            <p:ph type="ctrTitle"/>
          </p:nvPr>
        </p:nvSpPr>
        <p:spPr>
          <a:xfrm>
            <a:off x="582930" y="3124624"/>
            <a:ext cx="6606540" cy="2156037"/>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
          <p:cNvSpPr txBox="1">
            <a:spLocks noGrp="1"/>
          </p:cNvSpPr>
          <p:nvPr>
            <p:ph type="subTitle" idx="1"/>
          </p:nvPr>
        </p:nvSpPr>
        <p:spPr>
          <a:xfrm>
            <a:off x="1165860" y="5699760"/>
            <a:ext cx="5440680" cy="257048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4" name="Google Shape;14;p5"/>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6"/>
          <p:cNvSpPr txBox="1">
            <a:spLocks noGrp="1"/>
          </p:cNvSpPr>
          <p:nvPr>
            <p:ph type="title"/>
          </p:nvPr>
        </p:nvSpPr>
        <p:spPr>
          <a:xfrm>
            <a:off x="388620" y="402802"/>
            <a:ext cx="6995160" cy="1676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6"/>
          <p:cNvSpPr txBox="1">
            <a:spLocks noGrp="1"/>
          </p:cNvSpPr>
          <p:nvPr>
            <p:ph type="body" idx="1"/>
          </p:nvPr>
        </p:nvSpPr>
        <p:spPr>
          <a:xfrm>
            <a:off x="388620" y="2346961"/>
            <a:ext cx="6995160" cy="6638079"/>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0" name="Google Shape;20;p6"/>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6"/>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6"/>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7"/>
          <p:cNvSpPr txBox="1">
            <a:spLocks noGrp="1"/>
          </p:cNvSpPr>
          <p:nvPr>
            <p:ph type="title"/>
          </p:nvPr>
        </p:nvSpPr>
        <p:spPr>
          <a:xfrm>
            <a:off x="613966" y="6463454"/>
            <a:ext cx="6606540" cy="199771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7"/>
          <p:cNvSpPr txBox="1">
            <a:spLocks noGrp="1"/>
          </p:cNvSpPr>
          <p:nvPr>
            <p:ph type="body" idx="1"/>
          </p:nvPr>
        </p:nvSpPr>
        <p:spPr>
          <a:xfrm>
            <a:off x="613966" y="4263180"/>
            <a:ext cx="6606540" cy="2200274"/>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6" name="Google Shape;26;p7"/>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7"/>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7"/>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388620" y="402802"/>
            <a:ext cx="6995160" cy="1676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8"/>
          <p:cNvSpPr txBox="1">
            <a:spLocks noGrp="1"/>
          </p:cNvSpPr>
          <p:nvPr>
            <p:ph type="body" idx="1"/>
          </p:nvPr>
        </p:nvSpPr>
        <p:spPr>
          <a:xfrm>
            <a:off x="388620" y="2346961"/>
            <a:ext cx="3432810" cy="6638079"/>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2" name="Google Shape;32;p8"/>
          <p:cNvSpPr txBox="1">
            <a:spLocks noGrp="1"/>
          </p:cNvSpPr>
          <p:nvPr>
            <p:ph type="body" idx="2"/>
          </p:nvPr>
        </p:nvSpPr>
        <p:spPr>
          <a:xfrm>
            <a:off x="3950970" y="2346961"/>
            <a:ext cx="3432810" cy="6638079"/>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3" name="Google Shape;33;p8"/>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8"/>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8"/>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388620" y="402802"/>
            <a:ext cx="6995160" cy="1676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9"/>
          <p:cNvSpPr txBox="1">
            <a:spLocks noGrp="1"/>
          </p:cNvSpPr>
          <p:nvPr>
            <p:ph type="body" idx="1"/>
          </p:nvPr>
        </p:nvSpPr>
        <p:spPr>
          <a:xfrm>
            <a:off x="388620" y="2251499"/>
            <a:ext cx="3434160" cy="938318"/>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9" name="Google Shape;39;p9"/>
          <p:cNvSpPr txBox="1">
            <a:spLocks noGrp="1"/>
          </p:cNvSpPr>
          <p:nvPr>
            <p:ph type="body" idx="2"/>
          </p:nvPr>
        </p:nvSpPr>
        <p:spPr>
          <a:xfrm>
            <a:off x="388620" y="3189817"/>
            <a:ext cx="3434160" cy="5795222"/>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0" name="Google Shape;40;p9"/>
          <p:cNvSpPr txBox="1">
            <a:spLocks noGrp="1"/>
          </p:cNvSpPr>
          <p:nvPr>
            <p:ph type="body" idx="3"/>
          </p:nvPr>
        </p:nvSpPr>
        <p:spPr>
          <a:xfrm>
            <a:off x="3948272" y="2251499"/>
            <a:ext cx="3435509" cy="938318"/>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1" name="Google Shape;41;p9"/>
          <p:cNvSpPr txBox="1">
            <a:spLocks noGrp="1"/>
          </p:cNvSpPr>
          <p:nvPr>
            <p:ph type="body" idx="4"/>
          </p:nvPr>
        </p:nvSpPr>
        <p:spPr>
          <a:xfrm>
            <a:off x="3948272" y="3189817"/>
            <a:ext cx="3435509" cy="5795222"/>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2" name="Google Shape;42;p9"/>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9"/>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9"/>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0"/>
          <p:cNvSpPr txBox="1">
            <a:spLocks noGrp="1"/>
          </p:cNvSpPr>
          <p:nvPr>
            <p:ph type="title"/>
          </p:nvPr>
        </p:nvSpPr>
        <p:spPr>
          <a:xfrm>
            <a:off x="388620" y="402802"/>
            <a:ext cx="6995160" cy="1676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0"/>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0"/>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0"/>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1"/>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1"/>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1"/>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2"/>
          <p:cNvSpPr txBox="1">
            <a:spLocks noGrp="1"/>
          </p:cNvSpPr>
          <p:nvPr>
            <p:ph type="title"/>
          </p:nvPr>
        </p:nvSpPr>
        <p:spPr>
          <a:xfrm>
            <a:off x="388620" y="400473"/>
            <a:ext cx="2557066" cy="170434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2"/>
          <p:cNvSpPr txBox="1">
            <a:spLocks noGrp="1"/>
          </p:cNvSpPr>
          <p:nvPr>
            <p:ph type="body" idx="1"/>
          </p:nvPr>
        </p:nvSpPr>
        <p:spPr>
          <a:xfrm>
            <a:off x="3038792" y="400474"/>
            <a:ext cx="4344988" cy="8584566"/>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12"/>
          <p:cNvSpPr txBox="1">
            <a:spLocks noGrp="1"/>
          </p:cNvSpPr>
          <p:nvPr>
            <p:ph type="body" idx="2"/>
          </p:nvPr>
        </p:nvSpPr>
        <p:spPr>
          <a:xfrm>
            <a:off x="388620" y="2104814"/>
            <a:ext cx="2557066" cy="6880226"/>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12"/>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2"/>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2"/>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3"/>
          <p:cNvSpPr txBox="1">
            <a:spLocks noGrp="1"/>
          </p:cNvSpPr>
          <p:nvPr>
            <p:ph type="title"/>
          </p:nvPr>
        </p:nvSpPr>
        <p:spPr>
          <a:xfrm>
            <a:off x="1523445" y="7040880"/>
            <a:ext cx="4663440" cy="831216"/>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3"/>
          <p:cNvSpPr>
            <a:spLocks noGrp="1"/>
          </p:cNvSpPr>
          <p:nvPr>
            <p:ph type="pic" idx="2"/>
          </p:nvPr>
        </p:nvSpPr>
        <p:spPr>
          <a:xfrm>
            <a:off x="1523445" y="898737"/>
            <a:ext cx="4663440" cy="6035040"/>
          </a:xfrm>
          <a:prstGeom prst="rect">
            <a:avLst/>
          </a:prstGeom>
          <a:noFill/>
          <a:ln>
            <a:noFill/>
          </a:ln>
        </p:spPr>
      </p:sp>
      <p:sp>
        <p:nvSpPr>
          <p:cNvPr id="64" name="Google Shape;64;p13"/>
          <p:cNvSpPr txBox="1">
            <a:spLocks noGrp="1"/>
          </p:cNvSpPr>
          <p:nvPr>
            <p:ph type="body" idx="1"/>
          </p:nvPr>
        </p:nvSpPr>
        <p:spPr>
          <a:xfrm>
            <a:off x="1523445" y="7872096"/>
            <a:ext cx="4663440" cy="1180464"/>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3"/>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3"/>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3"/>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4"/>
          <p:cNvSpPr txBox="1">
            <a:spLocks noGrp="1"/>
          </p:cNvSpPr>
          <p:nvPr>
            <p:ph type="title"/>
          </p:nvPr>
        </p:nvSpPr>
        <p:spPr>
          <a:xfrm>
            <a:off x="388620" y="402802"/>
            <a:ext cx="6995160" cy="1676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4"/>
          <p:cNvSpPr txBox="1">
            <a:spLocks noGrp="1"/>
          </p:cNvSpPr>
          <p:nvPr>
            <p:ph type="body" idx="1"/>
          </p:nvPr>
        </p:nvSpPr>
        <p:spPr>
          <a:xfrm rot="5400000">
            <a:off x="567161" y="2168420"/>
            <a:ext cx="6638079" cy="699516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4"/>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4"/>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4"/>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rot="5400000">
            <a:off x="2218267" y="3819527"/>
            <a:ext cx="8582237" cy="174879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5"/>
          <p:cNvSpPr txBox="1">
            <a:spLocks noGrp="1"/>
          </p:cNvSpPr>
          <p:nvPr>
            <p:ph type="body" idx="1"/>
          </p:nvPr>
        </p:nvSpPr>
        <p:spPr>
          <a:xfrm rot="5400000">
            <a:off x="-1344083" y="2135506"/>
            <a:ext cx="8582237" cy="511683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5"/>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5"/>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5"/>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
          <p:cNvSpPr txBox="1">
            <a:spLocks noGrp="1"/>
          </p:cNvSpPr>
          <p:nvPr>
            <p:ph type="title"/>
          </p:nvPr>
        </p:nvSpPr>
        <p:spPr>
          <a:xfrm>
            <a:off x="388620" y="402802"/>
            <a:ext cx="6995160" cy="16764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
          <p:cNvSpPr txBox="1">
            <a:spLocks noGrp="1"/>
          </p:cNvSpPr>
          <p:nvPr>
            <p:ph type="body" idx="1"/>
          </p:nvPr>
        </p:nvSpPr>
        <p:spPr>
          <a:xfrm>
            <a:off x="388620" y="2346961"/>
            <a:ext cx="6995160" cy="6638079"/>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4"/>
          <p:cNvSpPr txBox="1">
            <a:spLocks noGrp="1"/>
          </p:cNvSpPr>
          <p:nvPr>
            <p:ph type="dt" idx="10"/>
          </p:nvPr>
        </p:nvSpPr>
        <p:spPr>
          <a:xfrm>
            <a:off x="388620" y="9322647"/>
            <a:ext cx="1813560" cy="535517"/>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
          <p:cNvSpPr txBox="1">
            <a:spLocks noGrp="1"/>
          </p:cNvSpPr>
          <p:nvPr>
            <p:ph type="ftr" idx="11"/>
          </p:nvPr>
        </p:nvSpPr>
        <p:spPr>
          <a:xfrm>
            <a:off x="2655570" y="9322647"/>
            <a:ext cx="2461260" cy="535517"/>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
          <p:cNvSpPr txBox="1">
            <a:spLocks noGrp="1"/>
          </p:cNvSpPr>
          <p:nvPr>
            <p:ph type="sldNum" idx="12"/>
          </p:nvPr>
        </p:nvSpPr>
        <p:spPr>
          <a:xfrm>
            <a:off x="5570220" y="9322647"/>
            <a:ext cx="1813560" cy="535517"/>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 Id="rId9" Type="http://schemas.openxmlformats.org/officeDocument/2006/relationships/image" Target="../media/image12.jp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3"/>
        <p:cNvGrpSpPr/>
        <p:nvPr/>
      </p:nvGrpSpPr>
      <p:grpSpPr>
        <a:xfrm>
          <a:off x="0" y="0"/>
          <a:ext cx="0" cy="0"/>
          <a:chOff x="0" y="0"/>
          <a:chExt cx="0" cy="0"/>
        </a:xfrm>
      </p:grpSpPr>
      <p:sp>
        <p:nvSpPr>
          <p:cNvPr id="84" name="Google Shape;84;p1"/>
          <p:cNvSpPr txBox="1"/>
          <p:nvPr/>
        </p:nvSpPr>
        <p:spPr>
          <a:xfrm>
            <a:off x="4406603" y="438332"/>
            <a:ext cx="3009743"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b="1" i="0" u="sng" strike="noStrike" cap="none">
                <a:solidFill>
                  <a:schemeClr val="dk1"/>
                </a:solidFill>
                <a:latin typeface="Arial"/>
                <a:ea typeface="Arial"/>
                <a:cs typeface="Arial"/>
                <a:sym typeface="Arial"/>
              </a:rPr>
              <a:t>Bapchild and Tonge Nursery</a:t>
            </a:r>
            <a:endParaRPr/>
          </a:p>
          <a:p>
            <a:pPr marL="0" marR="0" lvl="0" indent="0" algn="ctr" rtl="0">
              <a:spcBef>
                <a:spcPts val="0"/>
              </a:spcBef>
              <a:spcAft>
                <a:spcPts val="0"/>
              </a:spcAft>
              <a:buNone/>
            </a:pPr>
            <a:r>
              <a:rPr lang="en-GB" sz="2000" b="1" i="0" u="sng" strike="noStrike" cap="none">
                <a:solidFill>
                  <a:schemeClr val="dk1"/>
                </a:solidFill>
                <a:latin typeface="Arial"/>
                <a:ea typeface="Arial"/>
                <a:cs typeface="Arial"/>
                <a:sym typeface="Arial"/>
              </a:rPr>
              <a:t>Newsletter</a:t>
            </a:r>
            <a:endParaRPr/>
          </a:p>
          <a:p>
            <a:pPr marL="0" marR="0" lvl="0" indent="0" algn="ctr" rtl="0">
              <a:spcBef>
                <a:spcPts val="0"/>
              </a:spcBef>
              <a:spcAft>
                <a:spcPts val="0"/>
              </a:spcAft>
              <a:buNone/>
            </a:pPr>
            <a:r>
              <a:rPr lang="en-GB" sz="2000" b="1" i="0" u="sng" strike="noStrike" cap="none">
                <a:solidFill>
                  <a:schemeClr val="dk1"/>
                </a:solidFill>
                <a:latin typeface="Arial"/>
                <a:ea typeface="Arial"/>
                <a:cs typeface="Arial"/>
                <a:sym typeface="Arial"/>
              </a:rPr>
              <a:t>Term 5</a:t>
            </a:r>
            <a:endParaRPr/>
          </a:p>
        </p:txBody>
      </p:sp>
      <p:sp>
        <p:nvSpPr>
          <p:cNvPr id="85" name="Google Shape;85;p1"/>
          <p:cNvSpPr txBox="1"/>
          <p:nvPr/>
        </p:nvSpPr>
        <p:spPr>
          <a:xfrm>
            <a:off x="63501" y="8773306"/>
            <a:ext cx="6699249" cy="141577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b="1" i="0" u="sng" strike="noStrike" cap="none">
                <a:solidFill>
                  <a:schemeClr val="dk1"/>
                </a:solidFill>
                <a:latin typeface="Calibri"/>
                <a:ea typeface="Calibri"/>
                <a:cs typeface="Calibri"/>
                <a:sym typeface="Calibri"/>
              </a:rPr>
              <a:t>Attendance</a:t>
            </a:r>
            <a:endParaRPr/>
          </a:p>
          <a:p>
            <a:pPr marL="0" marR="0" lvl="0" indent="0" algn="ctr" rtl="0">
              <a:spcBef>
                <a:spcPts val="0"/>
              </a:spcBef>
              <a:spcAft>
                <a:spcPts val="0"/>
              </a:spcAft>
              <a:buNone/>
            </a:pPr>
            <a:r>
              <a:rPr lang="en-GB" sz="1200" b="0" i="0" u="none" strike="noStrike" cap="none">
                <a:solidFill>
                  <a:schemeClr val="dk1"/>
                </a:solidFill>
                <a:latin typeface="Calibri"/>
                <a:ea typeface="Calibri"/>
                <a:cs typeface="Calibri"/>
                <a:sym typeface="Calibri"/>
              </a:rPr>
              <a:t>When contacting School about your Nursery child’s absence</a:t>
            </a:r>
            <a:endParaRPr/>
          </a:p>
          <a:p>
            <a:pPr marL="0" marR="0" lvl="0" indent="0" algn="ctr" rtl="0">
              <a:spcBef>
                <a:spcPts val="0"/>
              </a:spcBef>
              <a:spcAft>
                <a:spcPts val="0"/>
              </a:spcAft>
              <a:buNone/>
            </a:pPr>
            <a:r>
              <a:rPr lang="en-GB" sz="1200" b="0" i="0" u="none" strike="noStrike" cap="none">
                <a:solidFill>
                  <a:schemeClr val="dk1"/>
                </a:solidFill>
                <a:latin typeface="Calibri"/>
                <a:ea typeface="Calibri"/>
                <a:cs typeface="Calibri"/>
                <a:sym typeface="Calibri"/>
              </a:rPr>
              <a:t> please contact the School Office, 01795 424143 </a:t>
            </a:r>
            <a:endParaRPr/>
          </a:p>
          <a:p>
            <a:pPr marL="0" marR="0" lvl="0" indent="0" algn="ctr" rtl="0">
              <a:spcBef>
                <a:spcPts val="0"/>
              </a:spcBef>
              <a:spcAft>
                <a:spcPts val="0"/>
              </a:spcAft>
              <a:buNone/>
            </a:pPr>
            <a:r>
              <a:rPr lang="en-GB" sz="1200" b="1" i="0" u="none" strike="noStrike" cap="none">
                <a:solidFill>
                  <a:schemeClr val="dk1"/>
                </a:solidFill>
                <a:latin typeface="Calibri"/>
                <a:ea typeface="Calibri"/>
                <a:cs typeface="Calibri"/>
                <a:sym typeface="Calibri"/>
              </a:rPr>
              <a:t>Reminder: </a:t>
            </a:r>
            <a:r>
              <a:rPr lang="en-GB" sz="1200" b="0" i="0" u="none" strike="noStrike" cap="none">
                <a:solidFill>
                  <a:schemeClr val="dk1"/>
                </a:solidFill>
                <a:latin typeface="Calibri"/>
                <a:ea typeface="Calibri"/>
                <a:cs typeface="Calibri"/>
                <a:sym typeface="Calibri"/>
              </a:rPr>
              <a:t>if your child is vomiting or has diarrhea, it is 48hrs before they can return to Nursery.</a:t>
            </a:r>
            <a:endParaRPr/>
          </a:p>
          <a:p>
            <a:pPr marL="0" marR="0" lvl="0" indent="0" algn="ctr" rtl="0">
              <a:spcBef>
                <a:spcPts val="0"/>
              </a:spcBef>
              <a:spcAft>
                <a:spcPts val="0"/>
              </a:spcAft>
              <a:buNone/>
            </a:pPr>
            <a:r>
              <a:rPr lang="en-GB" sz="1200" b="0" i="0" u="none" strike="noStrike" cap="none">
                <a:solidFill>
                  <a:schemeClr val="dk1"/>
                </a:solidFill>
                <a:latin typeface="Calibri"/>
                <a:ea typeface="Calibri"/>
                <a:cs typeface="Calibri"/>
                <a:sym typeface="Calibri"/>
              </a:rPr>
              <a:t> </a:t>
            </a:r>
            <a:endParaRPr/>
          </a:p>
          <a:p>
            <a:pPr marL="0" marR="0" lvl="0" indent="0" algn="ctr" rtl="0">
              <a:spcBef>
                <a:spcPts val="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endParaRPr sz="1200">
              <a:solidFill>
                <a:schemeClr val="dk1"/>
              </a:solidFill>
              <a:latin typeface="Calibri"/>
              <a:ea typeface="Calibri"/>
              <a:cs typeface="Calibri"/>
              <a:sym typeface="Calibri"/>
            </a:endParaRPr>
          </a:p>
        </p:txBody>
      </p:sp>
      <p:cxnSp>
        <p:nvCxnSpPr>
          <p:cNvPr id="86" name="Google Shape;86;p1"/>
          <p:cNvCxnSpPr/>
          <p:nvPr/>
        </p:nvCxnSpPr>
        <p:spPr>
          <a:xfrm>
            <a:off x="2336177" y="3654711"/>
            <a:ext cx="523" cy="518181"/>
          </a:xfrm>
          <a:prstGeom prst="straightConnector1">
            <a:avLst/>
          </a:prstGeom>
          <a:noFill/>
          <a:ln w="12700" cap="flat" cmpd="sng">
            <a:solidFill>
              <a:schemeClr val="dk1"/>
            </a:solidFill>
            <a:prstDash val="solid"/>
            <a:round/>
            <a:headEnd type="none" w="sm" len="sm"/>
            <a:tailEnd type="none" w="sm" len="sm"/>
          </a:ln>
        </p:spPr>
      </p:cxnSp>
      <p:sp>
        <p:nvSpPr>
          <p:cNvPr id="87" name="Google Shape;87;p1" descr="Image result for images of stars"/>
          <p:cNvSpPr/>
          <p:nvPr/>
        </p:nvSpPr>
        <p:spPr>
          <a:xfrm>
            <a:off x="63500" y="-669924"/>
            <a:ext cx="1447800" cy="14001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 name="Google Shape;88;p1" descr="See the source image"/>
          <p:cNvSpPr/>
          <p:nvPr/>
        </p:nvSpPr>
        <p:spPr>
          <a:xfrm>
            <a:off x="63500" y="-136525"/>
            <a:ext cx="7353300" cy="73533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 name="Google Shape;89;p1"/>
          <p:cNvSpPr txBox="1"/>
          <p:nvPr/>
        </p:nvSpPr>
        <p:spPr>
          <a:xfrm>
            <a:off x="3002280" y="2071680"/>
            <a:ext cx="4358700" cy="60645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u="sng">
                <a:solidFill>
                  <a:schemeClr val="dk1"/>
                </a:solidFill>
                <a:latin typeface="Calibri"/>
                <a:ea typeface="Calibri"/>
                <a:cs typeface="Calibri"/>
                <a:sym typeface="Calibri"/>
              </a:rPr>
              <a:t>Term 4 Look what we have been up to</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Hope you had a great Easter Break and got lots of Easter Eggs.  It has been lovely to see the children back and ready for the lovely weather.  Last term we were really busy looking at where our food comes from and taking part in our STEM week.  We </a:t>
            </a:r>
            <a:r>
              <a:rPr lang="en-GB">
                <a:solidFill>
                  <a:schemeClr val="dk1"/>
                </a:solidFill>
                <a:latin typeface="Calibri"/>
                <a:ea typeface="Calibri"/>
                <a:cs typeface="Calibri"/>
                <a:sym typeface="Calibri"/>
              </a:rPr>
              <a:t>tested different biscuits</a:t>
            </a:r>
            <a:r>
              <a:rPr lang="en-GB" sz="1400">
                <a:solidFill>
                  <a:schemeClr val="dk1"/>
                </a:solidFill>
                <a:latin typeface="Calibri"/>
                <a:ea typeface="Calibri"/>
                <a:cs typeface="Calibri"/>
                <a:sym typeface="Calibri"/>
              </a:rPr>
              <a:t> and planted seeds for our nursery garden.  The children also enjoyed taking part in reenacting Palm Sunday and singing in our Easter service at the Church.</a:t>
            </a:r>
            <a:endParaRPr/>
          </a:p>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endParaRPr sz="1600">
              <a:solidFill>
                <a:schemeClr val="dk1"/>
              </a:solidFill>
              <a:latin typeface="Calibri"/>
              <a:ea typeface="Calibri"/>
              <a:cs typeface="Calibri"/>
              <a:sym typeface="Calibri"/>
            </a:endParaRPr>
          </a:p>
          <a:p>
            <a:pPr marL="0" marR="0" lvl="0" indent="0" algn="ctr" rtl="0">
              <a:spcBef>
                <a:spcPts val="0"/>
              </a:spcBef>
              <a:spcAft>
                <a:spcPts val="0"/>
              </a:spcAft>
              <a:buNone/>
            </a:pPr>
            <a:r>
              <a:rPr lang="en-GB" sz="1600">
                <a:solidFill>
                  <a:schemeClr val="dk1"/>
                </a:solidFill>
                <a:latin typeface="Calibri"/>
                <a:ea typeface="Calibri"/>
                <a:cs typeface="Calibri"/>
                <a:sym typeface="Calibri"/>
              </a:rPr>
              <a:t>         </a:t>
            </a:r>
            <a:endParaRPr/>
          </a:p>
          <a:p>
            <a:pPr marL="0" marR="0" lvl="0" indent="0" algn="ctr" rtl="0">
              <a:spcBef>
                <a:spcPts val="0"/>
              </a:spcBef>
              <a:spcAft>
                <a:spcPts val="0"/>
              </a:spcAft>
              <a:buNone/>
            </a:pPr>
            <a:r>
              <a:rPr lang="en-GB" sz="1600" b="1" u="sng">
                <a:solidFill>
                  <a:schemeClr val="dk1"/>
                </a:solidFill>
                <a:latin typeface="Calibri"/>
                <a:ea typeface="Calibri"/>
                <a:cs typeface="Calibri"/>
                <a:sym typeface="Calibri"/>
              </a:rPr>
              <a:t>Our topic this term. </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This term our topic is ‘Why do things change?’</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This term we are looking at different life cycles and how things change over time.  The children will be exploring</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                   how the world around us changes and looking for signs of Spring.</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               The children will be looking at the different jobs</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                   and are looking forward to a visit from our local Firefighters.</a:t>
            </a:r>
            <a:endParaRPr/>
          </a:p>
        </p:txBody>
      </p:sp>
      <p:pic>
        <p:nvPicPr>
          <p:cNvPr id="90" name="Google Shape;90;p1"/>
          <p:cNvPicPr preferRelativeResize="0"/>
          <p:nvPr/>
        </p:nvPicPr>
        <p:blipFill rotWithShape="1">
          <a:blip r:embed="rId4">
            <a:alphaModFix/>
          </a:blip>
          <a:srcRect/>
          <a:stretch/>
        </p:blipFill>
        <p:spPr>
          <a:xfrm>
            <a:off x="3460662" y="4162404"/>
            <a:ext cx="1648560" cy="1648560"/>
          </a:xfrm>
          <a:prstGeom prst="rect">
            <a:avLst/>
          </a:prstGeom>
          <a:noFill/>
          <a:ln>
            <a:noFill/>
          </a:ln>
        </p:spPr>
      </p:pic>
      <p:pic>
        <p:nvPicPr>
          <p:cNvPr id="91" name="Google Shape;91;p1" descr="A book cover with a map and a person on it&#10;&#10;AI-generated content may be incorrect."/>
          <p:cNvPicPr preferRelativeResize="0"/>
          <p:nvPr/>
        </p:nvPicPr>
        <p:blipFill rotWithShape="1">
          <a:blip r:embed="rId5">
            <a:alphaModFix/>
          </a:blip>
          <a:srcRect/>
          <a:stretch/>
        </p:blipFill>
        <p:spPr>
          <a:xfrm>
            <a:off x="5514340" y="4172892"/>
            <a:ext cx="1648560" cy="1648560"/>
          </a:xfrm>
          <a:prstGeom prst="rect">
            <a:avLst/>
          </a:prstGeom>
          <a:noFill/>
          <a:ln>
            <a:noFill/>
          </a:ln>
        </p:spPr>
      </p:pic>
      <p:pic>
        <p:nvPicPr>
          <p:cNvPr id="3" name="Picture 2" descr="A group of children sitting at a table&#10;&#10;AI-generated content may be incorrect.">
            <a:extLst>
              <a:ext uri="{FF2B5EF4-FFF2-40B4-BE49-F238E27FC236}">
                <a16:creationId xmlns:a16="http://schemas.microsoft.com/office/drawing/2014/main" id="{8357887C-78E6-4D68-2678-F7568F234154}"/>
              </a:ext>
            </a:extLst>
          </p:cNvPr>
          <p:cNvPicPr>
            <a:picLocks noChangeAspect="1"/>
          </p:cNvPicPr>
          <p:nvPr/>
        </p:nvPicPr>
        <p:blipFill>
          <a:blip r:embed="rId6"/>
          <a:stretch>
            <a:fillRect/>
          </a:stretch>
        </p:blipFill>
        <p:spPr>
          <a:xfrm>
            <a:off x="506366" y="2239671"/>
            <a:ext cx="2124128" cy="2051922"/>
          </a:xfrm>
          <a:prstGeom prst="rect">
            <a:avLst/>
          </a:prstGeom>
        </p:spPr>
      </p:pic>
      <p:pic>
        <p:nvPicPr>
          <p:cNvPr id="5" name="Picture 4" descr="A group of children sitting at tables&#10;&#10;AI-generated content may be incorrect.">
            <a:extLst>
              <a:ext uri="{FF2B5EF4-FFF2-40B4-BE49-F238E27FC236}">
                <a16:creationId xmlns:a16="http://schemas.microsoft.com/office/drawing/2014/main" id="{28BE43B2-9E6D-751F-6394-17C3AC7D460D}"/>
              </a:ext>
            </a:extLst>
          </p:cNvPr>
          <p:cNvPicPr>
            <a:picLocks noChangeAspect="1"/>
          </p:cNvPicPr>
          <p:nvPr/>
        </p:nvPicPr>
        <p:blipFill>
          <a:blip r:embed="rId7"/>
          <a:stretch>
            <a:fillRect/>
          </a:stretch>
        </p:blipFill>
        <p:spPr>
          <a:xfrm>
            <a:off x="470826" y="4450874"/>
            <a:ext cx="2124128" cy="2075542"/>
          </a:xfrm>
          <a:prstGeom prst="rect">
            <a:avLst/>
          </a:prstGeom>
        </p:spPr>
      </p:pic>
      <p:pic>
        <p:nvPicPr>
          <p:cNvPr id="7" name="Picture 6" descr="A group of children standing in a classroom&#10;&#10;AI-generated content may be incorrect.">
            <a:extLst>
              <a:ext uri="{FF2B5EF4-FFF2-40B4-BE49-F238E27FC236}">
                <a16:creationId xmlns:a16="http://schemas.microsoft.com/office/drawing/2014/main" id="{4480D226-11D8-574C-9302-4BE2D1942985}"/>
              </a:ext>
            </a:extLst>
          </p:cNvPr>
          <p:cNvPicPr>
            <a:picLocks noChangeAspect="1"/>
          </p:cNvPicPr>
          <p:nvPr/>
        </p:nvPicPr>
        <p:blipFill>
          <a:blip r:embed="rId8"/>
          <a:stretch>
            <a:fillRect/>
          </a:stretch>
        </p:blipFill>
        <p:spPr>
          <a:xfrm>
            <a:off x="449236" y="6685697"/>
            <a:ext cx="2124128" cy="176904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5"/>
        <p:cNvGrpSpPr/>
        <p:nvPr/>
      </p:nvGrpSpPr>
      <p:grpSpPr>
        <a:xfrm>
          <a:off x="0" y="0"/>
          <a:ext cx="0" cy="0"/>
          <a:chOff x="0" y="0"/>
          <a:chExt cx="0" cy="0"/>
        </a:xfrm>
      </p:grpSpPr>
      <p:sp>
        <p:nvSpPr>
          <p:cNvPr id="96" name="Google Shape;96;p2"/>
          <p:cNvSpPr txBox="1"/>
          <p:nvPr/>
        </p:nvSpPr>
        <p:spPr>
          <a:xfrm>
            <a:off x="2925576" y="1992061"/>
            <a:ext cx="4500221" cy="427809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dirty="0">
              <a:solidFill>
                <a:schemeClr val="dk1"/>
              </a:solidFill>
              <a:latin typeface="Calibri"/>
              <a:ea typeface="Calibri"/>
              <a:cs typeface="Calibri"/>
              <a:sym typeface="Calibri"/>
            </a:endParaRPr>
          </a:p>
          <a:p>
            <a:pPr marL="0" marR="0" lvl="0" indent="0" algn="ctr" rtl="0">
              <a:spcBef>
                <a:spcPts val="0"/>
              </a:spcBef>
              <a:spcAft>
                <a:spcPts val="0"/>
              </a:spcAft>
              <a:buNone/>
            </a:pPr>
            <a:r>
              <a:rPr lang="en-GB" sz="1600" b="1" u="sng" dirty="0">
                <a:solidFill>
                  <a:schemeClr val="dk1"/>
                </a:solidFill>
                <a:latin typeface="Calibri"/>
                <a:ea typeface="Calibri"/>
                <a:cs typeface="Calibri"/>
                <a:sym typeface="Calibri"/>
              </a:rPr>
              <a:t>Summer</a:t>
            </a:r>
            <a:endParaRPr dirty="0"/>
          </a:p>
          <a:p>
            <a:pPr marL="0" marR="0" lvl="0" indent="0" algn="ctr" rtl="0">
              <a:spcBef>
                <a:spcPts val="0"/>
              </a:spcBef>
              <a:spcAft>
                <a:spcPts val="0"/>
              </a:spcAft>
              <a:buNone/>
            </a:pPr>
            <a:endParaRPr sz="1600" dirty="0">
              <a:solidFill>
                <a:schemeClr val="dk1"/>
              </a:solidFill>
              <a:latin typeface="Calibri"/>
              <a:ea typeface="Calibri"/>
              <a:cs typeface="Calibri"/>
              <a:sym typeface="Calibri"/>
            </a:endParaRPr>
          </a:p>
          <a:p>
            <a:pPr marL="0" marR="0" lvl="0" indent="0" algn="ctr" rtl="0">
              <a:spcBef>
                <a:spcPts val="0"/>
              </a:spcBef>
              <a:spcAft>
                <a:spcPts val="0"/>
              </a:spcAft>
              <a:buNone/>
            </a:pPr>
            <a:r>
              <a:rPr lang="en-GB" sz="1600" dirty="0">
                <a:solidFill>
                  <a:schemeClr val="dk1"/>
                </a:solidFill>
                <a:latin typeface="Calibri"/>
                <a:ea typeface="Calibri"/>
                <a:cs typeface="Calibri"/>
                <a:sym typeface="Calibri"/>
              </a:rPr>
              <a:t>Now we are in the Summer Term we hope to have some nice sunny weather.  With this in mind children must bring in a sun hat </a:t>
            </a:r>
            <a:endParaRPr dirty="0"/>
          </a:p>
          <a:p>
            <a:pPr marL="0" marR="0" lvl="0" indent="0" algn="ctr" rtl="0">
              <a:spcBef>
                <a:spcPts val="0"/>
              </a:spcBef>
              <a:spcAft>
                <a:spcPts val="0"/>
              </a:spcAft>
              <a:buNone/>
            </a:pPr>
            <a:r>
              <a:rPr lang="en-GB" sz="1600" b="1" dirty="0">
                <a:solidFill>
                  <a:schemeClr val="dk1"/>
                </a:solidFill>
                <a:latin typeface="Calibri"/>
                <a:ea typeface="Calibri"/>
                <a:cs typeface="Calibri"/>
                <a:sym typeface="Calibri"/>
              </a:rPr>
              <a:t>(named please) </a:t>
            </a:r>
            <a:r>
              <a:rPr lang="en-GB" sz="1600" dirty="0">
                <a:solidFill>
                  <a:schemeClr val="dk1"/>
                </a:solidFill>
                <a:latin typeface="Calibri"/>
                <a:ea typeface="Calibri"/>
                <a:cs typeface="Calibri"/>
                <a:sym typeface="Calibri"/>
              </a:rPr>
              <a:t>and suncream to nursery.  </a:t>
            </a:r>
            <a:endParaRPr dirty="0"/>
          </a:p>
          <a:p>
            <a:pPr marL="0" marR="0" lvl="0" indent="0" algn="ctr" rtl="0">
              <a:spcBef>
                <a:spcPts val="0"/>
              </a:spcBef>
              <a:spcAft>
                <a:spcPts val="0"/>
              </a:spcAft>
              <a:buNone/>
            </a:pPr>
            <a:endParaRPr sz="1600" dirty="0">
              <a:solidFill>
                <a:schemeClr val="dk1"/>
              </a:solidFill>
              <a:latin typeface="Calibri"/>
              <a:ea typeface="Calibri"/>
              <a:cs typeface="Calibri"/>
              <a:sym typeface="Calibri"/>
            </a:endParaRPr>
          </a:p>
          <a:p>
            <a:pPr marL="0" marR="0" lvl="0" indent="0" algn="ctr" rtl="0">
              <a:spcBef>
                <a:spcPts val="0"/>
              </a:spcBef>
              <a:spcAft>
                <a:spcPts val="0"/>
              </a:spcAft>
              <a:buNone/>
            </a:pPr>
            <a:r>
              <a:rPr lang="en-GB" sz="1600" b="1" dirty="0">
                <a:solidFill>
                  <a:schemeClr val="dk1"/>
                </a:solidFill>
                <a:latin typeface="Calibri"/>
                <a:ea typeface="Calibri"/>
                <a:cs typeface="Calibri"/>
                <a:sym typeface="Calibri"/>
              </a:rPr>
              <a:t>Please could you apply suncream to your child before nursery when necessary</a:t>
            </a:r>
            <a:r>
              <a:rPr lang="en-GB" sz="1600" dirty="0">
                <a:solidFill>
                  <a:schemeClr val="dk1"/>
                </a:solidFill>
                <a:latin typeface="Calibri"/>
                <a:ea typeface="Calibri"/>
                <a:cs typeface="Calibri"/>
                <a:sym typeface="Calibri"/>
              </a:rPr>
              <a:t> and then we can apply more during the day.</a:t>
            </a:r>
            <a:endParaRPr dirty="0"/>
          </a:p>
          <a:p>
            <a:pPr marL="0" marR="0" lvl="0" indent="0" algn="ctr" rtl="0">
              <a:spcBef>
                <a:spcPts val="0"/>
              </a:spcBef>
              <a:spcAft>
                <a:spcPts val="0"/>
              </a:spcAft>
              <a:buNone/>
            </a:pPr>
            <a:endParaRPr sz="1600" dirty="0">
              <a:solidFill>
                <a:schemeClr val="dk1"/>
              </a:solidFill>
              <a:latin typeface="Calibri"/>
              <a:ea typeface="Calibri"/>
              <a:cs typeface="Calibri"/>
              <a:sym typeface="Calibri"/>
            </a:endParaRPr>
          </a:p>
          <a:p>
            <a:pPr marL="0" marR="0" lvl="0" indent="0" algn="ctr" rtl="0">
              <a:spcBef>
                <a:spcPts val="0"/>
              </a:spcBef>
              <a:spcAft>
                <a:spcPts val="0"/>
              </a:spcAft>
              <a:buNone/>
            </a:pPr>
            <a:r>
              <a:rPr lang="en-GB" sz="1600" dirty="0">
                <a:solidFill>
                  <a:schemeClr val="dk1"/>
                </a:solidFill>
                <a:latin typeface="Calibri"/>
                <a:ea typeface="Calibri"/>
                <a:cs typeface="Calibri"/>
                <a:sym typeface="Calibri"/>
              </a:rPr>
              <a:t>It is important your child brings in a named bottle of suncream to leave at nursery and make sure you have signed the consent form so we can re-apply the cream if necessary.</a:t>
            </a:r>
            <a:endParaRPr dirty="0"/>
          </a:p>
          <a:p>
            <a:pPr marL="0" marR="0" lvl="0" indent="0" algn="ctr" rtl="0">
              <a:spcBef>
                <a:spcPts val="0"/>
              </a:spcBef>
              <a:spcAft>
                <a:spcPts val="0"/>
              </a:spcAft>
              <a:buNone/>
            </a:pPr>
            <a:r>
              <a:rPr lang="en-GB" sz="1600" dirty="0">
                <a:solidFill>
                  <a:schemeClr val="dk1"/>
                </a:solidFill>
                <a:latin typeface="Calibri"/>
                <a:ea typeface="Calibri"/>
                <a:cs typeface="Calibri"/>
                <a:sym typeface="Calibri"/>
              </a:rPr>
              <a:t> </a:t>
            </a:r>
            <a:endParaRPr dirty="0"/>
          </a:p>
        </p:txBody>
      </p:sp>
      <p:sp>
        <p:nvSpPr>
          <p:cNvPr id="97" name="Google Shape;97;p2"/>
          <p:cNvSpPr txBox="1"/>
          <p:nvPr/>
        </p:nvSpPr>
        <p:spPr>
          <a:xfrm>
            <a:off x="4406603" y="438332"/>
            <a:ext cx="3009743"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b="1" u="sng">
                <a:solidFill>
                  <a:schemeClr val="dk1"/>
                </a:solidFill>
                <a:latin typeface="Arial"/>
                <a:ea typeface="Arial"/>
                <a:cs typeface="Arial"/>
                <a:sym typeface="Arial"/>
              </a:rPr>
              <a:t>Bapchild and Tonge Nursery</a:t>
            </a:r>
            <a:endParaRPr/>
          </a:p>
          <a:p>
            <a:pPr marL="0" marR="0" lvl="0" indent="0" algn="ctr" rtl="0">
              <a:spcBef>
                <a:spcPts val="0"/>
              </a:spcBef>
              <a:spcAft>
                <a:spcPts val="0"/>
              </a:spcAft>
              <a:buNone/>
            </a:pPr>
            <a:r>
              <a:rPr lang="en-GB" sz="2000" b="1" u="sng">
                <a:solidFill>
                  <a:schemeClr val="dk1"/>
                </a:solidFill>
                <a:latin typeface="Arial"/>
                <a:ea typeface="Arial"/>
                <a:cs typeface="Arial"/>
                <a:sym typeface="Arial"/>
              </a:rPr>
              <a:t>Newsletter</a:t>
            </a:r>
            <a:endParaRPr/>
          </a:p>
          <a:p>
            <a:pPr marL="0" marR="0" lvl="0" indent="0" algn="ctr" rtl="0">
              <a:spcBef>
                <a:spcPts val="0"/>
              </a:spcBef>
              <a:spcAft>
                <a:spcPts val="0"/>
              </a:spcAft>
              <a:buNone/>
            </a:pPr>
            <a:r>
              <a:rPr lang="en-GB" sz="2000" b="1" u="sng">
                <a:solidFill>
                  <a:schemeClr val="dk1"/>
                </a:solidFill>
                <a:latin typeface="Arial"/>
                <a:ea typeface="Arial"/>
                <a:cs typeface="Arial"/>
                <a:sym typeface="Arial"/>
              </a:rPr>
              <a:t>Term 5</a:t>
            </a:r>
            <a:endParaRPr/>
          </a:p>
        </p:txBody>
      </p:sp>
      <p:sp>
        <p:nvSpPr>
          <p:cNvPr id="98" name="Google Shape;98;p2"/>
          <p:cNvSpPr txBox="1"/>
          <p:nvPr/>
        </p:nvSpPr>
        <p:spPr>
          <a:xfrm>
            <a:off x="63501" y="8773306"/>
            <a:ext cx="6699249"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200" dirty="0">
              <a:solidFill>
                <a:schemeClr val="dk1"/>
              </a:solidFill>
              <a:latin typeface="Arial"/>
              <a:ea typeface="Arial"/>
              <a:cs typeface="Arial"/>
              <a:sym typeface="Arial"/>
            </a:endParaRPr>
          </a:p>
          <a:p>
            <a:pPr marL="0" marR="0" lvl="0" indent="0" algn="l" rtl="0">
              <a:spcBef>
                <a:spcPts val="0"/>
              </a:spcBef>
              <a:spcAft>
                <a:spcPts val="0"/>
              </a:spcAft>
              <a:buNone/>
            </a:pPr>
            <a:endParaRPr sz="1200" dirty="0">
              <a:solidFill>
                <a:schemeClr val="dk1"/>
              </a:solidFill>
              <a:latin typeface="Calibri"/>
              <a:ea typeface="Calibri"/>
              <a:cs typeface="Calibri"/>
              <a:sym typeface="Calibri"/>
            </a:endParaRPr>
          </a:p>
        </p:txBody>
      </p:sp>
      <p:cxnSp>
        <p:nvCxnSpPr>
          <p:cNvPr id="99" name="Google Shape;99;p2"/>
          <p:cNvCxnSpPr/>
          <p:nvPr/>
        </p:nvCxnSpPr>
        <p:spPr>
          <a:xfrm>
            <a:off x="2336177" y="3654711"/>
            <a:ext cx="523" cy="518181"/>
          </a:xfrm>
          <a:prstGeom prst="straightConnector1">
            <a:avLst/>
          </a:prstGeom>
          <a:noFill/>
          <a:ln w="12700" cap="flat" cmpd="sng">
            <a:solidFill>
              <a:schemeClr val="dk1"/>
            </a:solidFill>
            <a:prstDash val="solid"/>
            <a:round/>
            <a:headEnd type="none" w="sm" len="sm"/>
            <a:tailEnd type="none" w="sm" len="sm"/>
          </a:ln>
        </p:spPr>
      </p:cxnSp>
      <p:sp>
        <p:nvSpPr>
          <p:cNvPr id="100" name="Google Shape;100;p2" descr="Image result for images of stars"/>
          <p:cNvSpPr/>
          <p:nvPr/>
        </p:nvSpPr>
        <p:spPr>
          <a:xfrm>
            <a:off x="63500" y="-669924"/>
            <a:ext cx="1447800" cy="14001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 name="Google Shape;101;p2" descr="See the source image"/>
          <p:cNvSpPr/>
          <p:nvPr/>
        </p:nvSpPr>
        <p:spPr>
          <a:xfrm>
            <a:off x="63500" y="-136525"/>
            <a:ext cx="7353300" cy="73533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2" name="Google Shape;102;p2" descr="pollypound (1)"/>
          <p:cNvPicPr preferRelativeResize="0"/>
          <p:nvPr/>
        </p:nvPicPr>
        <p:blipFill rotWithShape="1">
          <a:blip r:embed="rId4">
            <a:alphaModFix/>
          </a:blip>
          <a:srcRect/>
          <a:stretch/>
        </p:blipFill>
        <p:spPr>
          <a:xfrm>
            <a:off x="1574617" y="3622705"/>
            <a:ext cx="969963" cy="906462"/>
          </a:xfrm>
          <a:prstGeom prst="ellipse">
            <a:avLst/>
          </a:prstGeom>
          <a:noFill/>
          <a:ln w="12700" cap="flat" cmpd="sng">
            <a:solidFill>
              <a:srgbClr val="1F497D"/>
            </a:solidFill>
            <a:prstDash val="solid"/>
            <a:round/>
            <a:headEnd type="none" w="sm" len="sm"/>
            <a:tailEnd type="none" w="sm" len="sm"/>
          </a:ln>
          <a:effectLst>
            <a:outerShdw dist="107763" dir="8100000" algn="ctr" rotWithShape="0">
              <a:srgbClr val="EEECE1">
                <a:alpha val="50196"/>
              </a:srgbClr>
            </a:outerShdw>
          </a:effectLst>
        </p:spPr>
      </p:pic>
      <p:sp>
        <p:nvSpPr>
          <p:cNvPr id="103" name="Google Shape;103;p2" descr="Amber"/>
          <p:cNvSpPr/>
          <p:nvPr/>
        </p:nvSpPr>
        <p:spPr>
          <a:xfrm>
            <a:off x="1671524" y="5827580"/>
            <a:ext cx="969963" cy="869950"/>
          </a:xfrm>
          <a:prstGeom prst="flowChartConnector">
            <a:avLst/>
          </a:prstGeom>
          <a:blipFill rotWithShape="1">
            <a:blip r:embed="rId5">
              <a:alphaModFix/>
            </a:blip>
            <a:stretch>
              <a:fillRect/>
            </a:stretch>
          </a:blipFill>
          <a:ln w="9525" cap="flat" cmpd="sng">
            <a:solidFill>
              <a:srgbClr val="000000"/>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4" name="Google Shape;104;p2" descr="not sure"/>
          <p:cNvSpPr/>
          <p:nvPr/>
        </p:nvSpPr>
        <p:spPr>
          <a:xfrm>
            <a:off x="376867" y="4732348"/>
            <a:ext cx="969963" cy="869950"/>
          </a:xfrm>
          <a:prstGeom prst="flowChartConnector">
            <a:avLst/>
          </a:prstGeom>
          <a:blipFill rotWithShape="1">
            <a:blip r:embed="rId6">
              <a:alphaModFix/>
            </a:blip>
            <a:stretch>
              <a:fillRect/>
            </a:stretch>
          </a:blipFill>
          <a:ln w="9525" cap="flat" cmpd="sng">
            <a:solidFill>
              <a:srgbClr val="000000"/>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5" name="Google Shape;105;p2" descr="20240624_172944"/>
          <p:cNvPicPr preferRelativeResize="0"/>
          <p:nvPr/>
        </p:nvPicPr>
        <p:blipFill rotWithShape="1">
          <a:blip r:embed="rId7">
            <a:alphaModFix/>
          </a:blip>
          <a:srcRect l="20192" t="14922" r="26616" b="14922"/>
          <a:stretch/>
        </p:blipFill>
        <p:spPr>
          <a:xfrm rot="5400000">
            <a:off x="537365" y="2531818"/>
            <a:ext cx="890587" cy="863600"/>
          </a:xfrm>
          <a:prstGeom prst="ellipse">
            <a:avLst/>
          </a:prstGeom>
          <a:noFill/>
          <a:ln w="9525" cap="flat" cmpd="sng">
            <a:solidFill>
              <a:srgbClr val="000000"/>
            </a:solidFill>
            <a:prstDash val="solid"/>
            <a:round/>
            <a:headEnd type="none" w="sm" len="sm"/>
            <a:tailEnd type="none" w="sm" len="sm"/>
          </a:ln>
          <a:effectLst>
            <a:outerShdw sx="1000" sy="1000" algn="ctr" rotWithShape="0">
              <a:srgbClr val="B2B2B2"/>
            </a:outerShdw>
          </a:effectLst>
        </p:spPr>
      </p:pic>
      <p:sp>
        <p:nvSpPr>
          <p:cNvPr id="106" name="Google Shape;106;p2"/>
          <p:cNvSpPr txBox="1"/>
          <p:nvPr/>
        </p:nvSpPr>
        <p:spPr>
          <a:xfrm>
            <a:off x="638363" y="2051273"/>
            <a:ext cx="161569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Meet the team</a:t>
            </a:r>
            <a:endParaRPr/>
          </a:p>
        </p:txBody>
      </p:sp>
      <p:sp>
        <p:nvSpPr>
          <p:cNvPr id="107" name="Google Shape;107;p2"/>
          <p:cNvSpPr txBox="1"/>
          <p:nvPr/>
        </p:nvSpPr>
        <p:spPr>
          <a:xfrm>
            <a:off x="1401763" y="2659494"/>
            <a:ext cx="120015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alibri"/>
                <a:ea typeface="Calibri"/>
                <a:cs typeface="Calibri"/>
                <a:sym typeface="Calibri"/>
              </a:rPr>
              <a:t>Mrs Dadd</a:t>
            </a:r>
            <a:endParaRPr sz="1400">
              <a:solidFill>
                <a:schemeClr val="dk1"/>
              </a:solidFill>
              <a:latin typeface="Calibri"/>
              <a:ea typeface="Calibri"/>
              <a:cs typeface="Calibri"/>
              <a:sym typeface="Calibri"/>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(Lorraine)</a:t>
            </a:r>
            <a:endParaRPr/>
          </a:p>
        </p:txBody>
      </p:sp>
      <p:sp>
        <p:nvSpPr>
          <p:cNvPr id="108" name="Google Shape;108;p2"/>
          <p:cNvSpPr txBox="1"/>
          <p:nvPr/>
        </p:nvSpPr>
        <p:spPr>
          <a:xfrm>
            <a:off x="330558" y="3907538"/>
            <a:ext cx="11350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alibri"/>
                <a:ea typeface="Calibri"/>
                <a:cs typeface="Calibri"/>
                <a:sym typeface="Calibri"/>
              </a:rPr>
              <a:t>Mrs Hatcher</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(Polly)</a:t>
            </a:r>
            <a:endParaRPr/>
          </a:p>
        </p:txBody>
      </p:sp>
      <p:sp>
        <p:nvSpPr>
          <p:cNvPr id="109" name="Google Shape;109;p2"/>
          <p:cNvSpPr txBox="1"/>
          <p:nvPr/>
        </p:nvSpPr>
        <p:spPr>
          <a:xfrm>
            <a:off x="1252223" y="4837402"/>
            <a:ext cx="15793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alibri"/>
                <a:ea typeface="Calibri"/>
                <a:cs typeface="Calibri"/>
                <a:sym typeface="Calibri"/>
              </a:rPr>
              <a:t>Mrs  Lee-Harrison</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(Janet)</a:t>
            </a:r>
            <a:endParaRPr/>
          </a:p>
        </p:txBody>
      </p:sp>
      <p:sp>
        <p:nvSpPr>
          <p:cNvPr id="110" name="Google Shape;110;p2"/>
          <p:cNvSpPr txBox="1"/>
          <p:nvPr/>
        </p:nvSpPr>
        <p:spPr>
          <a:xfrm>
            <a:off x="271859" y="6062979"/>
            <a:ext cx="142159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alibri"/>
                <a:ea typeface="Calibri"/>
                <a:cs typeface="Calibri"/>
                <a:sym typeface="Calibri"/>
              </a:rPr>
              <a:t>Miss Tewkesbury</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(Amber)</a:t>
            </a:r>
            <a:endParaRPr/>
          </a:p>
        </p:txBody>
      </p:sp>
      <p:sp>
        <p:nvSpPr>
          <p:cNvPr id="111" name="Google Shape;111;p2"/>
          <p:cNvSpPr txBox="1"/>
          <p:nvPr/>
        </p:nvSpPr>
        <p:spPr>
          <a:xfrm>
            <a:off x="1562052" y="7394532"/>
            <a:ext cx="10794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alibri"/>
                <a:ea typeface="Calibri"/>
                <a:cs typeface="Calibri"/>
                <a:sym typeface="Calibri"/>
              </a:rPr>
              <a:t>Mrs Fox</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(Kerry)</a:t>
            </a:r>
            <a:endParaRPr/>
          </a:p>
        </p:txBody>
      </p:sp>
      <p:sp>
        <p:nvSpPr>
          <p:cNvPr id="112" name="Google Shape;112;p2"/>
          <p:cNvSpPr/>
          <p:nvPr/>
        </p:nvSpPr>
        <p:spPr>
          <a:xfrm>
            <a:off x="587377" y="7200789"/>
            <a:ext cx="1055094" cy="1009450"/>
          </a:xfrm>
          <a:prstGeom prst="ellipse">
            <a:avLst/>
          </a:prstGeom>
          <a:blipFill rotWithShape="1">
            <a:blip r:embed="rId8">
              <a:alphaModFix/>
            </a:blip>
            <a:stretch>
              <a:fillRect/>
            </a:stretch>
          </a:blipFill>
          <a:ln w="15875" cap="flat" cmpd="sng">
            <a:solidFill>
              <a:srgbClr val="21364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3" name="Google Shape;113;p2"/>
          <p:cNvPicPr preferRelativeResize="0"/>
          <p:nvPr/>
        </p:nvPicPr>
        <p:blipFill rotWithShape="1">
          <a:blip r:embed="rId9">
            <a:alphaModFix/>
          </a:blip>
          <a:srcRect/>
          <a:stretch/>
        </p:blipFill>
        <p:spPr>
          <a:xfrm>
            <a:off x="4352972" y="6251966"/>
            <a:ext cx="2327227" cy="205548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7"/>
        <p:cNvGrpSpPr/>
        <p:nvPr/>
      </p:nvGrpSpPr>
      <p:grpSpPr>
        <a:xfrm>
          <a:off x="0" y="0"/>
          <a:ext cx="0" cy="0"/>
          <a:chOff x="0" y="0"/>
          <a:chExt cx="0" cy="0"/>
        </a:xfrm>
      </p:grpSpPr>
      <p:sp>
        <p:nvSpPr>
          <p:cNvPr id="118" name="Google Shape;118;p3"/>
          <p:cNvSpPr txBox="1"/>
          <p:nvPr/>
        </p:nvSpPr>
        <p:spPr>
          <a:xfrm>
            <a:off x="2965727" y="2112828"/>
            <a:ext cx="4450619"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a:solidFill>
                  <a:schemeClr val="dk1"/>
                </a:solidFill>
                <a:latin typeface="Calibri"/>
                <a:ea typeface="Calibri"/>
                <a:cs typeface="Calibri"/>
                <a:sym typeface="Calibri"/>
              </a:rPr>
              <a:t> </a:t>
            </a:r>
            <a:endParaRPr/>
          </a:p>
        </p:txBody>
      </p:sp>
      <p:sp>
        <p:nvSpPr>
          <p:cNvPr id="119" name="Google Shape;119;p3"/>
          <p:cNvSpPr txBox="1"/>
          <p:nvPr/>
        </p:nvSpPr>
        <p:spPr>
          <a:xfrm>
            <a:off x="4406603" y="438332"/>
            <a:ext cx="3009743"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b="1" u="sng">
                <a:solidFill>
                  <a:schemeClr val="dk1"/>
                </a:solidFill>
                <a:latin typeface="Arial"/>
                <a:ea typeface="Arial"/>
                <a:cs typeface="Arial"/>
                <a:sym typeface="Arial"/>
              </a:rPr>
              <a:t>Bapchild and Tonge Nursery</a:t>
            </a:r>
            <a:endParaRPr/>
          </a:p>
          <a:p>
            <a:pPr marL="0" marR="0" lvl="0" indent="0" algn="ctr" rtl="0">
              <a:spcBef>
                <a:spcPts val="0"/>
              </a:spcBef>
              <a:spcAft>
                <a:spcPts val="0"/>
              </a:spcAft>
              <a:buNone/>
            </a:pPr>
            <a:r>
              <a:rPr lang="en-GB" sz="2000" b="1" u="sng">
                <a:solidFill>
                  <a:schemeClr val="dk1"/>
                </a:solidFill>
                <a:latin typeface="Arial"/>
                <a:ea typeface="Arial"/>
                <a:cs typeface="Arial"/>
                <a:sym typeface="Arial"/>
              </a:rPr>
              <a:t>Newsletter</a:t>
            </a:r>
            <a:endParaRPr/>
          </a:p>
          <a:p>
            <a:pPr marL="0" marR="0" lvl="0" indent="0" algn="ctr" rtl="0">
              <a:spcBef>
                <a:spcPts val="0"/>
              </a:spcBef>
              <a:spcAft>
                <a:spcPts val="0"/>
              </a:spcAft>
              <a:buNone/>
            </a:pPr>
            <a:r>
              <a:rPr lang="en-GB" sz="2000" b="1" u="sng">
                <a:solidFill>
                  <a:schemeClr val="dk1"/>
                </a:solidFill>
                <a:latin typeface="Arial"/>
                <a:ea typeface="Arial"/>
                <a:cs typeface="Arial"/>
                <a:sym typeface="Arial"/>
              </a:rPr>
              <a:t>Term 5</a:t>
            </a:r>
            <a:endParaRPr/>
          </a:p>
        </p:txBody>
      </p:sp>
      <p:sp>
        <p:nvSpPr>
          <p:cNvPr id="120" name="Google Shape;120;p3"/>
          <p:cNvSpPr txBox="1"/>
          <p:nvPr/>
        </p:nvSpPr>
        <p:spPr>
          <a:xfrm>
            <a:off x="421775" y="8773306"/>
            <a:ext cx="5953625" cy="113877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a:solidFill>
                  <a:schemeClr val="dk1"/>
                </a:solidFill>
                <a:latin typeface="Calibri"/>
                <a:ea typeface="Calibri"/>
                <a:cs typeface="Calibri"/>
                <a:sym typeface="Calibri"/>
              </a:rPr>
              <a:t> </a:t>
            </a:r>
            <a:endParaRPr/>
          </a:p>
          <a:p>
            <a:pPr marL="0" marR="0" lvl="0" indent="0" algn="ctr" rtl="0">
              <a:spcBef>
                <a:spcPts val="0"/>
              </a:spcBef>
              <a:spcAft>
                <a:spcPts val="0"/>
              </a:spcAft>
              <a:buNone/>
            </a:pPr>
            <a:r>
              <a:rPr lang="en-GB" sz="1600" b="1" u="sng">
                <a:solidFill>
                  <a:schemeClr val="dk1"/>
                </a:solidFill>
                <a:latin typeface="Arial"/>
                <a:ea typeface="Arial"/>
                <a:cs typeface="Arial"/>
                <a:sym typeface="Arial"/>
              </a:rPr>
              <a:t>Things To Remember </a:t>
            </a:r>
            <a:endParaRPr sz="1600">
              <a:solidFill>
                <a:schemeClr val="dk1"/>
              </a:solidFill>
              <a:latin typeface="Arial"/>
              <a:ea typeface="Arial"/>
              <a:cs typeface="Arial"/>
              <a:sym typeface="Arial"/>
            </a:endParaRPr>
          </a:p>
          <a:p>
            <a:pPr marL="0" marR="0" lvl="0" indent="0" algn="ctr" rtl="0">
              <a:spcBef>
                <a:spcPts val="0"/>
              </a:spcBef>
              <a:spcAft>
                <a:spcPts val="0"/>
              </a:spcAft>
              <a:buNone/>
            </a:pPr>
            <a:r>
              <a:rPr lang="en-GB" sz="1600">
                <a:solidFill>
                  <a:schemeClr val="dk1"/>
                </a:solidFill>
                <a:latin typeface="Arial"/>
                <a:ea typeface="Arial"/>
                <a:cs typeface="Arial"/>
                <a:sym typeface="Arial"/>
              </a:rPr>
              <a:t>The weather in now hot remember to bring your named sun hat.</a:t>
            </a:r>
            <a:endParaRPr sz="1400" b="1">
              <a:solidFill>
                <a:schemeClr val="dk1"/>
              </a:solidFill>
              <a:latin typeface="Arial"/>
              <a:ea typeface="Arial"/>
              <a:cs typeface="Arial"/>
              <a:sym typeface="Arial"/>
            </a:endParaRPr>
          </a:p>
          <a:p>
            <a:pPr marL="0" marR="0" lvl="0" indent="0" algn="ctr" rtl="0">
              <a:spcBef>
                <a:spcPts val="0"/>
              </a:spcBef>
              <a:spcAft>
                <a:spcPts val="0"/>
              </a:spcAft>
              <a:buNone/>
            </a:pPr>
            <a:endParaRPr sz="1200">
              <a:solidFill>
                <a:schemeClr val="dk1"/>
              </a:solidFill>
              <a:latin typeface="Arial"/>
              <a:ea typeface="Arial"/>
              <a:cs typeface="Arial"/>
              <a:sym typeface="Arial"/>
            </a:endParaRPr>
          </a:p>
          <a:p>
            <a:pPr marL="0" marR="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21" name="Google Shape;121;p3" descr="Image result for images of stars"/>
          <p:cNvSpPr/>
          <p:nvPr/>
        </p:nvSpPr>
        <p:spPr>
          <a:xfrm>
            <a:off x="63500" y="-669924"/>
            <a:ext cx="1447800" cy="14001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2" name="Google Shape;122;p3" descr="See the source image"/>
          <p:cNvSpPr/>
          <p:nvPr/>
        </p:nvSpPr>
        <p:spPr>
          <a:xfrm>
            <a:off x="63500" y="-136525"/>
            <a:ext cx="7353300" cy="73533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3" name="Google Shape;123;p3"/>
          <p:cNvSpPr/>
          <p:nvPr/>
        </p:nvSpPr>
        <p:spPr>
          <a:xfrm>
            <a:off x="350181" y="7376746"/>
            <a:ext cx="243840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alibri"/>
                <a:ea typeface="Calibri"/>
                <a:cs typeface="Calibri"/>
                <a:sym typeface="Calibri"/>
              </a:rPr>
              <a:t>.</a:t>
            </a:r>
            <a:endParaRPr/>
          </a:p>
        </p:txBody>
      </p:sp>
      <p:sp>
        <p:nvSpPr>
          <p:cNvPr id="124" name="Google Shape;124;p3"/>
          <p:cNvSpPr/>
          <p:nvPr/>
        </p:nvSpPr>
        <p:spPr>
          <a:xfrm>
            <a:off x="372812" y="4145982"/>
            <a:ext cx="2257425"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alibri"/>
                <a:ea typeface="Calibri"/>
                <a:cs typeface="Calibri"/>
                <a:sym typeface="Calibri"/>
              </a:rPr>
              <a:t> </a:t>
            </a:r>
            <a:endParaRPr/>
          </a:p>
        </p:txBody>
      </p:sp>
      <p:pic>
        <p:nvPicPr>
          <p:cNvPr id="125" name="Google Shape;125;p3" descr="A logo for a company&#10;&#10;Description automatically generated"/>
          <p:cNvPicPr preferRelativeResize="0"/>
          <p:nvPr/>
        </p:nvPicPr>
        <p:blipFill rotWithShape="1">
          <a:blip r:embed="rId4">
            <a:alphaModFix/>
          </a:blip>
          <a:srcRect/>
          <a:stretch/>
        </p:blipFill>
        <p:spPr>
          <a:xfrm>
            <a:off x="787400" y="6504787"/>
            <a:ext cx="1476374" cy="1500569"/>
          </a:xfrm>
          <a:prstGeom prst="rect">
            <a:avLst/>
          </a:prstGeom>
          <a:noFill/>
          <a:ln>
            <a:noFill/>
          </a:ln>
        </p:spPr>
      </p:pic>
      <p:sp>
        <p:nvSpPr>
          <p:cNvPr id="126" name="Google Shape;126;p3"/>
          <p:cNvSpPr txBox="1"/>
          <p:nvPr/>
        </p:nvSpPr>
        <p:spPr>
          <a:xfrm>
            <a:off x="372811" y="2067600"/>
            <a:ext cx="2372117" cy="464742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b="1" u="sng">
                <a:solidFill>
                  <a:schemeClr val="dk1"/>
                </a:solidFill>
                <a:latin typeface="Calibri"/>
                <a:ea typeface="Calibri"/>
                <a:cs typeface="Calibri"/>
                <a:sym typeface="Calibri"/>
              </a:rPr>
              <a:t>Tapestry</a:t>
            </a:r>
            <a:endParaRPr sz="20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We are all very excited to share your children’s learning with you and Tapestry is a fantastic way to do this. Through tapestry we add observations and for those wow moments we might also add next steps. We will flag areas of learning seen and also celebrate their successes with you.</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 Once you have set up the log in...</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1. On the right hand side near the top click the + observation button.</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2. Under select child, you must select your child (no other children are available but you still have to select). </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3. Give the observation a title and then add your notes.</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4. Add photo or video, click add files then click start upload. </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5. When you have finished click Save, then you can log out. </a:t>
            </a:r>
            <a:endParaRPr/>
          </a:p>
          <a:p>
            <a:pPr marL="0" marR="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27" name="Google Shape;127;p3"/>
          <p:cNvSpPr txBox="1"/>
          <p:nvPr/>
        </p:nvSpPr>
        <p:spPr>
          <a:xfrm>
            <a:off x="3080418" y="2134986"/>
            <a:ext cx="3886200" cy="39702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u="sng" dirty="0">
                <a:solidFill>
                  <a:schemeClr val="dk1"/>
                </a:solidFill>
                <a:latin typeface="Calibri"/>
                <a:ea typeface="Calibri"/>
                <a:cs typeface="Calibri"/>
                <a:sym typeface="Calibri"/>
              </a:rPr>
              <a:t>Welcome to NELI</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ctr" rtl="0">
              <a:spcBef>
                <a:spcPts val="0"/>
              </a:spcBef>
              <a:spcAft>
                <a:spcPts val="0"/>
              </a:spcAft>
              <a:buNone/>
            </a:pPr>
            <a:r>
              <a:rPr lang="en-GB" sz="1800" dirty="0">
                <a:solidFill>
                  <a:schemeClr val="dk1"/>
                </a:solidFill>
                <a:latin typeface="Calibri"/>
                <a:ea typeface="Calibri"/>
                <a:cs typeface="Calibri"/>
                <a:sym typeface="Calibri"/>
              </a:rPr>
              <a:t>We are well and truly into our NELI programme and the children are loving the different stories.  </a:t>
            </a:r>
            <a:endParaRPr dirty="0"/>
          </a:p>
          <a:p>
            <a:pPr marL="0" marR="0" lvl="0" indent="0" algn="ctr" rtl="0">
              <a:spcBef>
                <a:spcPts val="0"/>
              </a:spcBef>
              <a:spcAft>
                <a:spcPts val="0"/>
              </a:spcAft>
              <a:buNone/>
            </a:pPr>
            <a:r>
              <a:rPr lang="en-GB" sz="1800" dirty="0">
                <a:solidFill>
                  <a:schemeClr val="dk1"/>
                </a:solidFill>
                <a:latin typeface="Calibri"/>
                <a:ea typeface="Calibri"/>
                <a:cs typeface="Calibri"/>
                <a:sym typeface="Calibri"/>
              </a:rPr>
              <a:t>We have been exploring different activities linked to the books and had fun learning our new special words each week.</a:t>
            </a:r>
            <a:endParaRPr dirty="0"/>
          </a:p>
          <a:p>
            <a:pPr marL="0" marR="0" lvl="0" indent="0" algn="ctr" rtl="0">
              <a:spcBef>
                <a:spcPts val="0"/>
              </a:spcBef>
              <a:spcAft>
                <a:spcPts val="0"/>
              </a:spcAft>
              <a:buNone/>
            </a:pPr>
            <a:r>
              <a:rPr lang="en-GB" sz="1800">
                <a:solidFill>
                  <a:schemeClr val="dk1"/>
                </a:solidFill>
                <a:latin typeface="Calibri"/>
                <a:ea typeface="Calibri"/>
                <a:cs typeface="Calibri"/>
                <a:sym typeface="Calibri"/>
              </a:rPr>
              <a:t>If </a:t>
            </a:r>
            <a:r>
              <a:rPr lang="en-GB" sz="1800" dirty="0">
                <a:solidFill>
                  <a:schemeClr val="dk1"/>
                </a:solidFill>
                <a:latin typeface="Calibri"/>
                <a:ea typeface="Calibri"/>
                <a:cs typeface="Calibri"/>
                <a:sym typeface="Calibri"/>
              </a:rPr>
              <a:t>you </a:t>
            </a:r>
            <a:r>
              <a:rPr lang="en-GB" sz="1800">
                <a:solidFill>
                  <a:schemeClr val="dk1"/>
                </a:solidFill>
                <a:latin typeface="Calibri"/>
                <a:ea typeface="Calibri"/>
                <a:cs typeface="Calibri"/>
                <a:sym typeface="Calibri"/>
              </a:rPr>
              <a:t>do any </a:t>
            </a:r>
            <a:r>
              <a:rPr lang="en-GB" sz="1800" dirty="0">
                <a:solidFill>
                  <a:schemeClr val="dk1"/>
                </a:solidFill>
                <a:latin typeface="Calibri"/>
                <a:ea typeface="Calibri"/>
                <a:cs typeface="Calibri"/>
                <a:sym typeface="Calibri"/>
              </a:rPr>
              <a:t>activities at home, it would be lovely if you could post your activities on Tapestry.  You can also find what book we are doing on the school website under nursery/ NELI.</a:t>
            </a:r>
            <a:endParaRPr dirty="0"/>
          </a:p>
        </p:txBody>
      </p:sp>
      <p:sp>
        <p:nvSpPr>
          <p:cNvPr id="128" name="Google Shape;128;p3"/>
          <p:cNvSpPr txBox="1"/>
          <p:nvPr/>
        </p:nvSpPr>
        <p:spPr>
          <a:xfrm>
            <a:off x="571500" y="8102600"/>
            <a:ext cx="189230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Calibri"/>
                <a:ea typeface="Calibri"/>
                <a:cs typeface="Calibri"/>
                <a:sym typeface="Calibri"/>
              </a:rPr>
              <a:t>See a member of the team if you need help logging on.</a:t>
            </a:r>
            <a:endParaRPr/>
          </a:p>
        </p:txBody>
      </p:sp>
      <p:pic>
        <p:nvPicPr>
          <p:cNvPr id="129" name="Google Shape;129;p3" descr="A logo for a preschool&#10;&#10;Description automatically generated"/>
          <p:cNvPicPr preferRelativeResize="0"/>
          <p:nvPr/>
        </p:nvPicPr>
        <p:blipFill rotWithShape="1">
          <a:blip r:embed="rId5">
            <a:alphaModFix/>
          </a:blip>
          <a:srcRect/>
          <a:stretch/>
        </p:blipFill>
        <p:spPr>
          <a:xfrm>
            <a:off x="5638800" y="6798740"/>
            <a:ext cx="1476374" cy="153469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612</Words>
  <Application>Microsoft Office PowerPoint</Application>
  <PresentationFormat>Custom</PresentationFormat>
  <Paragraphs>72</Paragraphs>
  <Slides>3</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Ashley Magee</dc:creator>
  <cp:lastModifiedBy>LDadd</cp:lastModifiedBy>
  <cp:revision>1</cp:revision>
  <dcterms:created xsi:type="dcterms:W3CDTF">2016-05-19T19:32:37Z</dcterms:created>
  <dcterms:modified xsi:type="dcterms:W3CDTF">2026-04-23T12:51:11Z</dcterms:modified>
</cp:coreProperties>
</file>