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7"/>
  </p:notesMasterIdLst>
  <p:sldIdLst>
    <p:sldId id="256" r:id="rId2"/>
    <p:sldId id="257" r:id="rId3"/>
    <p:sldId id="258" r:id="rId4"/>
    <p:sldId id="259" r:id="rId5"/>
    <p:sldId id="281" r:id="rId6"/>
    <p:sldId id="282" r:id="rId7"/>
    <p:sldId id="260" r:id="rId8"/>
    <p:sldId id="261" r:id="rId9"/>
    <p:sldId id="283" r:id="rId10"/>
    <p:sldId id="284" r:id="rId11"/>
    <p:sldId id="285" r:id="rId12"/>
    <p:sldId id="268" r:id="rId13"/>
    <p:sldId id="286" r:id="rId14"/>
    <p:sldId id="308" r:id="rId15"/>
    <p:sldId id="309" r:id="rId16"/>
    <p:sldId id="310" r:id="rId17"/>
    <p:sldId id="311" r:id="rId18"/>
    <p:sldId id="262" r:id="rId19"/>
    <p:sldId id="263" r:id="rId20"/>
    <p:sldId id="297" r:id="rId21"/>
    <p:sldId id="301" r:id="rId22"/>
    <p:sldId id="302" r:id="rId23"/>
    <p:sldId id="303" r:id="rId24"/>
    <p:sldId id="307" r:id="rId25"/>
    <p:sldId id="315" r:id="rId26"/>
    <p:sldId id="316" r:id="rId27"/>
    <p:sldId id="317" r:id="rId28"/>
    <p:sldId id="318" r:id="rId29"/>
    <p:sldId id="319" r:id="rId30"/>
    <p:sldId id="312" r:id="rId31"/>
    <p:sldId id="313" r:id="rId32"/>
    <p:sldId id="314" r:id="rId33"/>
    <p:sldId id="269" r:id="rId34"/>
    <p:sldId id="299" r:id="rId35"/>
    <p:sldId id="270" r:id="rId3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75" d="100"/>
          <a:sy n="75" d="100"/>
        </p:scale>
        <p:origin x="-1200" y="20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7469B5E-71D2-4907-B164-90711F8DCA03}" type="datetimeFigureOut">
              <a:rPr lang="en-GB" smtClean="0"/>
              <a:t>31/05/2020</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ACE4A94-E5D8-4789-A33C-77A44B3E133A}" type="slidenum">
              <a:rPr lang="en-GB" smtClean="0"/>
              <a:t>‹#›</a:t>
            </a:fld>
            <a:endParaRPr lang="en-GB"/>
          </a:p>
        </p:txBody>
      </p:sp>
    </p:spTree>
    <p:extLst>
      <p:ext uri="{BB962C8B-B14F-4D97-AF65-F5344CB8AC3E}">
        <p14:creationId xmlns:p14="http://schemas.microsoft.com/office/powerpoint/2010/main" val="8759965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7ACE4A94-E5D8-4789-A33C-77A44B3E133A}" type="slidenum">
              <a:rPr lang="en-GB" smtClean="0"/>
              <a:t>10</a:t>
            </a:fld>
            <a:endParaRPr lang="en-GB"/>
          </a:p>
        </p:txBody>
      </p:sp>
    </p:spTree>
    <p:extLst>
      <p:ext uri="{BB962C8B-B14F-4D97-AF65-F5344CB8AC3E}">
        <p14:creationId xmlns:p14="http://schemas.microsoft.com/office/powerpoint/2010/main" val="391684103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31/05/2020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7889153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31/05/2020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842680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2009722-BDC1-4B4D-B9B0-B8898E6DC494}" type="datetimeFigureOut">
              <a:rPr lang="en-GB" smtClean="0"/>
              <a:t>31/05/2020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277127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2009722-BDC1-4B4D-B9B0-B8898E6DC494}" type="datetimeFigureOut">
              <a:rPr lang="en-GB" smtClean="0"/>
              <a:t>31/05/2020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13588530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2009722-BDC1-4B4D-B9B0-B8898E6DC494}" type="datetimeFigureOut">
              <a:rPr lang="en-GB" smtClean="0"/>
              <a:t>31/05/2020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854763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2009722-BDC1-4B4D-B9B0-B8898E6DC494}" type="datetimeFigureOut">
              <a:rPr lang="en-GB" smtClean="0"/>
              <a:t>31/05/2020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71408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009722-BDC1-4B4D-B9B0-B8898E6DC494}" type="datetimeFigureOut">
              <a:rPr lang="en-GB" smtClean="0"/>
              <a:t>31/05/2020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41251709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31/05/2020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1137962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31/05/2020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5088273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31/05/2020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448100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31/05/2020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34429825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5E9EFF"/>
            </a:gs>
            <a:gs pos="39999">
              <a:srgbClr val="85C2FF"/>
            </a:gs>
            <a:gs pos="70000">
              <a:srgbClr val="C4D6EB"/>
            </a:gs>
            <a:gs pos="100000">
              <a:srgbClr val="FFEBFA"/>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2009722-BDC1-4B4D-B9B0-B8898E6DC494}" type="datetimeFigureOut">
              <a:rPr lang="en-GB" smtClean="0"/>
              <a:t>31/05/2020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706032-224F-45C0-867B-61C342728F6A}" type="slidenum">
              <a:rPr lang="en-GB" smtClean="0"/>
              <a:t>‹#›</a:t>
            </a:fld>
            <a:endParaRPr lang="en-GB"/>
          </a:p>
        </p:txBody>
      </p:sp>
    </p:spTree>
    <p:extLst>
      <p:ext uri="{BB962C8B-B14F-4D97-AF65-F5344CB8AC3E}">
        <p14:creationId xmlns:p14="http://schemas.microsoft.com/office/powerpoint/2010/main" val="9678637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hyperlink" Target="https://www.arbookfind.co.uk/"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ukhosted27.renlearn.co.uk/2240835/" TargetMode="Externa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hyperlink" Target="http://readon.myon.co.uk/" TargetMode="External"/><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www.mymaths.co.uk/" TargetMode="Externa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hyperlink" Target="https://whiterosemaths.com/resources/schemes-of-learning/primary-sols/"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https://whiterosemaths.com/homelearning/" TargetMode="Externa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hyperlink" Target="https://play.ttrockstars.com/auth/school" TargetMode="External"/><Relationship Id="rId1" Type="http://schemas.openxmlformats.org/officeDocument/2006/relationships/slideLayout" Target="../slideLayouts/slideLayout2.xml"/><Relationship Id="rId5" Type="http://schemas.openxmlformats.org/officeDocument/2006/relationships/image" Target="../media/image23.png"/><Relationship Id="rId4" Type="http://schemas.openxmlformats.org/officeDocument/2006/relationships/image" Target="../media/image22.png"/></Relationships>
</file>

<file path=ppt/slides/_rels/slide1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hyperlink" Target="http://www.twinkl.co.uk/offer"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hyperlink" Target="https://www.youtube.com/channel/UCAxW1XT0iEJo0TYlRfn6rYQ" TargetMode="Externa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hyperlink" Target="https://collins.co.uk/pages/support-learning-at-home" TargetMode="External"/><Relationship Id="rId7" Type="http://schemas.openxmlformats.org/officeDocument/2006/relationships/image" Target="../media/image34.png"/><Relationship Id="rId2" Type="http://schemas.openxmlformats.org/officeDocument/2006/relationships/hyperlink" Target="https://www.outoftheark.co.uk/ootam-at-home/" TargetMode="External"/><Relationship Id="rId1" Type="http://schemas.openxmlformats.org/officeDocument/2006/relationships/slideLayout" Target="../slideLayouts/slideLayout4.xml"/><Relationship Id="rId6" Type="http://schemas.openxmlformats.org/officeDocument/2006/relationships/image" Target="../media/image33.png"/><Relationship Id="rId5" Type="http://schemas.openxmlformats.org/officeDocument/2006/relationships/image" Target="../media/image32.png"/><Relationship Id="rId4" Type="http://schemas.openxmlformats.org/officeDocument/2006/relationships/hyperlink" Target="https://connect.collins.co.uk/school/Portal.aspx" TargetMode="External"/></Relationships>
</file>

<file path=ppt/slides/_rels/slide3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hyperlink" Target="https://classroomsecrets.co.uk/free-home-learning-packs/"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548680"/>
            <a:ext cx="7772400" cy="1470025"/>
          </a:xfrm>
        </p:spPr>
        <p:txBody>
          <a:bodyPr>
            <a:normAutofit/>
          </a:bodyPr>
          <a:lstStyle/>
          <a:p>
            <a:r>
              <a:rPr lang="en-GB" sz="7200" dirty="0" smtClean="0"/>
              <a:t>Home Learning </a:t>
            </a:r>
            <a:endParaRPr lang="en-GB" sz="7200" dirty="0"/>
          </a:p>
        </p:txBody>
      </p:sp>
      <p:sp>
        <p:nvSpPr>
          <p:cNvPr id="3" name="Subtitle 2"/>
          <p:cNvSpPr>
            <a:spLocks noGrp="1"/>
          </p:cNvSpPr>
          <p:nvPr>
            <p:ph type="subTitle" idx="1"/>
          </p:nvPr>
        </p:nvSpPr>
        <p:spPr>
          <a:xfrm>
            <a:off x="1115616" y="4725144"/>
            <a:ext cx="7016825" cy="1752600"/>
          </a:xfrm>
        </p:spPr>
        <p:txBody>
          <a:bodyPr>
            <a:normAutofit fontScale="92500"/>
          </a:bodyPr>
          <a:lstStyle/>
          <a:p>
            <a:r>
              <a:rPr lang="en-GB" sz="6600" dirty="0" smtClean="0"/>
              <a:t>Year 4 Term </a:t>
            </a:r>
            <a:r>
              <a:rPr lang="en-GB" sz="6600" dirty="0" smtClean="0"/>
              <a:t>6 </a:t>
            </a:r>
            <a:r>
              <a:rPr lang="en-GB" sz="6600" dirty="0" smtClean="0"/>
              <a:t>Week </a:t>
            </a:r>
            <a:r>
              <a:rPr lang="en-GB" sz="6600" dirty="0" smtClean="0"/>
              <a:t>1 </a:t>
            </a:r>
            <a:endParaRPr lang="en-GB" sz="6600" dirty="0"/>
          </a:p>
        </p:txBody>
      </p:sp>
      <p:pic>
        <p:nvPicPr>
          <p:cNvPr id="4" name="Picture 3"/>
          <p:cNvPicPr/>
          <p:nvPr/>
        </p:nvPicPr>
        <p:blipFill>
          <a:blip r:embed="rId2" cstate="print">
            <a:extLst>
              <a:ext uri="{BEBA8EAE-BF5A-486C-A8C5-ECC9F3942E4B}">
                <a14:imgProps xmlns:a14="http://schemas.microsoft.com/office/drawing/2010/main">
                  <a14:imgLayer r:embed="rId3">
                    <a14:imgEffect>
                      <a14:backgroundRemoval t="1087" b="98370" l="0" r="100000"/>
                    </a14:imgEffect>
                  </a14:imgLayer>
                </a14:imgProps>
              </a:ext>
              <a:ext uri="{28A0092B-C50C-407E-A947-70E740481C1C}">
                <a14:useLocalDpi xmlns:a14="http://schemas.microsoft.com/office/drawing/2010/main" val="0"/>
              </a:ext>
            </a:extLst>
          </a:blip>
          <a:stretch>
            <a:fillRect/>
          </a:stretch>
        </p:blipFill>
        <p:spPr>
          <a:xfrm>
            <a:off x="3275856" y="2060848"/>
            <a:ext cx="2448272" cy="2376264"/>
          </a:xfrm>
          <a:prstGeom prst="rect">
            <a:avLst/>
          </a:prstGeom>
        </p:spPr>
      </p:pic>
    </p:spTree>
    <p:extLst>
      <p:ext uri="{BB962C8B-B14F-4D97-AF65-F5344CB8AC3E}">
        <p14:creationId xmlns:p14="http://schemas.microsoft.com/office/powerpoint/2010/main" val="276592698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Message from the class teacher</a:t>
            </a:r>
            <a:endParaRPr lang="en-GB" dirty="0"/>
          </a:p>
        </p:txBody>
      </p:sp>
      <p:sp>
        <p:nvSpPr>
          <p:cNvPr id="3" name="Content Placeholder 2"/>
          <p:cNvSpPr>
            <a:spLocks noGrp="1"/>
          </p:cNvSpPr>
          <p:nvPr>
            <p:ph idx="1"/>
          </p:nvPr>
        </p:nvSpPr>
        <p:spPr>
          <a:xfrm>
            <a:off x="446856" y="1412776"/>
            <a:ext cx="8229600" cy="5256584"/>
          </a:xfrm>
        </p:spPr>
        <p:txBody>
          <a:bodyPr>
            <a:normAutofit fontScale="62500" lnSpcReduction="20000"/>
          </a:bodyPr>
          <a:lstStyle/>
          <a:p>
            <a:pPr marL="0" indent="0" algn="ctr">
              <a:buNone/>
            </a:pPr>
            <a:r>
              <a:rPr lang="en-GB" sz="4500" dirty="0" smtClean="0"/>
              <a:t>Good Morning Year 4,</a:t>
            </a:r>
          </a:p>
          <a:p>
            <a:pPr marL="0" indent="0">
              <a:buNone/>
            </a:pPr>
            <a:r>
              <a:rPr lang="en-GB" sz="4500" dirty="0" smtClean="0"/>
              <a:t>I hope you have enjoyed your half term and have had a chance to enjoy the sunshine. Perhaps you played with your siblings or maybe you kicked a ball around in the garden. I personally baked some Scones and a Pavlova. Welcome back to another term can you believe it, we are now into our final term of the year and what an unusual year it has been. For this week I decided to let you finished your story from before half term and have left some of the usual math activities. Alongside this I have left a topic activity. Have fun and Stay safe!</a:t>
            </a:r>
            <a:endParaRPr lang="en-GB" sz="4500" dirty="0"/>
          </a:p>
          <a:p>
            <a:pPr marL="0" indent="0" algn="ctr">
              <a:buNone/>
            </a:pPr>
            <a:r>
              <a:rPr lang="en-GB" sz="4500" dirty="0" smtClean="0"/>
              <a:t>Best Wishes, </a:t>
            </a:r>
          </a:p>
          <a:p>
            <a:pPr marL="0" indent="0" algn="ctr">
              <a:buNone/>
            </a:pPr>
            <a:r>
              <a:rPr lang="en-GB" sz="4500" dirty="0" smtClean="0"/>
              <a:t>Miss Solomon</a:t>
            </a:r>
          </a:p>
          <a:p>
            <a:pPr marL="0" indent="0">
              <a:buNone/>
            </a:pPr>
            <a:endParaRPr lang="en-GB" dirty="0"/>
          </a:p>
        </p:txBody>
      </p:sp>
    </p:spTree>
    <p:extLst>
      <p:ext uri="{BB962C8B-B14F-4D97-AF65-F5344CB8AC3E}">
        <p14:creationId xmlns:p14="http://schemas.microsoft.com/office/powerpoint/2010/main" val="394635987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315416"/>
            <a:ext cx="8229600" cy="1143000"/>
          </a:xfrm>
        </p:spPr>
        <p:txBody>
          <a:bodyPr/>
          <a:lstStyle/>
          <a:p>
            <a:r>
              <a:rPr lang="en-GB" dirty="0" smtClean="0"/>
              <a:t>Reading</a:t>
            </a:r>
            <a:endParaRPr lang="en-GB" dirty="0"/>
          </a:p>
        </p:txBody>
      </p:sp>
      <p:sp>
        <p:nvSpPr>
          <p:cNvPr id="3" name="Content Placeholder 2"/>
          <p:cNvSpPr>
            <a:spLocks noGrp="1"/>
          </p:cNvSpPr>
          <p:nvPr>
            <p:ph idx="1"/>
          </p:nvPr>
        </p:nvSpPr>
        <p:spPr>
          <a:xfrm>
            <a:off x="199735" y="548680"/>
            <a:ext cx="8928992" cy="4525963"/>
          </a:xfrm>
        </p:spPr>
        <p:txBody>
          <a:bodyPr>
            <a:normAutofit fontScale="85000" lnSpcReduction="10000"/>
          </a:bodyPr>
          <a:lstStyle/>
          <a:p>
            <a:pPr marL="0" indent="0">
              <a:buNone/>
            </a:pPr>
            <a:r>
              <a:rPr lang="en-GB" dirty="0" smtClean="0"/>
              <a:t>Hopefully you have access to books at home, but we have sent home extra books with your child.</a:t>
            </a:r>
          </a:p>
          <a:p>
            <a:pPr marL="0" indent="0">
              <a:buNone/>
            </a:pPr>
            <a:r>
              <a:rPr lang="en-GB" b="1" u="sng" dirty="0" smtClean="0"/>
              <a:t>Accelerated Reading</a:t>
            </a:r>
          </a:p>
          <a:p>
            <a:pPr marL="0" indent="0">
              <a:buNone/>
            </a:pPr>
            <a:r>
              <a:rPr lang="en-GB" dirty="0" smtClean="0"/>
              <a:t>Home quizzing is not always recommended but in this case we have adjusted the settings to allow quizzing to happen at home. </a:t>
            </a:r>
          </a:p>
          <a:p>
            <a:pPr marL="0" indent="0">
              <a:buNone/>
            </a:pPr>
            <a:r>
              <a:rPr lang="en-GB" dirty="0" smtClean="0"/>
              <a:t>If your child wants to read a book from home, please check that there is a quiz available for the book and that the book level (BL) is within or near to your child’s reading range. Also take note of the quiz number for future reference. </a:t>
            </a:r>
          </a:p>
          <a:p>
            <a:pPr marL="0" indent="0">
              <a:buNone/>
            </a:pPr>
            <a:r>
              <a:rPr lang="en-GB" dirty="0" smtClean="0"/>
              <a:t>To check books please visit: </a:t>
            </a:r>
            <a:r>
              <a:rPr lang="en-GB" dirty="0" smtClean="0">
                <a:hlinkClick r:id="rId2"/>
              </a:rPr>
              <a:t>https://www.arbookfind.co.uk/</a:t>
            </a:r>
            <a:endParaRPr lang="en-GB"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3830" y="5013176"/>
            <a:ext cx="4264486" cy="184482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6" name="Straight Arrow Connector 5"/>
          <p:cNvCxnSpPr/>
          <p:nvPr/>
        </p:nvCxnSpPr>
        <p:spPr>
          <a:xfrm flipH="1">
            <a:off x="3347864" y="4437112"/>
            <a:ext cx="72008" cy="1368152"/>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8" name="Straight Arrow Connector 7"/>
          <p:cNvCxnSpPr/>
          <p:nvPr/>
        </p:nvCxnSpPr>
        <p:spPr>
          <a:xfrm>
            <a:off x="1259632" y="4077072"/>
            <a:ext cx="1800200" cy="20162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6444208" y="6093296"/>
            <a:ext cx="2448272" cy="707886"/>
          </a:xfrm>
          <a:prstGeom prst="rect">
            <a:avLst/>
          </a:prstGeom>
          <a:noFill/>
        </p:spPr>
        <p:txBody>
          <a:bodyPr wrap="square" rtlCol="0">
            <a:spAutoFit/>
          </a:bodyPr>
          <a:lstStyle/>
          <a:p>
            <a:r>
              <a:rPr lang="en-GB" sz="2000" dirty="0" smtClean="0"/>
              <a:t>Go to the next page for how to quiz.</a:t>
            </a:r>
            <a:endParaRPr lang="en-GB" sz="2000" dirty="0"/>
          </a:p>
        </p:txBody>
      </p:sp>
    </p:spTree>
    <p:extLst>
      <p:ext uri="{BB962C8B-B14F-4D97-AF65-F5344CB8AC3E}">
        <p14:creationId xmlns:p14="http://schemas.microsoft.com/office/powerpoint/2010/main" val="378695100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243408"/>
            <a:ext cx="8229600" cy="1143000"/>
          </a:xfrm>
        </p:spPr>
        <p:txBody>
          <a:bodyPr/>
          <a:lstStyle/>
          <a:p>
            <a:r>
              <a:rPr lang="en-GB" dirty="0" smtClean="0"/>
              <a:t>AR quizzing at home.</a:t>
            </a:r>
            <a:endParaRPr lang="en-GB" dirty="0"/>
          </a:p>
        </p:txBody>
      </p:sp>
      <p:sp>
        <p:nvSpPr>
          <p:cNvPr id="3" name="Content Placeholder 2"/>
          <p:cNvSpPr>
            <a:spLocks noGrp="1"/>
          </p:cNvSpPr>
          <p:nvPr>
            <p:ph idx="1"/>
          </p:nvPr>
        </p:nvSpPr>
        <p:spPr>
          <a:xfrm>
            <a:off x="172847" y="4653136"/>
            <a:ext cx="8971153" cy="1772816"/>
          </a:xfrm>
        </p:spPr>
        <p:txBody>
          <a:bodyPr>
            <a:noAutofit/>
          </a:bodyPr>
          <a:lstStyle/>
          <a:p>
            <a:pPr marL="0" indent="0">
              <a:buNone/>
            </a:pPr>
            <a:r>
              <a:rPr lang="en-GB" sz="2000" dirty="0"/>
              <a:t>We advise students complete quizzes unaided. If parents/carers wish to support their child, they can do so in the following ways:</a:t>
            </a:r>
          </a:p>
          <a:p>
            <a:r>
              <a:rPr lang="en-GB" sz="2000" dirty="0"/>
              <a:t>Discuss the book with your child as the book is being read</a:t>
            </a:r>
          </a:p>
          <a:p>
            <a:r>
              <a:rPr lang="en-GB" sz="2000" dirty="0"/>
              <a:t>Ask your child to read the question </a:t>
            </a:r>
            <a:r>
              <a:rPr lang="en-GB" sz="2000" dirty="0" smtClean="0"/>
              <a:t>out loud</a:t>
            </a:r>
            <a:endParaRPr lang="en-GB" sz="2000" dirty="0"/>
          </a:p>
          <a:p>
            <a:r>
              <a:rPr lang="en-GB" sz="2000" dirty="0"/>
              <a:t>Re-word questions for your child, if necessary</a:t>
            </a:r>
          </a:p>
          <a:p>
            <a:r>
              <a:rPr lang="en-GB" sz="2000" dirty="0"/>
              <a:t>Ask your child which answers are </a:t>
            </a:r>
            <a:r>
              <a:rPr lang="en-GB" sz="2000" b="1" dirty="0"/>
              <a:t>not</a:t>
            </a:r>
            <a:r>
              <a:rPr lang="en-GB" sz="2000" dirty="0"/>
              <a:t> correct</a:t>
            </a:r>
          </a:p>
          <a:p>
            <a:pPr marL="0" indent="0">
              <a:buNone/>
            </a:pPr>
            <a:endParaRPr lang="en-GB" sz="2000" dirty="0"/>
          </a:p>
        </p:txBody>
      </p:sp>
      <p:sp>
        <p:nvSpPr>
          <p:cNvPr id="4" name="Rectangle 3"/>
          <p:cNvSpPr/>
          <p:nvPr/>
        </p:nvSpPr>
        <p:spPr>
          <a:xfrm>
            <a:off x="22168" y="836712"/>
            <a:ext cx="8942319" cy="646331"/>
          </a:xfrm>
          <a:prstGeom prst="rect">
            <a:avLst/>
          </a:prstGeom>
        </p:spPr>
        <p:txBody>
          <a:bodyPr wrap="square">
            <a:spAutoFit/>
          </a:bodyPr>
          <a:lstStyle/>
          <a:p>
            <a:r>
              <a:rPr lang="en-GB" dirty="0" smtClean="0"/>
              <a:t>To log into AR to take a quiz please visit: </a:t>
            </a:r>
            <a:r>
              <a:rPr lang="en-GB" dirty="0" smtClean="0">
                <a:hlinkClick r:id="rId2"/>
              </a:rPr>
              <a:t>https://ukhosted27.renlearn.co.uk/2240835/</a:t>
            </a:r>
            <a:endParaRPr lang="en-GB" dirty="0" smtClean="0"/>
          </a:p>
          <a:p>
            <a:endParaRPr lang="en-GB" dirty="0"/>
          </a:p>
        </p:txBody>
      </p:sp>
      <p:pic>
        <p:nvPicPr>
          <p:cNvPr id="2050"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0206" y="1327959"/>
            <a:ext cx="2899146" cy="15279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6" name="Straight Arrow Connector 5"/>
          <p:cNvCxnSpPr/>
          <p:nvPr/>
        </p:nvCxnSpPr>
        <p:spPr>
          <a:xfrm flipH="1">
            <a:off x="1979712" y="1651481"/>
            <a:ext cx="3035529" cy="18002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5148064" y="1272857"/>
            <a:ext cx="3096344" cy="1477328"/>
          </a:xfrm>
          <a:prstGeom prst="rect">
            <a:avLst/>
          </a:prstGeom>
          <a:noFill/>
        </p:spPr>
        <p:txBody>
          <a:bodyPr wrap="square" rtlCol="0">
            <a:spAutoFit/>
          </a:bodyPr>
          <a:lstStyle/>
          <a:p>
            <a:r>
              <a:rPr lang="en-GB" dirty="0" smtClean="0"/>
              <a:t>Your child should know what to do from here and should know their login details.  If they are not aware, most details are written in their reading record. </a:t>
            </a:r>
            <a:endParaRPr lang="en-GB" dirty="0"/>
          </a:p>
        </p:txBody>
      </p:sp>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5678" y="2852936"/>
            <a:ext cx="2893673" cy="18128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2" name="Picture 4"/>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521709" y="2965752"/>
            <a:ext cx="2786595" cy="15086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13" name="Straight Arrow Connector 12"/>
          <p:cNvCxnSpPr/>
          <p:nvPr/>
        </p:nvCxnSpPr>
        <p:spPr>
          <a:xfrm flipH="1">
            <a:off x="1331641" y="3140968"/>
            <a:ext cx="1944215" cy="324036"/>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3259161" y="2848685"/>
            <a:ext cx="1584176" cy="923330"/>
          </a:xfrm>
          <a:prstGeom prst="rect">
            <a:avLst/>
          </a:prstGeom>
          <a:noFill/>
        </p:spPr>
        <p:txBody>
          <a:bodyPr wrap="square" rtlCol="0">
            <a:spAutoFit/>
          </a:bodyPr>
          <a:lstStyle/>
          <a:p>
            <a:r>
              <a:rPr lang="en-GB" dirty="0" smtClean="0"/>
              <a:t>Click on Accelerated reader.</a:t>
            </a:r>
            <a:endParaRPr lang="en-GB" dirty="0"/>
          </a:p>
        </p:txBody>
      </p:sp>
      <p:cxnSp>
        <p:nvCxnSpPr>
          <p:cNvPr id="16" name="Straight Arrow Connector 15"/>
          <p:cNvCxnSpPr/>
          <p:nvPr/>
        </p:nvCxnSpPr>
        <p:spPr>
          <a:xfrm flipH="1">
            <a:off x="5364090" y="3140968"/>
            <a:ext cx="2088230" cy="17373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7524328" y="2965752"/>
            <a:ext cx="1440159" cy="1200329"/>
          </a:xfrm>
          <a:prstGeom prst="rect">
            <a:avLst/>
          </a:prstGeom>
          <a:noFill/>
        </p:spPr>
        <p:txBody>
          <a:bodyPr wrap="square" rtlCol="0">
            <a:spAutoFit/>
          </a:bodyPr>
          <a:lstStyle/>
          <a:p>
            <a:r>
              <a:rPr lang="en-GB" dirty="0" smtClean="0"/>
              <a:t>Type in the name the book or the quiz number. </a:t>
            </a:r>
            <a:endParaRPr lang="en-GB" dirty="0"/>
          </a:p>
        </p:txBody>
      </p:sp>
    </p:spTree>
    <p:extLst>
      <p:ext uri="{BB962C8B-B14F-4D97-AF65-F5344CB8AC3E}">
        <p14:creationId xmlns:p14="http://schemas.microsoft.com/office/powerpoint/2010/main" val="81870548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xmlns="" id="{E963AFAD-1E91-412C-BD16-F0D1E51D4575}"/>
              </a:ext>
            </a:extLst>
          </p:cNvPr>
          <p:cNvPicPr>
            <a:picLocks noChangeAspect="1"/>
          </p:cNvPicPr>
          <p:nvPr/>
        </p:nvPicPr>
        <p:blipFill>
          <a:blip r:embed="rId2"/>
          <a:stretch>
            <a:fillRect/>
          </a:stretch>
        </p:blipFill>
        <p:spPr>
          <a:xfrm>
            <a:off x="967978" y="1038225"/>
            <a:ext cx="7208044" cy="4781550"/>
          </a:xfrm>
          <a:prstGeom prst="rect">
            <a:avLst/>
          </a:prstGeom>
        </p:spPr>
      </p:pic>
      <p:cxnSp>
        <p:nvCxnSpPr>
          <p:cNvPr id="6" name="Straight Arrow Connector 5">
            <a:extLst>
              <a:ext uri="{FF2B5EF4-FFF2-40B4-BE49-F238E27FC236}">
                <a16:creationId xmlns:a16="http://schemas.microsoft.com/office/drawing/2014/main" xmlns="" id="{CDDC0847-0376-4625-8D07-2F2563A4D9D8}"/>
              </a:ext>
            </a:extLst>
          </p:cNvPr>
          <p:cNvCxnSpPr/>
          <p:nvPr/>
        </p:nvCxnSpPr>
        <p:spPr>
          <a:xfrm flipH="1">
            <a:off x="5546035" y="2862470"/>
            <a:ext cx="1431235" cy="463826"/>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xmlns="" id="{99F8439A-F94A-4AF4-8067-CA1C12F13CBA}"/>
              </a:ext>
            </a:extLst>
          </p:cNvPr>
          <p:cNvSpPr txBox="1"/>
          <p:nvPr/>
        </p:nvSpPr>
        <p:spPr>
          <a:xfrm>
            <a:off x="2574235" y="395495"/>
            <a:ext cx="7092656" cy="1815882"/>
          </a:xfrm>
          <a:prstGeom prst="rect">
            <a:avLst/>
          </a:prstGeom>
          <a:noFill/>
        </p:spPr>
        <p:txBody>
          <a:bodyPr wrap="square" rtlCol="0">
            <a:spAutoFit/>
          </a:bodyPr>
          <a:lstStyle/>
          <a:p>
            <a:r>
              <a:rPr lang="en-GB" sz="2800" dirty="0"/>
              <a:t>Visit </a:t>
            </a:r>
            <a:r>
              <a:rPr lang="en-GB" sz="2800" dirty="0">
                <a:hlinkClick r:id="rId3"/>
              </a:rPr>
              <a:t>http://readon.myon.co.uk</a:t>
            </a:r>
            <a:endParaRPr lang="en-GB" sz="2800" dirty="0"/>
          </a:p>
          <a:p>
            <a:endParaRPr lang="en-GB" sz="2800" dirty="0"/>
          </a:p>
          <a:p>
            <a:endParaRPr lang="en-GB" sz="2800" dirty="0"/>
          </a:p>
          <a:p>
            <a:endParaRPr lang="en-GB" sz="2800" dirty="0"/>
          </a:p>
        </p:txBody>
      </p:sp>
    </p:spTree>
    <p:extLst>
      <p:ext uri="{BB962C8B-B14F-4D97-AF65-F5344CB8AC3E}">
        <p14:creationId xmlns:p14="http://schemas.microsoft.com/office/powerpoint/2010/main" val="29981213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xmlns="" id="{90BC30C8-0910-44C2-A747-D61954E89128}"/>
              </a:ext>
            </a:extLst>
          </p:cNvPr>
          <p:cNvPicPr>
            <a:picLocks noChangeAspect="1"/>
          </p:cNvPicPr>
          <p:nvPr/>
        </p:nvPicPr>
        <p:blipFill>
          <a:blip r:embed="rId2"/>
          <a:stretch>
            <a:fillRect/>
          </a:stretch>
        </p:blipFill>
        <p:spPr>
          <a:xfrm>
            <a:off x="267891" y="919991"/>
            <a:ext cx="8608219" cy="5362575"/>
          </a:xfrm>
          <a:prstGeom prst="rect">
            <a:avLst/>
          </a:prstGeom>
        </p:spPr>
      </p:pic>
      <p:sp>
        <p:nvSpPr>
          <p:cNvPr id="3" name="TextBox 2">
            <a:extLst>
              <a:ext uri="{FF2B5EF4-FFF2-40B4-BE49-F238E27FC236}">
                <a16:creationId xmlns:a16="http://schemas.microsoft.com/office/drawing/2014/main" xmlns="" id="{3EC09F94-9C9C-4CEE-9D4A-69F559DE385D}"/>
              </a:ext>
            </a:extLst>
          </p:cNvPr>
          <p:cNvSpPr txBox="1"/>
          <p:nvPr/>
        </p:nvSpPr>
        <p:spPr>
          <a:xfrm>
            <a:off x="347403" y="344603"/>
            <a:ext cx="8130209" cy="461665"/>
          </a:xfrm>
          <a:prstGeom prst="rect">
            <a:avLst/>
          </a:prstGeom>
          <a:noFill/>
        </p:spPr>
        <p:txBody>
          <a:bodyPr wrap="square" rtlCol="0">
            <a:spAutoFit/>
          </a:bodyPr>
          <a:lstStyle/>
          <a:p>
            <a:r>
              <a:rPr lang="en-GB" sz="2400" dirty="0"/>
              <a:t>Choose an area that interests you or use the search option.</a:t>
            </a:r>
          </a:p>
        </p:txBody>
      </p:sp>
      <p:cxnSp>
        <p:nvCxnSpPr>
          <p:cNvPr id="5" name="Straight Arrow Connector 4">
            <a:extLst>
              <a:ext uri="{FF2B5EF4-FFF2-40B4-BE49-F238E27FC236}">
                <a16:creationId xmlns:a16="http://schemas.microsoft.com/office/drawing/2014/main" xmlns="" id="{37D82565-F62C-4D90-AB78-EE66CEDE6F9D}"/>
              </a:ext>
            </a:extLst>
          </p:cNvPr>
          <p:cNvCxnSpPr/>
          <p:nvPr/>
        </p:nvCxnSpPr>
        <p:spPr>
          <a:xfrm>
            <a:off x="2892287" y="675862"/>
            <a:ext cx="387626" cy="3564835"/>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6" name="Straight Arrow Connector 5">
            <a:extLst>
              <a:ext uri="{FF2B5EF4-FFF2-40B4-BE49-F238E27FC236}">
                <a16:creationId xmlns:a16="http://schemas.microsoft.com/office/drawing/2014/main" xmlns="" id="{BFB9677A-804E-4B41-B557-E023DD5CEAE9}"/>
              </a:ext>
            </a:extLst>
          </p:cNvPr>
          <p:cNvCxnSpPr>
            <a:cxnSpLocks/>
          </p:cNvCxnSpPr>
          <p:nvPr/>
        </p:nvCxnSpPr>
        <p:spPr>
          <a:xfrm>
            <a:off x="4969565" y="806268"/>
            <a:ext cx="109331" cy="850255"/>
          </a:xfrm>
          <a:prstGeom prst="straightConnector1">
            <a:avLst/>
          </a:prstGeom>
          <a:ln w="5715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3263121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smtClean="0"/>
              <a:t>Using My Maths</a:t>
            </a:r>
            <a:endParaRPr lang="en-GB" dirty="0"/>
          </a:p>
        </p:txBody>
      </p:sp>
      <p:sp>
        <p:nvSpPr>
          <p:cNvPr id="3" name="Content Placeholder 2"/>
          <p:cNvSpPr>
            <a:spLocks noGrp="1"/>
          </p:cNvSpPr>
          <p:nvPr>
            <p:ph idx="1"/>
          </p:nvPr>
        </p:nvSpPr>
        <p:spPr>
          <a:xfrm>
            <a:off x="323528" y="764705"/>
            <a:ext cx="8229600" cy="1728192"/>
          </a:xfrm>
        </p:spPr>
        <p:txBody>
          <a:bodyPr>
            <a:normAutofit/>
          </a:bodyPr>
          <a:lstStyle/>
          <a:p>
            <a:pPr marL="0" indent="0">
              <a:buNone/>
            </a:pPr>
            <a:r>
              <a:rPr lang="en-GB" dirty="0" smtClean="0"/>
              <a:t>Children should know their way round My Maths but here are some reminders on how access the lessons. Visit: </a:t>
            </a:r>
            <a:r>
              <a:rPr lang="en-GB" dirty="0" smtClean="0">
                <a:hlinkClick r:id="rId2"/>
              </a:rPr>
              <a:t>www.mymaths.co.uk</a:t>
            </a:r>
            <a:endParaRPr lang="en-GB" dirty="0" smtClean="0"/>
          </a:p>
          <a:p>
            <a:pPr marL="0" indent="0">
              <a:buNone/>
            </a:pPr>
            <a:endParaRPr lang="en-GB" dirty="0"/>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825" y="2904514"/>
            <a:ext cx="5288155" cy="27872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68144" y="2904514"/>
            <a:ext cx="2908747" cy="36113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p:nvPr/>
        </p:nvCxnSpPr>
        <p:spPr>
          <a:xfrm flipH="1">
            <a:off x="4932040" y="2204864"/>
            <a:ext cx="1152128" cy="93610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a:off x="4788024" y="3356992"/>
            <a:ext cx="1440160" cy="9411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6266657" y="4113450"/>
            <a:ext cx="2520280" cy="400110"/>
          </a:xfrm>
          <a:prstGeom prst="rect">
            <a:avLst/>
          </a:prstGeom>
          <a:noFill/>
        </p:spPr>
        <p:txBody>
          <a:bodyPr wrap="square" rtlCol="0">
            <a:spAutoFit/>
          </a:bodyPr>
          <a:lstStyle/>
          <a:p>
            <a:r>
              <a:rPr lang="en-GB" sz="2000" b="1" dirty="0" err="1" smtClean="0"/>
              <a:t>bapchild</a:t>
            </a:r>
            <a:endParaRPr lang="en-GB" sz="2000" b="1" dirty="0"/>
          </a:p>
        </p:txBody>
      </p:sp>
      <p:sp>
        <p:nvSpPr>
          <p:cNvPr id="11" name="TextBox 10"/>
          <p:cNvSpPr txBox="1"/>
          <p:nvPr/>
        </p:nvSpPr>
        <p:spPr>
          <a:xfrm>
            <a:off x="6266657" y="4941168"/>
            <a:ext cx="2520280" cy="400110"/>
          </a:xfrm>
          <a:prstGeom prst="rect">
            <a:avLst/>
          </a:prstGeom>
          <a:noFill/>
        </p:spPr>
        <p:txBody>
          <a:bodyPr wrap="square" rtlCol="0">
            <a:spAutoFit/>
          </a:bodyPr>
          <a:lstStyle/>
          <a:p>
            <a:r>
              <a:rPr lang="en-GB" sz="2000" b="1" dirty="0" smtClean="0"/>
              <a:t>divide162</a:t>
            </a:r>
            <a:endParaRPr lang="en-GB" sz="2000" b="1" dirty="0"/>
          </a:p>
        </p:txBody>
      </p:sp>
    </p:spTree>
    <p:extLst>
      <p:ext uri="{BB962C8B-B14F-4D97-AF65-F5344CB8AC3E}">
        <p14:creationId xmlns:p14="http://schemas.microsoft.com/office/powerpoint/2010/main" val="228315139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smtClean="0"/>
              <a:t>Using My Maths</a:t>
            </a:r>
            <a:endParaRPr lang="en-GB"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1124744"/>
            <a:ext cx="7704856" cy="33921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a:stCxn id="9" idx="0"/>
          </p:cNvCxnSpPr>
          <p:nvPr/>
        </p:nvCxnSpPr>
        <p:spPr>
          <a:xfrm flipH="1" flipV="1">
            <a:off x="1475656" y="3068960"/>
            <a:ext cx="432048" cy="18002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395536" y="4869160"/>
            <a:ext cx="3024336" cy="1200329"/>
          </a:xfrm>
          <a:prstGeom prst="rect">
            <a:avLst/>
          </a:prstGeom>
          <a:noFill/>
        </p:spPr>
        <p:txBody>
          <a:bodyPr wrap="square" rtlCol="0">
            <a:spAutoFit/>
          </a:bodyPr>
          <a:lstStyle/>
          <a:p>
            <a:r>
              <a:rPr lang="en-GB" dirty="0" smtClean="0"/>
              <a:t>Access any lesson based on what your child is learning in class or search the topic in the search bar. </a:t>
            </a:r>
            <a:endParaRPr lang="en-GB" dirty="0"/>
          </a:p>
        </p:txBody>
      </p:sp>
      <p:cxnSp>
        <p:nvCxnSpPr>
          <p:cNvPr id="11" name="Straight Arrow Connector 10"/>
          <p:cNvCxnSpPr/>
          <p:nvPr/>
        </p:nvCxnSpPr>
        <p:spPr>
          <a:xfrm flipV="1">
            <a:off x="6732240" y="2850941"/>
            <a:ext cx="0" cy="2018219"/>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5220072" y="5085184"/>
            <a:ext cx="3528392" cy="923330"/>
          </a:xfrm>
          <a:prstGeom prst="rect">
            <a:avLst/>
          </a:prstGeom>
          <a:noFill/>
        </p:spPr>
        <p:txBody>
          <a:bodyPr wrap="square" rtlCol="0">
            <a:spAutoFit/>
          </a:bodyPr>
          <a:lstStyle/>
          <a:p>
            <a:r>
              <a:rPr lang="en-GB" dirty="0" smtClean="0"/>
              <a:t>Use the login portal to access specific homework and lessons that your teacher has set. </a:t>
            </a:r>
            <a:endParaRPr lang="en-GB" dirty="0"/>
          </a:p>
        </p:txBody>
      </p:sp>
      <p:cxnSp>
        <p:nvCxnSpPr>
          <p:cNvPr id="14" name="Straight Arrow Connector 13"/>
          <p:cNvCxnSpPr>
            <a:stCxn id="9" idx="0"/>
          </p:cNvCxnSpPr>
          <p:nvPr/>
        </p:nvCxnSpPr>
        <p:spPr>
          <a:xfrm flipV="1">
            <a:off x="1907704" y="2820835"/>
            <a:ext cx="1728192" cy="2048325"/>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stCxn id="9" idx="0"/>
          </p:cNvCxnSpPr>
          <p:nvPr/>
        </p:nvCxnSpPr>
        <p:spPr>
          <a:xfrm flipV="1">
            <a:off x="1907704" y="3221360"/>
            <a:ext cx="432048" cy="16478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a:stCxn id="9" idx="0"/>
          </p:cNvCxnSpPr>
          <p:nvPr/>
        </p:nvCxnSpPr>
        <p:spPr>
          <a:xfrm flipV="1">
            <a:off x="1907704" y="1484784"/>
            <a:ext cx="4032448" cy="3384376"/>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6377103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Maths – White Rose Home Learning</a:t>
            </a:r>
          </a:p>
        </p:txBody>
      </p:sp>
      <p:sp>
        <p:nvSpPr>
          <p:cNvPr id="3" name="Content Placeholder 2"/>
          <p:cNvSpPr>
            <a:spLocks noGrp="1"/>
          </p:cNvSpPr>
          <p:nvPr>
            <p:ph idx="1"/>
          </p:nvPr>
        </p:nvSpPr>
        <p:spPr>
          <a:xfrm>
            <a:off x="179512" y="1268760"/>
            <a:ext cx="8712968" cy="4525963"/>
          </a:xfrm>
        </p:spPr>
        <p:txBody>
          <a:bodyPr>
            <a:normAutofit/>
          </a:bodyPr>
          <a:lstStyle/>
          <a:p>
            <a:r>
              <a:rPr lang="en-GB" sz="2000" dirty="0" smtClean="0"/>
              <a:t>As well as the work that can be accessed through My Maths and TT Rockstars, you can see below the future topics we would be covering.</a:t>
            </a:r>
          </a:p>
          <a:p>
            <a:r>
              <a:rPr lang="en-GB" sz="2000" dirty="0" smtClean="0"/>
              <a:t>To </a:t>
            </a:r>
            <a:r>
              <a:rPr lang="en-GB" sz="2000" dirty="0"/>
              <a:t>find further support for </a:t>
            </a:r>
            <a:r>
              <a:rPr lang="en-GB" sz="2000" dirty="0" smtClean="0"/>
              <a:t>the rest of our </a:t>
            </a:r>
            <a:r>
              <a:rPr lang="en-GB" sz="2000" dirty="0"/>
              <a:t>year curriculum, visit the White Rose website for the schemes of learning. (</a:t>
            </a:r>
            <a:r>
              <a:rPr lang="en-GB" sz="2000" dirty="0">
                <a:hlinkClick r:id="rId2"/>
              </a:rPr>
              <a:t>https://whiterosemaths.com/resources/schemes-of-learning/primary-sols/</a:t>
            </a:r>
            <a:r>
              <a:rPr lang="en-GB" sz="2000" dirty="0"/>
              <a:t>) </a:t>
            </a:r>
          </a:p>
          <a:p>
            <a:r>
              <a:rPr lang="en-GB" sz="2000" dirty="0"/>
              <a:t>Here, you can find everything we should be covering across year </a:t>
            </a:r>
            <a:r>
              <a:rPr lang="en-GB" sz="2000" dirty="0" smtClean="0"/>
              <a:t>4 and </a:t>
            </a:r>
            <a:r>
              <a:rPr lang="en-GB" sz="2000" dirty="0"/>
              <a:t>the small steps within this. For example…</a:t>
            </a:r>
          </a:p>
          <a:p>
            <a:endParaRPr lang="en-GB" sz="2000" dirty="0"/>
          </a:p>
        </p:txBody>
      </p:sp>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16153" y="3817386"/>
            <a:ext cx="5045373" cy="28519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Oval 3"/>
          <p:cNvSpPr/>
          <p:nvPr/>
        </p:nvSpPr>
        <p:spPr>
          <a:xfrm>
            <a:off x="3419872" y="3789040"/>
            <a:ext cx="720080" cy="432048"/>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p:cNvSpPr/>
          <p:nvPr/>
        </p:nvSpPr>
        <p:spPr>
          <a:xfrm>
            <a:off x="3815718" y="5942872"/>
            <a:ext cx="468249" cy="662245"/>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415341818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Maths – White Rose Home Learning</a:t>
            </a:r>
          </a:p>
        </p:txBody>
      </p:sp>
      <p:sp>
        <p:nvSpPr>
          <p:cNvPr id="4" name="TextBox 3"/>
          <p:cNvSpPr txBox="1"/>
          <p:nvPr/>
        </p:nvSpPr>
        <p:spPr>
          <a:xfrm>
            <a:off x="179512" y="1124744"/>
            <a:ext cx="8496944" cy="923330"/>
          </a:xfrm>
          <a:prstGeom prst="rect">
            <a:avLst/>
          </a:prstGeom>
          <a:noFill/>
        </p:spPr>
        <p:txBody>
          <a:bodyPr wrap="square" rtlCol="0">
            <a:spAutoFit/>
          </a:bodyPr>
          <a:lstStyle/>
          <a:p>
            <a:r>
              <a:rPr lang="en-GB" dirty="0" smtClean="0"/>
              <a:t>CONGRATULATIONS, well done for completing the topic on measurement. Our new topic within maths is going to be time. If you follow that link from the previous slide, it’ll open up a PDF that shows me all the information for that topic. </a:t>
            </a:r>
          </a:p>
        </p:txBody>
      </p:sp>
      <p:sp>
        <p:nvSpPr>
          <p:cNvPr id="6" name="5-Point Star 5"/>
          <p:cNvSpPr/>
          <p:nvPr/>
        </p:nvSpPr>
        <p:spPr>
          <a:xfrm>
            <a:off x="4457894" y="5129081"/>
            <a:ext cx="288032" cy="360040"/>
          </a:xfrm>
          <a:prstGeom prst="star5">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p:cNvSpPr txBox="1"/>
          <p:nvPr/>
        </p:nvSpPr>
        <p:spPr>
          <a:xfrm>
            <a:off x="4745926" y="5159511"/>
            <a:ext cx="4176464" cy="1200329"/>
          </a:xfrm>
          <a:prstGeom prst="rect">
            <a:avLst/>
          </a:prstGeom>
          <a:noFill/>
        </p:spPr>
        <p:txBody>
          <a:bodyPr wrap="square" rtlCol="0">
            <a:spAutoFit/>
          </a:bodyPr>
          <a:lstStyle/>
          <a:p>
            <a:r>
              <a:rPr lang="en-GB" dirty="0" smtClean="0"/>
              <a:t>I’ve put a star next to the areas we are going to focus on this week. My tip would be to focus on the small steps and to try not too rush. Take your time!</a:t>
            </a:r>
          </a:p>
        </p:txBody>
      </p:sp>
      <p:pic>
        <p:nvPicPr>
          <p:cNvPr id="3"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10614" t="31829" b="10360"/>
          <a:stretch/>
        </p:blipFill>
        <p:spPr bwMode="auto">
          <a:xfrm>
            <a:off x="800016" y="2566361"/>
            <a:ext cx="7617579" cy="20522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4" name="5-Point Star 13"/>
          <p:cNvSpPr/>
          <p:nvPr/>
        </p:nvSpPr>
        <p:spPr>
          <a:xfrm>
            <a:off x="1043608" y="4005064"/>
            <a:ext cx="288032" cy="360040"/>
          </a:xfrm>
          <a:prstGeom prst="star5">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5-Point Star 11"/>
          <p:cNvSpPr/>
          <p:nvPr/>
        </p:nvSpPr>
        <p:spPr>
          <a:xfrm>
            <a:off x="1043608" y="3573016"/>
            <a:ext cx="288032" cy="360040"/>
          </a:xfrm>
          <a:prstGeom prst="star5">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5-Point Star 14"/>
          <p:cNvSpPr/>
          <p:nvPr/>
        </p:nvSpPr>
        <p:spPr>
          <a:xfrm>
            <a:off x="1043608" y="3140968"/>
            <a:ext cx="288032" cy="360040"/>
          </a:xfrm>
          <a:prstGeom prst="star5">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5-Point Star 15"/>
          <p:cNvSpPr/>
          <p:nvPr/>
        </p:nvSpPr>
        <p:spPr>
          <a:xfrm>
            <a:off x="1043608" y="2708920"/>
            <a:ext cx="288032" cy="360040"/>
          </a:xfrm>
          <a:prstGeom prst="star5">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4668482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Maths – White Rose Home Learning</a:t>
            </a:r>
          </a:p>
        </p:txBody>
      </p:sp>
      <p:sp>
        <p:nvSpPr>
          <p:cNvPr id="18" name="TextBox 17"/>
          <p:cNvSpPr txBox="1"/>
          <p:nvPr/>
        </p:nvSpPr>
        <p:spPr>
          <a:xfrm>
            <a:off x="0" y="1404526"/>
            <a:ext cx="9144000" cy="1015663"/>
          </a:xfrm>
          <a:prstGeom prst="rect">
            <a:avLst/>
          </a:prstGeom>
          <a:noFill/>
        </p:spPr>
        <p:txBody>
          <a:bodyPr wrap="square" rtlCol="0">
            <a:spAutoFit/>
          </a:bodyPr>
          <a:lstStyle/>
          <a:p>
            <a:r>
              <a:rPr lang="en-GB" sz="2000" dirty="0" smtClean="0"/>
              <a:t>Each small step has notes and guidance for the topic and fluency suggestions. The second page provides reasoning and problem solving questions that the children can try to consolidate their learning.</a:t>
            </a:r>
            <a:endParaRPr lang="en-GB" sz="2000" dirty="0"/>
          </a:p>
        </p:txBody>
      </p:sp>
      <p:pic>
        <p:nvPicPr>
          <p:cNvPr id="3"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6107" y="2450633"/>
            <a:ext cx="4283196" cy="26544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11960" y="3718163"/>
            <a:ext cx="4462264" cy="27719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5157172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689528" y="23167"/>
            <a:ext cx="7848872" cy="707886"/>
          </a:xfrm>
          <a:prstGeom prst="rect">
            <a:avLst/>
          </a:prstGeom>
          <a:noFill/>
        </p:spPr>
        <p:txBody>
          <a:bodyPr wrap="square" rtlCol="0">
            <a:spAutoFit/>
          </a:bodyPr>
          <a:lstStyle/>
          <a:p>
            <a:r>
              <a:rPr lang="en-GB" sz="4000" dirty="0" smtClean="0"/>
              <a:t>Maths – White Rose Home Learning</a:t>
            </a:r>
            <a:endParaRPr lang="en-GB" sz="4000" dirty="0"/>
          </a:p>
        </p:txBody>
      </p:sp>
      <p:sp>
        <p:nvSpPr>
          <p:cNvPr id="3" name="TextBox 2"/>
          <p:cNvSpPr txBox="1"/>
          <p:nvPr/>
        </p:nvSpPr>
        <p:spPr>
          <a:xfrm>
            <a:off x="467544" y="697920"/>
            <a:ext cx="7992888" cy="1938992"/>
          </a:xfrm>
          <a:prstGeom prst="rect">
            <a:avLst/>
          </a:prstGeom>
          <a:noFill/>
        </p:spPr>
        <p:txBody>
          <a:bodyPr wrap="square" rtlCol="0">
            <a:spAutoFit/>
          </a:bodyPr>
          <a:lstStyle/>
          <a:p>
            <a:r>
              <a:rPr lang="en-GB" sz="2400" dirty="0" smtClean="0"/>
              <a:t>In school as we follow the White Rose scheme of learning. Their website has put together free lessons and resources that link to the learning taking place in school. Please visit: </a:t>
            </a:r>
            <a:r>
              <a:rPr lang="en-GB" sz="2400" dirty="0" smtClean="0">
                <a:hlinkClick r:id="rId2"/>
              </a:rPr>
              <a:t>https://whiterosemaths.com/homelearning/</a:t>
            </a:r>
            <a:endParaRPr lang="en-GB" sz="2400" dirty="0" smtClean="0"/>
          </a:p>
          <a:p>
            <a:endParaRPr lang="en-GB" sz="2400" dirty="0"/>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85572" y="2501196"/>
            <a:ext cx="7056784" cy="42401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Oval 6"/>
          <p:cNvSpPr/>
          <p:nvPr/>
        </p:nvSpPr>
        <p:spPr>
          <a:xfrm>
            <a:off x="6562359" y="6381328"/>
            <a:ext cx="1224136" cy="502033"/>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p:cNvSpPr/>
          <p:nvPr/>
        </p:nvSpPr>
        <p:spPr>
          <a:xfrm>
            <a:off x="3347864" y="2385895"/>
            <a:ext cx="904083" cy="502033"/>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24612515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a:t>Maths – White Rose Home Learning</a:t>
            </a:r>
          </a:p>
        </p:txBody>
      </p:sp>
      <p:sp>
        <p:nvSpPr>
          <p:cNvPr id="3" name="Content Placeholder 2"/>
          <p:cNvSpPr>
            <a:spLocks noGrp="1"/>
          </p:cNvSpPr>
          <p:nvPr>
            <p:ph idx="1"/>
          </p:nvPr>
        </p:nvSpPr>
        <p:spPr>
          <a:xfrm>
            <a:off x="440904" y="1268760"/>
            <a:ext cx="8229600" cy="4525963"/>
          </a:xfrm>
        </p:spPr>
        <p:txBody>
          <a:bodyPr/>
          <a:lstStyle/>
          <a:p>
            <a:pPr marL="0" lvl="0" indent="0">
              <a:spcBef>
                <a:spcPts val="0"/>
              </a:spcBef>
              <a:buNone/>
            </a:pPr>
            <a:r>
              <a:rPr lang="en-GB" sz="2000" dirty="0" smtClean="0">
                <a:solidFill>
                  <a:prstClr val="black"/>
                </a:solidFill>
              </a:rPr>
              <a:t>Complete Summer Term-Week 3, Lesson 3-4 and then move onto Summer Term-Week 4, Lessons 1-2 throughout the week. Each Lesson has linked a PowerPoint video to explain how to do that specific maths activity. HOWEVER please note: when you get to Summer Term- Week 4 the website have stopped showing the worksheets, but I have attached a worksheet to complete on the next couple of slides. This worksheet should work alongside the videos from the website.</a:t>
            </a:r>
            <a:endParaRPr lang="en-GB" sz="2000" dirty="0">
              <a:solidFill>
                <a:prstClr val="black"/>
              </a:solidFill>
            </a:endParaRPr>
          </a:p>
        </p:txBody>
      </p:sp>
      <p:pic>
        <p:nvPicPr>
          <p:cNvPr id="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500" t="4695" r="1500" b="21271"/>
          <a:stretch/>
        </p:blipFill>
        <p:spPr bwMode="auto">
          <a:xfrm>
            <a:off x="2123550" y="3897052"/>
            <a:ext cx="4813920" cy="26224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5-Point Star 6"/>
          <p:cNvSpPr/>
          <p:nvPr/>
        </p:nvSpPr>
        <p:spPr>
          <a:xfrm>
            <a:off x="2051720" y="4725144"/>
            <a:ext cx="288032" cy="360040"/>
          </a:xfrm>
          <a:prstGeom prst="star5">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5-Point Star 7"/>
          <p:cNvSpPr/>
          <p:nvPr/>
        </p:nvSpPr>
        <p:spPr>
          <a:xfrm>
            <a:off x="2051720" y="4293096"/>
            <a:ext cx="288032" cy="360040"/>
          </a:xfrm>
          <a:prstGeom prst="star5">
            <a:avLst/>
          </a:prstGeom>
          <a:solidFill>
            <a:srgbClr val="FFFF00"/>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69080078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3075" name="Picture 3"/>
          <p:cNvPicPr>
            <a:picLocks noChangeAspect="1" noChangeArrowheads="1"/>
          </p:cNvPicPr>
          <p:nvPr/>
        </p:nvPicPr>
        <p:blipFill rotWithShape="1">
          <a:blip r:embed="rId2">
            <a:extLst>
              <a:ext uri="{28A0092B-C50C-407E-A947-70E740481C1C}">
                <a14:useLocalDpi xmlns:a14="http://schemas.microsoft.com/office/drawing/2010/main" val="0"/>
              </a:ext>
            </a:extLst>
          </a:blip>
          <a:srcRect t="5583"/>
          <a:stretch/>
        </p:blipFill>
        <p:spPr bwMode="auto">
          <a:xfrm>
            <a:off x="0" y="263236"/>
            <a:ext cx="9138334" cy="60460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4602644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221" y="188640"/>
            <a:ext cx="9065880" cy="58326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2756712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5122"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t="3645"/>
          <a:stretch/>
        </p:blipFill>
        <p:spPr bwMode="auto">
          <a:xfrm>
            <a:off x="0" y="332656"/>
            <a:ext cx="9149532" cy="59766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9994319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88640"/>
            <a:ext cx="9116486" cy="59046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901920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smtClean="0"/>
              <a:t>TT </a:t>
            </a:r>
            <a:r>
              <a:rPr lang="en-GB" dirty="0" err="1" smtClean="0"/>
              <a:t>Rockstars</a:t>
            </a:r>
            <a:endParaRPr lang="en-GB" dirty="0"/>
          </a:p>
        </p:txBody>
      </p:sp>
      <p:sp>
        <p:nvSpPr>
          <p:cNvPr id="3" name="Content Placeholder 2"/>
          <p:cNvSpPr>
            <a:spLocks noGrp="1"/>
          </p:cNvSpPr>
          <p:nvPr>
            <p:ph idx="1"/>
          </p:nvPr>
        </p:nvSpPr>
        <p:spPr>
          <a:xfrm>
            <a:off x="251520" y="980728"/>
            <a:ext cx="8229600" cy="1108720"/>
          </a:xfrm>
        </p:spPr>
        <p:txBody>
          <a:bodyPr/>
          <a:lstStyle/>
          <a:p>
            <a:pPr marL="0" indent="0">
              <a:buNone/>
            </a:pPr>
            <a:r>
              <a:rPr lang="en-GB" dirty="0" smtClean="0"/>
              <a:t>To access TT </a:t>
            </a:r>
            <a:r>
              <a:rPr lang="en-GB" dirty="0" err="1" smtClean="0"/>
              <a:t>Rockstars</a:t>
            </a:r>
            <a:r>
              <a:rPr lang="en-GB" dirty="0" smtClean="0"/>
              <a:t> please visit: </a:t>
            </a:r>
            <a:r>
              <a:rPr lang="en-GB" dirty="0" smtClean="0">
                <a:hlinkClick r:id="rId2"/>
              </a:rPr>
              <a:t>https://play.ttrockstars.com/auth/school</a:t>
            </a:r>
            <a:endParaRPr lang="en-GB" dirty="0" smtClean="0"/>
          </a:p>
          <a:p>
            <a:pPr marL="0" indent="0">
              <a:buNone/>
            </a:pPr>
            <a:endParaRPr lang="en-GB" dirty="0"/>
          </a:p>
        </p:txBody>
      </p:sp>
      <p:pic>
        <p:nvPicPr>
          <p:cNvPr id="5122"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49357" y="2265064"/>
            <a:ext cx="1946379" cy="19883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5123"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995936" y="2306972"/>
            <a:ext cx="3485859" cy="19045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p:nvPr/>
        </p:nvCxnSpPr>
        <p:spPr>
          <a:xfrm>
            <a:off x="1619672" y="2924944"/>
            <a:ext cx="2880320" cy="2160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7481795" y="2492896"/>
            <a:ext cx="1554701" cy="1631216"/>
          </a:xfrm>
          <a:prstGeom prst="rect">
            <a:avLst/>
          </a:prstGeom>
          <a:noFill/>
        </p:spPr>
        <p:txBody>
          <a:bodyPr wrap="square" rtlCol="0">
            <a:spAutoFit/>
          </a:bodyPr>
          <a:lstStyle/>
          <a:p>
            <a:r>
              <a:rPr lang="en-GB" sz="2000" dirty="0" smtClean="0"/>
              <a:t>Start typing in the school name or the post code (ME99NL</a:t>
            </a:r>
            <a:r>
              <a:rPr lang="en-GB" dirty="0" smtClean="0"/>
              <a:t>)</a:t>
            </a:r>
            <a:endParaRPr lang="en-GB" dirty="0"/>
          </a:p>
        </p:txBody>
      </p:sp>
      <p:pic>
        <p:nvPicPr>
          <p:cNvPr id="5124"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5083" y="4253452"/>
            <a:ext cx="2368951" cy="248791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8" name="Straight Arrow Connector 7"/>
          <p:cNvCxnSpPr/>
          <p:nvPr/>
        </p:nvCxnSpPr>
        <p:spPr>
          <a:xfrm flipH="1">
            <a:off x="2771800" y="3501008"/>
            <a:ext cx="1584176" cy="1996402"/>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3491880" y="4527914"/>
            <a:ext cx="5400600" cy="1938992"/>
          </a:xfrm>
          <a:prstGeom prst="rect">
            <a:avLst/>
          </a:prstGeom>
          <a:noFill/>
        </p:spPr>
        <p:txBody>
          <a:bodyPr wrap="square" rtlCol="0">
            <a:spAutoFit/>
          </a:bodyPr>
          <a:lstStyle/>
          <a:p>
            <a:r>
              <a:rPr lang="en-GB" sz="2000" dirty="0" smtClean="0"/>
              <a:t>Pupils type in their username and password, usually written in their reading record.</a:t>
            </a:r>
          </a:p>
          <a:p>
            <a:r>
              <a:rPr lang="en-GB" sz="2000" dirty="0" smtClean="0"/>
              <a:t>Pupils can practice all tables</a:t>
            </a:r>
          </a:p>
          <a:p>
            <a:endParaRPr lang="en-GB" sz="2000" dirty="0"/>
          </a:p>
          <a:p>
            <a:r>
              <a:rPr lang="en-GB" sz="2000" dirty="0" smtClean="0"/>
              <a:t>I have specifically allocated different times tables for you to practise each week.</a:t>
            </a:r>
            <a:endParaRPr lang="en-GB" sz="2000" dirty="0"/>
          </a:p>
        </p:txBody>
      </p:sp>
    </p:spTree>
    <p:extLst>
      <p:ext uri="{BB962C8B-B14F-4D97-AF65-F5344CB8AC3E}">
        <p14:creationId xmlns:p14="http://schemas.microsoft.com/office/powerpoint/2010/main" val="110743262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smtClean="0"/>
              <a:t>Accessing </a:t>
            </a:r>
            <a:r>
              <a:rPr lang="en-GB" dirty="0" err="1" smtClean="0"/>
              <a:t>Twinkl</a:t>
            </a:r>
            <a:endParaRPr lang="en-GB" dirty="0"/>
          </a:p>
        </p:txBody>
      </p:sp>
      <p:sp>
        <p:nvSpPr>
          <p:cNvPr id="3" name="Content Placeholder 2"/>
          <p:cNvSpPr>
            <a:spLocks noGrp="1"/>
          </p:cNvSpPr>
          <p:nvPr>
            <p:ph idx="1"/>
          </p:nvPr>
        </p:nvSpPr>
        <p:spPr>
          <a:xfrm>
            <a:off x="179512" y="764704"/>
            <a:ext cx="8964488" cy="4525963"/>
          </a:xfrm>
        </p:spPr>
        <p:txBody>
          <a:bodyPr>
            <a:noAutofit/>
          </a:bodyPr>
          <a:lstStyle/>
          <a:p>
            <a:pPr marL="0" indent="0">
              <a:buNone/>
            </a:pPr>
            <a:r>
              <a:rPr lang="en-GB" sz="2800" dirty="0" smtClean="0"/>
              <a:t>Many educational content providers are offering free access to their resources. </a:t>
            </a:r>
            <a:r>
              <a:rPr lang="en-GB" sz="2800" dirty="0" err="1" smtClean="0"/>
              <a:t>Twinkl</a:t>
            </a:r>
            <a:r>
              <a:rPr lang="en-GB" sz="2800" dirty="0" smtClean="0"/>
              <a:t> is a website that we use from time to time to resource our lessons to aid in teacher input and pupil activities. </a:t>
            </a:r>
            <a:endParaRPr lang="en-GB" sz="2800" dirty="0"/>
          </a:p>
          <a:p>
            <a:pPr marL="0" indent="0">
              <a:buNone/>
            </a:pPr>
            <a:r>
              <a:rPr lang="en-GB" sz="2800" dirty="0" smtClean="0"/>
              <a:t>We will be able to direct you towards activities and learning via this website based on lessons that may be missed due to absence. To access </a:t>
            </a:r>
            <a:r>
              <a:rPr lang="en-GB" sz="2800" dirty="0" err="1" smtClean="0"/>
              <a:t>Twinkl</a:t>
            </a:r>
            <a:r>
              <a:rPr lang="en-GB" sz="2800" dirty="0" smtClean="0"/>
              <a:t> please visit: </a:t>
            </a:r>
            <a:r>
              <a:rPr lang="en-GB" sz="2800" dirty="0" smtClean="0">
                <a:hlinkClick r:id="rId2"/>
              </a:rPr>
              <a:t>www.twinkl.co.uk/offer</a:t>
            </a:r>
            <a:endParaRPr lang="en-GB" sz="2800" dirty="0" smtClean="0"/>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79912" y="3933056"/>
            <a:ext cx="5242981" cy="25922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115381" y="4797152"/>
            <a:ext cx="3631605" cy="1384995"/>
          </a:xfrm>
          <a:prstGeom prst="rect">
            <a:avLst/>
          </a:prstGeom>
        </p:spPr>
        <p:txBody>
          <a:bodyPr wrap="square">
            <a:spAutoFit/>
          </a:bodyPr>
          <a:lstStyle/>
          <a:p>
            <a:pPr lvl="0">
              <a:spcBef>
                <a:spcPct val="20000"/>
              </a:spcBef>
            </a:pPr>
            <a:r>
              <a:rPr lang="en-GB" sz="2800" dirty="0">
                <a:solidFill>
                  <a:prstClr val="black"/>
                </a:solidFill>
              </a:rPr>
              <a:t>You will have to sign up and put in the offer code: </a:t>
            </a:r>
            <a:r>
              <a:rPr lang="en-GB" sz="2800" b="1" dirty="0">
                <a:solidFill>
                  <a:prstClr val="black"/>
                </a:solidFill>
              </a:rPr>
              <a:t>UKTWINKLHELPS</a:t>
            </a:r>
            <a:r>
              <a:rPr lang="en-GB" sz="2800" dirty="0">
                <a:solidFill>
                  <a:prstClr val="black"/>
                </a:solidFill>
              </a:rPr>
              <a:t> </a:t>
            </a:r>
          </a:p>
        </p:txBody>
      </p:sp>
      <p:cxnSp>
        <p:nvCxnSpPr>
          <p:cNvPr id="6" name="Straight Arrow Connector 5"/>
          <p:cNvCxnSpPr/>
          <p:nvPr/>
        </p:nvCxnSpPr>
        <p:spPr>
          <a:xfrm>
            <a:off x="3419872" y="5661248"/>
            <a:ext cx="3384376" cy="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7339480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8" name="Rectangle 7">
            <a:extLst>
              <a:ext uri="{FF2B5EF4-FFF2-40B4-BE49-F238E27FC236}">
                <a16:creationId xmlns="" xmlns:a16="http://schemas.microsoft.com/office/drawing/2014/main" id="{17718681-A12E-49D6-9925-DD7C68176D61}"/>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0" y="0"/>
            <a:ext cx="9141714"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 xmlns:a16="http://schemas.microsoft.com/office/drawing/2014/main" id="{FBD77573-9EF2-4C35-8285-A1CF6FBB0EA5}"/>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flipH="1">
            <a:off x="1" y="0"/>
            <a:ext cx="4133778" cy="6858000"/>
          </a:xfrm>
          <a:custGeom>
            <a:avLst/>
            <a:gdLst>
              <a:gd name="connsiteX0" fmla="*/ 5511704 w 5511704"/>
              <a:gd name="connsiteY0" fmla="*/ 0 h 6886576"/>
              <a:gd name="connsiteX1" fmla="*/ 1008599 w 5511704"/>
              <a:gd name="connsiteY1" fmla="*/ 0 h 6886576"/>
              <a:gd name="connsiteX2" fmla="*/ 1310975 w 5511704"/>
              <a:gd name="connsiteY2" fmla="*/ 110728 h 6886576"/>
              <a:gd name="connsiteX3" fmla="*/ 1267362 w 5511704"/>
              <a:gd name="connsiteY3" fmla="*/ 135731 h 6886576"/>
              <a:gd name="connsiteX4" fmla="*/ 1005692 w 5511704"/>
              <a:gd name="connsiteY4" fmla="*/ 71437 h 6886576"/>
              <a:gd name="connsiteX5" fmla="*/ 953358 w 5511704"/>
              <a:gd name="connsiteY5" fmla="*/ 89297 h 6886576"/>
              <a:gd name="connsiteX6" fmla="*/ 979525 w 5511704"/>
              <a:gd name="connsiteY6" fmla="*/ 164307 h 6886576"/>
              <a:gd name="connsiteX7" fmla="*/ 1092915 w 5511704"/>
              <a:gd name="connsiteY7" fmla="*/ 192882 h 6886576"/>
              <a:gd name="connsiteX8" fmla="*/ 1270270 w 5511704"/>
              <a:gd name="connsiteY8" fmla="*/ 375047 h 6886576"/>
              <a:gd name="connsiteX9" fmla="*/ 1002784 w 5511704"/>
              <a:gd name="connsiteY9" fmla="*/ 353615 h 6886576"/>
              <a:gd name="connsiteX10" fmla="*/ 956265 w 5511704"/>
              <a:gd name="connsiteY10" fmla="*/ 396479 h 6886576"/>
              <a:gd name="connsiteX11" fmla="*/ 938820 w 5511704"/>
              <a:gd name="connsiteY11" fmla="*/ 453629 h 6886576"/>
              <a:gd name="connsiteX12" fmla="*/ 860319 w 5511704"/>
              <a:gd name="connsiteY12" fmla="*/ 360759 h 6886576"/>
              <a:gd name="connsiteX13" fmla="*/ 793447 w 5511704"/>
              <a:gd name="connsiteY13" fmla="*/ 335757 h 6886576"/>
              <a:gd name="connsiteX14" fmla="*/ 773095 w 5511704"/>
              <a:gd name="connsiteY14" fmla="*/ 417910 h 6886576"/>
              <a:gd name="connsiteX15" fmla="*/ 834151 w 5511704"/>
              <a:gd name="connsiteY15" fmla="*/ 507206 h 6886576"/>
              <a:gd name="connsiteX16" fmla="*/ 996969 w 5511704"/>
              <a:gd name="connsiteY16" fmla="*/ 560785 h 6886576"/>
              <a:gd name="connsiteX17" fmla="*/ 822522 w 5511704"/>
              <a:gd name="connsiteY17" fmla="*/ 560785 h 6886576"/>
              <a:gd name="connsiteX18" fmla="*/ 621908 w 5511704"/>
              <a:gd name="connsiteY18" fmla="*/ 525066 h 6886576"/>
              <a:gd name="connsiteX19" fmla="*/ 409664 w 5511704"/>
              <a:gd name="connsiteY19" fmla="*/ 535781 h 6886576"/>
              <a:gd name="connsiteX20" fmla="*/ 209049 w 5511704"/>
              <a:gd name="connsiteY20" fmla="*/ 464344 h 6886576"/>
              <a:gd name="connsiteX21" fmla="*/ 5527 w 5511704"/>
              <a:gd name="connsiteY21" fmla="*/ 467916 h 6886576"/>
              <a:gd name="connsiteX22" fmla="*/ 906838 w 5511704"/>
              <a:gd name="connsiteY22" fmla="*/ 914400 h 6886576"/>
              <a:gd name="connsiteX23" fmla="*/ 863226 w 5511704"/>
              <a:gd name="connsiteY23" fmla="*/ 925116 h 6886576"/>
              <a:gd name="connsiteX24" fmla="*/ 805077 w 5511704"/>
              <a:gd name="connsiteY24" fmla="*/ 953691 h 6886576"/>
              <a:gd name="connsiteX25" fmla="*/ 848689 w 5511704"/>
              <a:gd name="connsiteY25" fmla="*/ 1010841 h 6886576"/>
              <a:gd name="connsiteX26" fmla="*/ 1084193 w 5511704"/>
              <a:gd name="connsiteY26" fmla="*/ 1117997 h 6886576"/>
              <a:gd name="connsiteX27" fmla="*/ 1142342 w 5511704"/>
              <a:gd name="connsiteY27" fmla="*/ 1225153 h 6886576"/>
              <a:gd name="connsiteX28" fmla="*/ 1069655 w 5511704"/>
              <a:gd name="connsiteY28" fmla="*/ 1214438 h 6886576"/>
              <a:gd name="connsiteX29" fmla="*/ 1005692 w 5511704"/>
              <a:gd name="connsiteY29" fmla="*/ 1235869 h 6886576"/>
              <a:gd name="connsiteX30" fmla="*/ 1031858 w 5511704"/>
              <a:gd name="connsiteY30" fmla="*/ 1371600 h 6886576"/>
              <a:gd name="connsiteX31" fmla="*/ 1366216 w 5511704"/>
              <a:gd name="connsiteY31" fmla="*/ 1546622 h 6886576"/>
              <a:gd name="connsiteX32" fmla="*/ 1395290 w 5511704"/>
              <a:gd name="connsiteY32" fmla="*/ 1603772 h 6886576"/>
              <a:gd name="connsiteX33" fmla="*/ 1354586 w 5511704"/>
              <a:gd name="connsiteY33" fmla="*/ 1643063 h 6886576"/>
              <a:gd name="connsiteX34" fmla="*/ 1247011 w 5511704"/>
              <a:gd name="connsiteY34" fmla="*/ 1664494 h 6886576"/>
              <a:gd name="connsiteX35" fmla="*/ 1398198 w 5511704"/>
              <a:gd name="connsiteY35" fmla="*/ 1857375 h 6886576"/>
              <a:gd name="connsiteX36" fmla="*/ 1453440 w 5511704"/>
              <a:gd name="connsiteY36" fmla="*/ 1910954 h 6886576"/>
              <a:gd name="connsiteX37" fmla="*/ 1549386 w 5511704"/>
              <a:gd name="connsiteY37" fmla="*/ 1993106 h 6886576"/>
              <a:gd name="connsiteX38" fmla="*/ 1549386 w 5511704"/>
              <a:gd name="connsiteY38" fmla="*/ 2021681 h 6886576"/>
              <a:gd name="connsiteX39" fmla="*/ 1421458 w 5511704"/>
              <a:gd name="connsiteY39" fmla="*/ 2110978 h 6886576"/>
              <a:gd name="connsiteX40" fmla="*/ 1188861 w 5511704"/>
              <a:gd name="connsiteY40" fmla="*/ 2085976 h 6886576"/>
              <a:gd name="connsiteX41" fmla="*/ 1531941 w 5511704"/>
              <a:gd name="connsiteY41" fmla="*/ 2218135 h 6886576"/>
              <a:gd name="connsiteX42" fmla="*/ 421293 w 5511704"/>
              <a:gd name="connsiteY42" fmla="*/ 1900238 h 6886576"/>
              <a:gd name="connsiteX43" fmla="*/ 491072 w 5511704"/>
              <a:gd name="connsiteY43" fmla="*/ 1982391 h 6886576"/>
              <a:gd name="connsiteX44" fmla="*/ 880671 w 5511704"/>
              <a:gd name="connsiteY44" fmla="*/ 2200276 h 6886576"/>
              <a:gd name="connsiteX45" fmla="*/ 991154 w 5511704"/>
              <a:gd name="connsiteY45" fmla="*/ 2336007 h 6886576"/>
              <a:gd name="connsiteX46" fmla="*/ 1107453 w 5511704"/>
              <a:gd name="connsiteY46" fmla="*/ 2411016 h 6886576"/>
              <a:gd name="connsiteX47" fmla="*/ 1270270 w 5511704"/>
              <a:gd name="connsiteY47" fmla="*/ 2411016 h 6886576"/>
              <a:gd name="connsiteX48" fmla="*/ 1386568 w 5511704"/>
              <a:gd name="connsiteY48" fmla="*/ 2528889 h 6886576"/>
              <a:gd name="connsiteX49" fmla="*/ 1267362 w 5511704"/>
              <a:gd name="connsiteY49" fmla="*/ 2553891 h 6886576"/>
              <a:gd name="connsiteX50" fmla="*/ 1127805 w 5511704"/>
              <a:gd name="connsiteY50" fmla="*/ 2536032 h 6886576"/>
              <a:gd name="connsiteX51" fmla="*/ 970802 w 5511704"/>
              <a:gd name="connsiteY51" fmla="*/ 2575322 h 6886576"/>
              <a:gd name="connsiteX52" fmla="*/ 825429 w 5511704"/>
              <a:gd name="connsiteY52" fmla="*/ 2543176 h 6886576"/>
              <a:gd name="connsiteX53" fmla="*/ 650982 w 5511704"/>
              <a:gd name="connsiteY53" fmla="*/ 2564607 h 6886576"/>
              <a:gd name="connsiteX54" fmla="*/ 595740 w 5511704"/>
              <a:gd name="connsiteY54" fmla="*/ 2703909 h 6886576"/>
              <a:gd name="connsiteX55" fmla="*/ 578296 w 5511704"/>
              <a:gd name="connsiteY55" fmla="*/ 2714626 h 6886576"/>
              <a:gd name="connsiteX56" fmla="*/ 255568 w 5511704"/>
              <a:gd name="connsiteY56" fmla="*/ 2936081 h 6886576"/>
              <a:gd name="connsiteX57" fmla="*/ 165437 w 5511704"/>
              <a:gd name="connsiteY57" fmla="*/ 2953941 h 6886576"/>
              <a:gd name="connsiteX58" fmla="*/ 697501 w 5511704"/>
              <a:gd name="connsiteY58" fmla="*/ 3343275 h 6886576"/>
              <a:gd name="connsiteX59" fmla="*/ 339884 w 5511704"/>
              <a:gd name="connsiteY59" fmla="*/ 3243263 h 6886576"/>
              <a:gd name="connsiteX60" fmla="*/ 290458 w 5511704"/>
              <a:gd name="connsiteY60" fmla="*/ 3407569 h 6886576"/>
              <a:gd name="connsiteX61" fmla="*/ 459090 w 5511704"/>
              <a:gd name="connsiteY61" fmla="*/ 3554016 h 6886576"/>
              <a:gd name="connsiteX62" fmla="*/ 520147 w 5511704"/>
              <a:gd name="connsiteY62" fmla="*/ 3843338 h 6886576"/>
              <a:gd name="connsiteX63" fmla="*/ 491072 w 5511704"/>
              <a:gd name="connsiteY63" fmla="*/ 4107657 h 6886576"/>
              <a:gd name="connsiteX64" fmla="*/ 418386 w 5511704"/>
              <a:gd name="connsiteY64" fmla="*/ 4189810 h 6886576"/>
              <a:gd name="connsiteX65" fmla="*/ 313718 w 5511704"/>
              <a:gd name="connsiteY65" fmla="*/ 4339829 h 6886576"/>
              <a:gd name="connsiteX66" fmla="*/ 249753 w 5511704"/>
              <a:gd name="connsiteY66" fmla="*/ 4432698 h 6886576"/>
              <a:gd name="connsiteX67" fmla="*/ 25879 w 5511704"/>
              <a:gd name="connsiteY67" fmla="*/ 4396979 h 6886576"/>
              <a:gd name="connsiteX68" fmla="*/ 325347 w 5511704"/>
              <a:gd name="connsiteY68" fmla="*/ 4632722 h 6886576"/>
              <a:gd name="connsiteX69" fmla="*/ 84029 w 5511704"/>
              <a:gd name="connsiteY69" fmla="*/ 4604147 h 6886576"/>
              <a:gd name="connsiteX70" fmla="*/ 5527 w 5511704"/>
              <a:gd name="connsiteY70" fmla="*/ 4622007 h 6886576"/>
              <a:gd name="connsiteX71" fmla="*/ 49139 w 5511704"/>
              <a:gd name="connsiteY71" fmla="*/ 4697016 h 6886576"/>
              <a:gd name="connsiteX72" fmla="*/ 226494 w 5511704"/>
              <a:gd name="connsiteY72" fmla="*/ 4825604 h 6886576"/>
              <a:gd name="connsiteX73" fmla="*/ 592833 w 5511704"/>
              <a:gd name="connsiteY73" fmla="*/ 5175647 h 6886576"/>
              <a:gd name="connsiteX74" fmla="*/ 238123 w 5511704"/>
              <a:gd name="connsiteY74" fmla="*/ 5014913 h 6886576"/>
              <a:gd name="connsiteX75" fmla="*/ 610278 w 5511704"/>
              <a:gd name="connsiteY75" fmla="*/ 5375673 h 6886576"/>
              <a:gd name="connsiteX76" fmla="*/ 691686 w 5511704"/>
              <a:gd name="connsiteY76" fmla="*/ 5497116 h 6886576"/>
              <a:gd name="connsiteX77" fmla="*/ 860319 w 5511704"/>
              <a:gd name="connsiteY77" fmla="*/ 5793582 h 6886576"/>
              <a:gd name="connsiteX78" fmla="*/ 851597 w 5511704"/>
              <a:gd name="connsiteY78" fmla="*/ 5825729 h 6886576"/>
              <a:gd name="connsiteX79" fmla="*/ 659704 w 5511704"/>
              <a:gd name="connsiteY79" fmla="*/ 5779295 h 6886576"/>
              <a:gd name="connsiteX80" fmla="*/ 909746 w 5511704"/>
              <a:gd name="connsiteY80" fmla="*/ 6029326 h 6886576"/>
              <a:gd name="connsiteX81" fmla="*/ 1168509 w 5511704"/>
              <a:gd name="connsiteY81" fmla="*/ 6222207 h 6886576"/>
              <a:gd name="connsiteX82" fmla="*/ 985339 w 5511704"/>
              <a:gd name="connsiteY82" fmla="*/ 6193632 h 6886576"/>
              <a:gd name="connsiteX83" fmla="*/ 732391 w 5511704"/>
              <a:gd name="connsiteY83" fmla="*/ 6082904 h 6886576"/>
              <a:gd name="connsiteX84" fmla="*/ 645167 w 5511704"/>
              <a:gd name="connsiteY84" fmla="*/ 6125766 h 6886576"/>
              <a:gd name="connsiteX85" fmla="*/ 883579 w 5511704"/>
              <a:gd name="connsiteY85" fmla="*/ 6307932 h 6886576"/>
              <a:gd name="connsiteX86" fmla="*/ 1020229 w 5511704"/>
              <a:gd name="connsiteY86" fmla="*/ 6393657 h 6886576"/>
              <a:gd name="connsiteX87" fmla="*/ 1075471 w 5511704"/>
              <a:gd name="connsiteY87" fmla="*/ 6457950 h 6886576"/>
              <a:gd name="connsiteX88" fmla="*/ 1232473 w 5511704"/>
              <a:gd name="connsiteY88" fmla="*/ 6686551 h 6886576"/>
              <a:gd name="connsiteX89" fmla="*/ 1592997 w 5511704"/>
              <a:gd name="connsiteY89" fmla="*/ 6886576 h 6886576"/>
              <a:gd name="connsiteX90" fmla="*/ 5511704 w 5511704"/>
              <a:gd name="connsiteY90" fmla="*/ 6886576 h 68865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Lst>
            <a:rect l="l" t="t" r="r" b="b"/>
            <a:pathLst>
              <a:path w="5511704" h="6886576">
                <a:moveTo>
                  <a:pt x="5511704" y="0"/>
                </a:moveTo>
                <a:lnTo>
                  <a:pt x="1008599" y="0"/>
                </a:lnTo>
                <a:cubicBezTo>
                  <a:pt x="1110360" y="35719"/>
                  <a:pt x="1209214" y="78581"/>
                  <a:pt x="1310975" y="110728"/>
                </a:cubicBezTo>
                <a:cubicBezTo>
                  <a:pt x="1296437" y="146447"/>
                  <a:pt x="1281900" y="139303"/>
                  <a:pt x="1267362" y="135731"/>
                </a:cubicBezTo>
                <a:cubicBezTo>
                  <a:pt x="1180139" y="121445"/>
                  <a:pt x="1090008" y="110728"/>
                  <a:pt x="1005692" y="71437"/>
                </a:cubicBezTo>
                <a:cubicBezTo>
                  <a:pt x="985339" y="64294"/>
                  <a:pt x="962080" y="64294"/>
                  <a:pt x="953358" y="89297"/>
                </a:cubicBezTo>
                <a:cubicBezTo>
                  <a:pt x="938820" y="125016"/>
                  <a:pt x="959172" y="146447"/>
                  <a:pt x="979525" y="164307"/>
                </a:cubicBezTo>
                <a:cubicBezTo>
                  <a:pt x="1014414" y="196453"/>
                  <a:pt x="1055118" y="189310"/>
                  <a:pt x="1092915" y="192882"/>
                </a:cubicBezTo>
                <a:cubicBezTo>
                  <a:pt x="1197583" y="210741"/>
                  <a:pt x="1247011" y="260747"/>
                  <a:pt x="1270270" y="375047"/>
                </a:cubicBezTo>
                <a:cubicBezTo>
                  <a:pt x="1180139" y="328613"/>
                  <a:pt x="1090008" y="385763"/>
                  <a:pt x="1002784" y="353615"/>
                </a:cubicBezTo>
                <a:cubicBezTo>
                  <a:pt x="979525" y="346472"/>
                  <a:pt x="944635" y="357188"/>
                  <a:pt x="956265" y="396479"/>
                </a:cubicBezTo>
                <a:cubicBezTo>
                  <a:pt x="967894" y="432198"/>
                  <a:pt x="1005692" y="460772"/>
                  <a:pt x="938820" y="453629"/>
                </a:cubicBezTo>
                <a:cubicBezTo>
                  <a:pt x="889393" y="450056"/>
                  <a:pt x="874856" y="407194"/>
                  <a:pt x="860319" y="360759"/>
                </a:cubicBezTo>
                <a:cubicBezTo>
                  <a:pt x="848689" y="335757"/>
                  <a:pt x="816707" y="321469"/>
                  <a:pt x="793447" y="335757"/>
                </a:cubicBezTo>
                <a:cubicBezTo>
                  <a:pt x="764373" y="350044"/>
                  <a:pt x="773095" y="389335"/>
                  <a:pt x="773095" y="417910"/>
                </a:cubicBezTo>
                <a:cubicBezTo>
                  <a:pt x="770187" y="471488"/>
                  <a:pt x="793447" y="496491"/>
                  <a:pt x="834151" y="507206"/>
                </a:cubicBezTo>
                <a:cubicBezTo>
                  <a:pt x="883579" y="521494"/>
                  <a:pt x="933005" y="539354"/>
                  <a:pt x="996969" y="560785"/>
                </a:cubicBezTo>
                <a:cubicBezTo>
                  <a:pt x="927190" y="596503"/>
                  <a:pt x="874856" y="589360"/>
                  <a:pt x="822522" y="560785"/>
                </a:cubicBezTo>
                <a:cubicBezTo>
                  <a:pt x="758558" y="528637"/>
                  <a:pt x="674242" y="485775"/>
                  <a:pt x="621908" y="525066"/>
                </a:cubicBezTo>
                <a:cubicBezTo>
                  <a:pt x="543407" y="582216"/>
                  <a:pt x="479443" y="546497"/>
                  <a:pt x="409664" y="535781"/>
                </a:cubicBezTo>
                <a:cubicBezTo>
                  <a:pt x="264290" y="514350"/>
                  <a:pt x="354422" y="482204"/>
                  <a:pt x="209049" y="464344"/>
                </a:cubicBezTo>
                <a:cubicBezTo>
                  <a:pt x="150900" y="457200"/>
                  <a:pt x="89843" y="428625"/>
                  <a:pt x="5527" y="467916"/>
                </a:cubicBezTo>
                <a:cubicBezTo>
                  <a:pt x="386404" y="675085"/>
                  <a:pt x="566666" y="660797"/>
                  <a:pt x="906838" y="914400"/>
                </a:cubicBezTo>
                <a:cubicBezTo>
                  <a:pt x="892301" y="939404"/>
                  <a:pt x="877764" y="928688"/>
                  <a:pt x="863226" y="925116"/>
                </a:cubicBezTo>
                <a:cubicBezTo>
                  <a:pt x="839967" y="921544"/>
                  <a:pt x="810892" y="907256"/>
                  <a:pt x="805077" y="953691"/>
                </a:cubicBezTo>
                <a:cubicBezTo>
                  <a:pt x="802169" y="989410"/>
                  <a:pt x="819615" y="1007269"/>
                  <a:pt x="848689" y="1010841"/>
                </a:cubicBezTo>
                <a:cubicBezTo>
                  <a:pt x="933005" y="1025129"/>
                  <a:pt x="1008599" y="1075135"/>
                  <a:pt x="1084193" y="1117997"/>
                </a:cubicBezTo>
                <a:cubicBezTo>
                  <a:pt x="1119082" y="1135857"/>
                  <a:pt x="1156879" y="1160860"/>
                  <a:pt x="1142342" y="1225153"/>
                </a:cubicBezTo>
                <a:cubicBezTo>
                  <a:pt x="1113268" y="1243013"/>
                  <a:pt x="1092915" y="1218009"/>
                  <a:pt x="1069655" y="1214438"/>
                </a:cubicBezTo>
                <a:cubicBezTo>
                  <a:pt x="1046396" y="1210866"/>
                  <a:pt x="991154" y="1225153"/>
                  <a:pt x="1005692" y="1235869"/>
                </a:cubicBezTo>
                <a:cubicBezTo>
                  <a:pt x="1072563" y="1275159"/>
                  <a:pt x="950450" y="1371600"/>
                  <a:pt x="1031858" y="1371600"/>
                </a:cubicBezTo>
                <a:cubicBezTo>
                  <a:pt x="1165601" y="1371600"/>
                  <a:pt x="1238288" y="1543050"/>
                  <a:pt x="1366216" y="1546622"/>
                </a:cubicBezTo>
                <a:cubicBezTo>
                  <a:pt x="1386568" y="1546622"/>
                  <a:pt x="1395290" y="1578770"/>
                  <a:pt x="1395290" y="1603772"/>
                </a:cubicBezTo>
                <a:cubicBezTo>
                  <a:pt x="1395290" y="1635920"/>
                  <a:pt x="1374939" y="1639491"/>
                  <a:pt x="1354586" y="1643063"/>
                </a:cubicBezTo>
                <a:cubicBezTo>
                  <a:pt x="1322604" y="1646635"/>
                  <a:pt x="1287715" y="1603772"/>
                  <a:pt x="1247011" y="1664494"/>
                </a:cubicBezTo>
                <a:cubicBezTo>
                  <a:pt x="1322604" y="1700213"/>
                  <a:pt x="1401105" y="1735932"/>
                  <a:pt x="1398198" y="1857375"/>
                </a:cubicBezTo>
                <a:cubicBezTo>
                  <a:pt x="1398198" y="1889523"/>
                  <a:pt x="1430180" y="1903810"/>
                  <a:pt x="1453440" y="1910954"/>
                </a:cubicBezTo>
                <a:cubicBezTo>
                  <a:pt x="1494144" y="1925241"/>
                  <a:pt x="1526126" y="1946673"/>
                  <a:pt x="1549386" y="1993106"/>
                </a:cubicBezTo>
                <a:cubicBezTo>
                  <a:pt x="1549386" y="2003822"/>
                  <a:pt x="1549386" y="2010966"/>
                  <a:pt x="1549386" y="2021681"/>
                </a:cubicBezTo>
                <a:cubicBezTo>
                  <a:pt x="1543571" y="2132410"/>
                  <a:pt x="1485422" y="2128838"/>
                  <a:pt x="1421458" y="2110978"/>
                </a:cubicBezTo>
                <a:cubicBezTo>
                  <a:pt x="1345864" y="2089547"/>
                  <a:pt x="1270270" y="2046685"/>
                  <a:pt x="1188861" y="2085976"/>
                </a:cubicBezTo>
                <a:cubicBezTo>
                  <a:pt x="1302252" y="2139554"/>
                  <a:pt x="1427272" y="2143126"/>
                  <a:pt x="1531941" y="2218135"/>
                </a:cubicBezTo>
                <a:cubicBezTo>
                  <a:pt x="1142342" y="2232422"/>
                  <a:pt x="799262" y="1993106"/>
                  <a:pt x="421293" y="1900238"/>
                </a:cubicBezTo>
                <a:cubicBezTo>
                  <a:pt x="432923" y="1960960"/>
                  <a:pt x="464905" y="1975247"/>
                  <a:pt x="491072" y="1982391"/>
                </a:cubicBezTo>
                <a:cubicBezTo>
                  <a:pt x="630630" y="2028825"/>
                  <a:pt x="752743" y="2121695"/>
                  <a:pt x="880671" y="2200276"/>
                </a:cubicBezTo>
                <a:cubicBezTo>
                  <a:pt x="933005" y="2232422"/>
                  <a:pt x="970802" y="2268142"/>
                  <a:pt x="991154" y="2336007"/>
                </a:cubicBezTo>
                <a:cubicBezTo>
                  <a:pt x="1008599" y="2400300"/>
                  <a:pt x="1043489" y="2428875"/>
                  <a:pt x="1107453" y="2411016"/>
                </a:cubicBezTo>
                <a:cubicBezTo>
                  <a:pt x="1159787" y="2396729"/>
                  <a:pt x="1215029" y="2403873"/>
                  <a:pt x="1270270" y="2411016"/>
                </a:cubicBezTo>
                <a:cubicBezTo>
                  <a:pt x="1331326" y="2418160"/>
                  <a:pt x="1401105" y="2489597"/>
                  <a:pt x="1386568" y="2528889"/>
                </a:cubicBezTo>
                <a:cubicBezTo>
                  <a:pt x="1357494" y="2593182"/>
                  <a:pt x="1308067" y="2561035"/>
                  <a:pt x="1267362" y="2553891"/>
                </a:cubicBezTo>
                <a:cubicBezTo>
                  <a:pt x="1217936" y="2546748"/>
                  <a:pt x="1127805" y="2528889"/>
                  <a:pt x="1127805" y="2536032"/>
                </a:cubicBezTo>
                <a:cubicBezTo>
                  <a:pt x="1095822" y="2696766"/>
                  <a:pt x="1023136" y="2575322"/>
                  <a:pt x="970802" y="2575322"/>
                </a:cubicBezTo>
                <a:cubicBezTo>
                  <a:pt x="921375" y="2575322"/>
                  <a:pt x="871949" y="2557463"/>
                  <a:pt x="825429" y="2543176"/>
                </a:cubicBezTo>
                <a:cubicBezTo>
                  <a:pt x="764373" y="2525316"/>
                  <a:pt x="709132" y="2557463"/>
                  <a:pt x="650982" y="2564607"/>
                </a:cubicBezTo>
                <a:cubicBezTo>
                  <a:pt x="598648" y="2571751"/>
                  <a:pt x="627722" y="2664620"/>
                  <a:pt x="595740" y="2703909"/>
                </a:cubicBezTo>
                <a:cubicBezTo>
                  <a:pt x="589926" y="2714626"/>
                  <a:pt x="584111" y="2714626"/>
                  <a:pt x="578296" y="2714626"/>
                </a:cubicBezTo>
                <a:cubicBezTo>
                  <a:pt x="560851" y="2993232"/>
                  <a:pt x="255568" y="2925366"/>
                  <a:pt x="255568" y="2936081"/>
                </a:cubicBezTo>
                <a:cubicBezTo>
                  <a:pt x="229401" y="2953941"/>
                  <a:pt x="197419" y="2911079"/>
                  <a:pt x="165437" y="2953941"/>
                </a:cubicBezTo>
                <a:cubicBezTo>
                  <a:pt x="302087" y="3150394"/>
                  <a:pt x="511425" y="3196828"/>
                  <a:pt x="697501" y="3343275"/>
                </a:cubicBezTo>
                <a:cubicBezTo>
                  <a:pt x="543407" y="3393282"/>
                  <a:pt x="453275" y="3221832"/>
                  <a:pt x="339884" y="3243263"/>
                </a:cubicBezTo>
                <a:cubicBezTo>
                  <a:pt x="284643" y="3296842"/>
                  <a:pt x="450368" y="3382566"/>
                  <a:pt x="290458" y="3407569"/>
                </a:cubicBezTo>
                <a:cubicBezTo>
                  <a:pt x="360236" y="3454004"/>
                  <a:pt x="409664" y="3500439"/>
                  <a:pt x="459090" y="3554016"/>
                </a:cubicBezTo>
                <a:cubicBezTo>
                  <a:pt x="543407" y="3650457"/>
                  <a:pt x="560851" y="3714751"/>
                  <a:pt x="520147" y="3843338"/>
                </a:cubicBezTo>
                <a:cubicBezTo>
                  <a:pt x="493979" y="3929063"/>
                  <a:pt x="456183" y="4007645"/>
                  <a:pt x="491072" y="4107657"/>
                </a:cubicBezTo>
                <a:cubicBezTo>
                  <a:pt x="514332" y="4175522"/>
                  <a:pt x="505609" y="4221957"/>
                  <a:pt x="418386" y="4189810"/>
                </a:cubicBezTo>
                <a:cubicBezTo>
                  <a:pt x="325347" y="4157663"/>
                  <a:pt x="290458" y="4218386"/>
                  <a:pt x="313718" y="4339829"/>
                </a:cubicBezTo>
                <a:cubicBezTo>
                  <a:pt x="328254" y="4418410"/>
                  <a:pt x="313718" y="4443413"/>
                  <a:pt x="249753" y="4432698"/>
                </a:cubicBezTo>
                <a:cubicBezTo>
                  <a:pt x="179975" y="4421982"/>
                  <a:pt x="113103" y="4371976"/>
                  <a:pt x="25879" y="4396979"/>
                </a:cubicBezTo>
                <a:cubicBezTo>
                  <a:pt x="95658" y="4539854"/>
                  <a:pt x="243939" y="4496991"/>
                  <a:pt x="325347" y="4632722"/>
                </a:cubicBezTo>
                <a:cubicBezTo>
                  <a:pt x="229401" y="4632722"/>
                  <a:pt x="153807" y="4632722"/>
                  <a:pt x="84029" y="4604147"/>
                </a:cubicBezTo>
                <a:cubicBezTo>
                  <a:pt x="54954" y="4593433"/>
                  <a:pt x="22972" y="4579145"/>
                  <a:pt x="5527" y="4622007"/>
                </a:cubicBezTo>
                <a:cubicBezTo>
                  <a:pt x="-14826" y="4672014"/>
                  <a:pt x="25879" y="4689872"/>
                  <a:pt x="49139" y="4697016"/>
                </a:cubicBezTo>
                <a:cubicBezTo>
                  <a:pt x="116011" y="4722019"/>
                  <a:pt x="168344" y="4779170"/>
                  <a:pt x="226494" y="4825604"/>
                </a:cubicBezTo>
                <a:cubicBezTo>
                  <a:pt x="351514" y="4925616"/>
                  <a:pt x="488165" y="5011341"/>
                  <a:pt x="592833" y="5175647"/>
                </a:cubicBezTo>
                <a:cubicBezTo>
                  <a:pt x="461997" y="5132785"/>
                  <a:pt x="363144" y="5032772"/>
                  <a:pt x="238123" y="5014913"/>
                </a:cubicBezTo>
                <a:cubicBezTo>
                  <a:pt x="345700" y="5164932"/>
                  <a:pt x="482350" y="5264944"/>
                  <a:pt x="610278" y="5375673"/>
                </a:cubicBezTo>
                <a:cubicBezTo>
                  <a:pt x="648075" y="5407819"/>
                  <a:pt x="685872" y="5429250"/>
                  <a:pt x="691686" y="5497116"/>
                </a:cubicBezTo>
                <a:cubicBezTo>
                  <a:pt x="709132" y="5629276"/>
                  <a:pt x="755650" y="5736432"/>
                  <a:pt x="860319" y="5793582"/>
                </a:cubicBezTo>
                <a:cubicBezTo>
                  <a:pt x="860319" y="5793582"/>
                  <a:pt x="854504" y="5815013"/>
                  <a:pt x="851597" y="5825729"/>
                </a:cubicBezTo>
                <a:cubicBezTo>
                  <a:pt x="787632" y="5829301"/>
                  <a:pt x="738206" y="5750720"/>
                  <a:pt x="659704" y="5779295"/>
                </a:cubicBezTo>
                <a:cubicBezTo>
                  <a:pt x="738206" y="5886451"/>
                  <a:pt x="802169" y="5979319"/>
                  <a:pt x="909746" y="6029326"/>
                </a:cubicBezTo>
                <a:cubicBezTo>
                  <a:pt x="996969" y="6068616"/>
                  <a:pt x="1104545" y="6093620"/>
                  <a:pt x="1168509" y="6222207"/>
                </a:cubicBezTo>
                <a:cubicBezTo>
                  <a:pt x="1095822" y="6247210"/>
                  <a:pt x="1040581" y="6215063"/>
                  <a:pt x="985339" y="6193632"/>
                </a:cubicBezTo>
                <a:cubicBezTo>
                  <a:pt x="901023" y="6157913"/>
                  <a:pt x="816707" y="6118623"/>
                  <a:pt x="732391" y="6082904"/>
                </a:cubicBezTo>
                <a:cubicBezTo>
                  <a:pt x="700408" y="6068616"/>
                  <a:pt x="665519" y="6061472"/>
                  <a:pt x="645167" y="6125766"/>
                </a:cubicBezTo>
                <a:cubicBezTo>
                  <a:pt x="752743" y="6140053"/>
                  <a:pt x="816707" y="6225779"/>
                  <a:pt x="883579" y="6307932"/>
                </a:cubicBezTo>
                <a:cubicBezTo>
                  <a:pt x="921375" y="6354366"/>
                  <a:pt x="953358" y="6415088"/>
                  <a:pt x="1020229" y="6393657"/>
                </a:cubicBezTo>
                <a:cubicBezTo>
                  <a:pt x="1055118" y="6382942"/>
                  <a:pt x="1078378" y="6415088"/>
                  <a:pt x="1075471" y="6457950"/>
                </a:cubicBezTo>
                <a:cubicBezTo>
                  <a:pt x="1060933" y="6607970"/>
                  <a:pt x="1145250" y="6657976"/>
                  <a:pt x="1232473" y="6686551"/>
                </a:cubicBezTo>
                <a:cubicBezTo>
                  <a:pt x="1360401" y="6729413"/>
                  <a:pt x="1473792" y="6815138"/>
                  <a:pt x="1592997" y="6886576"/>
                </a:cubicBezTo>
                <a:lnTo>
                  <a:pt x="5511704" y="6886576"/>
                </a:lnTo>
                <a:close/>
              </a:path>
            </a:pathLst>
          </a:custGeom>
          <a:solidFill>
            <a:srgbClr val="C0998B"/>
          </a:solidFill>
          <a:ln w="32707" cap="flat">
            <a:noFill/>
            <a:prstDash val="solid"/>
            <a:miter/>
          </a:ln>
        </p:spPr>
        <p:txBody>
          <a:bodyPr rtlCol="0" anchor="ctr"/>
          <a:lstStyle/>
          <a:p>
            <a:endParaRPr lang="en-US" dirty="0"/>
          </a:p>
        </p:txBody>
      </p:sp>
      <p:sp>
        <p:nvSpPr>
          <p:cNvPr id="2" name="Title 1">
            <a:extLst>
              <a:ext uri="{FF2B5EF4-FFF2-40B4-BE49-F238E27FC236}">
                <a16:creationId xmlns="" xmlns:a16="http://schemas.microsoft.com/office/drawing/2014/main" id="{6ABE10F1-38A3-5C41-9BE9-C9F4F9E00338}"/>
              </a:ext>
            </a:extLst>
          </p:cNvPr>
          <p:cNvSpPr>
            <a:spLocks noGrp="1"/>
          </p:cNvSpPr>
          <p:nvPr>
            <p:ph type="title"/>
          </p:nvPr>
        </p:nvSpPr>
        <p:spPr>
          <a:xfrm>
            <a:off x="-1" y="2526"/>
            <a:ext cx="3347865" cy="3210450"/>
          </a:xfrm>
        </p:spPr>
        <p:txBody>
          <a:bodyPr>
            <a:normAutofit/>
          </a:bodyPr>
          <a:lstStyle/>
          <a:p>
            <a:r>
              <a:rPr lang="en-GB" sz="3700" dirty="0" smtClean="0">
                <a:solidFill>
                  <a:srgbClr val="FFFFFF"/>
                </a:solidFill>
              </a:rPr>
              <a:t>English </a:t>
            </a:r>
            <a:br>
              <a:rPr lang="en-GB" sz="3700" dirty="0" smtClean="0">
                <a:solidFill>
                  <a:srgbClr val="FFFFFF"/>
                </a:solidFill>
              </a:rPr>
            </a:br>
            <a:r>
              <a:rPr lang="en-GB" sz="3700" dirty="0" smtClean="0">
                <a:solidFill>
                  <a:srgbClr val="FFFFFF"/>
                </a:solidFill>
              </a:rPr>
              <a:t>Task:</a:t>
            </a:r>
            <a:br>
              <a:rPr lang="en-GB" sz="3700" dirty="0" smtClean="0">
                <a:solidFill>
                  <a:srgbClr val="FFFFFF"/>
                </a:solidFill>
              </a:rPr>
            </a:br>
            <a:r>
              <a:rPr lang="en-GB" sz="2000" dirty="0" smtClean="0">
                <a:solidFill>
                  <a:srgbClr val="FFFFFF"/>
                </a:solidFill>
              </a:rPr>
              <a:t>Re-read the story from last week and then complete the tasks</a:t>
            </a:r>
            <a:endParaRPr lang="en-GB" sz="3700" dirty="0">
              <a:solidFill>
                <a:srgbClr val="FFFFFF"/>
              </a:solidFill>
            </a:endParaRPr>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97130" y="2492896"/>
            <a:ext cx="6768752" cy="407398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6416252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35888" y="44624"/>
            <a:ext cx="7308520" cy="67413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61942446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9592" y="18937"/>
            <a:ext cx="6835806" cy="38421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7462898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a:xfrm>
            <a:off x="9988" y="1472034"/>
            <a:ext cx="3657484" cy="4525963"/>
          </a:xfrm>
        </p:spPr>
        <p:txBody>
          <a:bodyPr>
            <a:normAutofit/>
          </a:bodyPr>
          <a:lstStyle/>
          <a:p>
            <a:r>
              <a:rPr lang="en-GB" sz="2400" dirty="0"/>
              <a:t>Now it’s time to write your </a:t>
            </a:r>
            <a:r>
              <a:rPr lang="en-GB" sz="2400" dirty="0" smtClean="0"/>
              <a:t>story from the week before last! I’ll </a:t>
            </a:r>
            <a:r>
              <a:rPr lang="en-GB" sz="2400" dirty="0"/>
              <a:t>give you a bit of help on each </a:t>
            </a:r>
            <a:r>
              <a:rPr lang="en-GB" sz="2400" dirty="0" smtClean="0"/>
              <a:t>section.</a:t>
            </a:r>
          </a:p>
          <a:p>
            <a:r>
              <a:rPr lang="en-GB" sz="2400" dirty="0" smtClean="0"/>
              <a:t>Use </a:t>
            </a:r>
            <a:r>
              <a:rPr lang="en-GB" sz="2400" dirty="0"/>
              <a:t>your boxed-up planner to help </a:t>
            </a:r>
            <a:r>
              <a:rPr lang="en-GB" sz="2400" dirty="0" smtClean="0"/>
              <a:t>you.</a:t>
            </a:r>
          </a:p>
          <a:p>
            <a:r>
              <a:rPr lang="en-GB" sz="2400" dirty="0" smtClean="0"/>
              <a:t>I will help you through each step, using a step by step guide through each slide.</a:t>
            </a:r>
          </a:p>
        </p:txBody>
      </p:sp>
      <p:sp>
        <p:nvSpPr>
          <p:cNvPr id="6" name="Rectangle 5"/>
          <p:cNvSpPr/>
          <p:nvPr/>
        </p:nvSpPr>
        <p:spPr>
          <a:xfrm>
            <a:off x="0" y="15006"/>
            <a:ext cx="4716016" cy="1938992"/>
          </a:xfrm>
          <a:prstGeom prst="rect">
            <a:avLst/>
          </a:prstGeom>
        </p:spPr>
        <p:txBody>
          <a:bodyPr wrap="square">
            <a:spAutoFit/>
          </a:bodyPr>
          <a:lstStyle/>
          <a:p>
            <a:r>
              <a:rPr lang="en-GB" sz="4000" dirty="0"/>
              <a:t>English </a:t>
            </a:r>
            <a:br>
              <a:rPr lang="en-GB" sz="4000" dirty="0"/>
            </a:br>
            <a:r>
              <a:rPr lang="en-GB" sz="4000" dirty="0" smtClean="0"/>
              <a:t>Task:</a:t>
            </a:r>
            <a:r>
              <a:rPr lang="en-GB" sz="4000" dirty="0">
                <a:solidFill>
                  <a:srgbClr val="FFFFFF"/>
                </a:solidFill>
              </a:rPr>
              <a:t/>
            </a:r>
            <a:br>
              <a:rPr lang="en-GB" sz="4000" dirty="0">
                <a:solidFill>
                  <a:srgbClr val="FFFFFF"/>
                </a:solidFill>
              </a:rPr>
            </a:br>
            <a:endParaRPr lang="en-GB" sz="4000" dirty="0"/>
          </a:p>
        </p:txBody>
      </p:sp>
      <p:sp>
        <p:nvSpPr>
          <p:cNvPr id="7" name="Content Placeholder 2"/>
          <p:cNvSpPr txBox="1">
            <a:spLocks/>
          </p:cNvSpPr>
          <p:nvPr/>
        </p:nvSpPr>
        <p:spPr>
          <a:xfrm>
            <a:off x="4572000" y="1567332"/>
            <a:ext cx="3657484" cy="4525963"/>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en-GB" sz="2400" dirty="0" smtClean="0"/>
              <a:t>Begin by Introducing your main character and how the main character is poor;</a:t>
            </a:r>
          </a:p>
          <a:p>
            <a:r>
              <a:rPr lang="en-GB" sz="2400" dirty="0" smtClean="0"/>
              <a:t>Then give a bit more detail about your main character’s daily life by using a fronted adverbial like ‘every day’ or ‘each week’ or ‘during her working hours.’ </a:t>
            </a:r>
          </a:p>
        </p:txBody>
      </p:sp>
    </p:spTree>
    <p:extLst>
      <p:ext uri="{BB962C8B-B14F-4D97-AF65-F5344CB8AC3E}">
        <p14:creationId xmlns:p14="http://schemas.microsoft.com/office/powerpoint/2010/main" val="373455935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922114"/>
          </a:xfrm>
        </p:spPr>
        <p:txBody>
          <a:bodyPr>
            <a:normAutofit fontScale="90000"/>
          </a:bodyPr>
          <a:lstStyle/>
          <a:p>
            <a:r>
              <a:rPr lang="en-GB" dirty="0" smtClean="0"/>
              <a:t/>
            </a:r>
            <a:br>
              <a:rPr lang="en-GB" dirty="0" smtClean="0"/>
            </a:br>
            <a:r>
              <a:rPr lang="en-GB" u="sng" dirty="0" smtClean="0"/>
              <a:t>First Section of the Story</a:t>
            </a:r>
            <a:br>
              <a:rPr lang="en-GB" u="sng" dirty="0" smtClean="0"/>
            </a:br>
            <a:endParaRPr lang="en-GB" u="sng" dirty="0"/>
          </a:p>
        </p:txBody>
      </p:sp>
      <p:sp>
        <p:nvSpPr>
          <p:cNvPr id="3" name="Content Placeholder 2"/>
          <p:cNvSpPr>
            <a:spLocks noGrp="1"/>
          </p:cNvSpPr>
          <p:nvPr>
            <p:ph idx="1"/>
          </p:nvPr>
        </p:nvSpPr>
        <p:spPr/>
        <p:txBody>
          <a:bodyPr>
            <a:normAutofit fontScale="77500" lnSpcReduction="20000"/>
          </a:bodyPr>
          <a:lstStyle/>
          <a:p>
            <a:r>
              <a:rPr lang="en-GB" sz="2800" dirty="0"/>
              <a:t>Here’s my first paragraph. Use it to help you write yours: </a:t>
            </a:r>
            <a:endParaRPr lang="en-GB" sz="2800" dirty="0" smtClean="0"/>
          </a:p>
          <a:p>
            <a:pPr marL="0" indent="0">
              <a:buNone/>
            </a:pPr>
            <a:endParaRPr lang="en-GB" sz="2800" dirty="0" smtClean="0"/>
          </a:p>
          <a:p>
            <a:pPr marL="0" indent="0" algn="ctr">
              <a:buNone/>
            </a:pPr>
            <a:r>
              <a:rPr lang="en-GB" sz="2800" i="1" dirty="0" smtClean="0"/>
              <a:t>The </a:t>
            </a:r>
            <a:r>
              <a:rPr lang="en-GB" sz="2800" i="1" dirty="0"/>
              <a:t>Queen of the Oysters </a:t>
            </a:r>
            <a:endParaRPr lang="en-GB" sz="2800" i="1" dirty="0" smtClean="0"/>
          </a:p>
          <a:p>
            <a:pPr marL="0" indent="0">
              <a:buNone/>
            </a:pPr>
            <a:endParaRPr lang="en-GB" sz="2800" i="1" dirty="0"/>
          </a:p>
          <a:p>
            <a:pPr marL="0" indent="0">
              <a:buNone/>
            </a:pPr>
            <a:r>
              <a:rPr lang="en-GB" sz="2800" i="1" dirty="0" smtClean="0"/>
              <a:t>A </a:t>
            </a:r>
            <a:r>
              <a:rPr lang="en-GB" sz="2800" i="1" dirty="0"/>
              <a:t>long time ago in a land of sea and stars, there lived a poor oyster diver named Zoe. When the tide was right, she went deep, deep down in the sea to catch oysters. There she would swim, desperately searching for the secret shells. After her dive, she would take her catch to the market to sell for coins</a:t>
            </a:r>
            <a:r>
              <a:rPr lang="en-GB" sz="2800" i="1" dirty="0" smtClean="0"/>
              <a:t>.</a:t>
            </a:r>
          </a:p>
          <a:p>
            <a:pPr marL="0" indent="0">
              <a:buNone/>
            </a:pPr>
            <a:endParaRPr lang="en-GB" sz="2800" i="1" dirty="0"/>
          </a:p>
          <a:p>
            <a:pPr marL="0" indent="0">
              <a:buNone/>
            </a:pPr>
            <a:endParaRPr lang="en-GB" sz="2800" dirty="0" smtClean="0"/>
          </a:p>
          <a:p>
            <a:r>
              <a:rPr lang="en-GB" sz="2800" dirty="0" smtClean="0"/>
              <a:t>Check </a:t>
            </a:r>
            <a:r>
              <a:rPr lang="en-GB" sz="2800" dirty="0"/>
              <a:t>your </a:t>
            </a:r>
            <a:r>
              <a:rPr lang="en-GB" sz="2800" dirty="0" smtClean="0"/>
              <a:t>punctuation </a:t>
            </a:r>
            <a:r>
              <a:rPr lang="en-GB" sz="2800" dirty="0"/>
              <a:t>and </a:t>
            </a:r>
            <a:r>
              <a:rPr lang="en-GB" sz="2800" dirty="0" smtClean="0"/>
              <a:t>spelling. Have </a:t>
            </a:r>
            <a:r>
              <a:rPr lang="en-GB" sz="2800" dirty="0"/>
              <a:t>you remembered full stops? Are there capital letters after the full stops? </a:t>
            </a:r>
            <a:endParaRPr lang="en-GB" sz="2800" dirty="0" smtClean="0"/>
          </a:p>
          <a:p>
            <a:r>
              <a:rPr lang="en-GB" sz="2800" dirty="0" smtClean="0"/>
              <a:t>Have </a:t>
            </a:r>
            <a:r>
              <a:rPr lang="en-GB" sz="2800" dirty="0"/>
              <a:t>you remembered the comma after your fronted adverbials?</a:t>
            </a:r>
            <a:endParaRPr lang="en-GB" dirty="0"/>
          </a:p>
        </p:txBody>
      </p:sp>
    </p:spTree>
    <p:extLst>
      <p:ext uri="{BB962C8B-B14F-4D97-AF65-F5344CB8AC3E}">
        <p14:creationId xmlns:p14="http://schemas.microsoft.com/office/powerpoint/2010/main" val="268253496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smtClean="0"/>
              <a:t>Second Section of the Story</a:t>
            </a:r>
            <a:endParaRPr lang="en-GB" u="sng" dirty="0"/>
          </a:p>
        </p:txBody>
      </p:sp>
      <p:sp>
        <p:nvSpPr>
          <p:cNvPr id="3" name="Content Placeholder 2"/>
          <p:cNvSpPr>
            <a:spLocks noGrp="1"/>
          </p:cNvSpPr>
          <p:nvPr>
            <p:ph idx="1"/>
          </p:nvPr>
        </p:nvSpPr>
        <p:spPr>
          <a:xfrm>
            <a:off x="457200" y="1268760"/>
            <a:ext cx="8229600" cy="4857403"/>
          </a:xfrm>
        </p:spPr>
        <p:txBody>
          <a:bodyPr>
            <a:normAutofit fontScale="55000" lnSpcReduction="20000"/>
          </a:bodyPr>
          <a:lstStyle/>
          <a:p>
            <a:pPr marL="0" indent="0">
              <a:buNone/>
            </a:pPr>
            <a:r>
              <a:rPr lang="en-GB" dirty="0" smtClean="0"/>
              <a:t>Use </a:t>
            </a:r>
            <a:r>
              <a:rPr lang="en-GB" dirty="0"/>
              <a:t>your boxed-up planner to help you. Look back at the model text to help you too. In this section I want you to</a:t>
            </a:r>
            <a:r>
              <a:rPr lang="en-GB" dirty="0" smtClean="0"/>
              <a:t>:</a:t>
            </a:r>
          </a:p>
          <a:p>
            <a:r>
              <a:rPr lang="en-GB" dirty="0"/>
              <a:t>I</a:t>
            </a:r>
            <a:r>
              <a:rPr lang="en-GB" dirty="0" smtClean="0"/>
              <a:t>ntroduce </a:t>
            </a:r>
            <a:r>
              <a:rPr lang="en-GB" dirty="0"/>
              <a:t>the new character who is ‘helped’ in some way by the </a:t>
            </a:r>
            <a:r>
              <a:rPr lang="en-GB" dirty="0" smtClean="0"/>
              <a:t>main character;</a:t>
            </a:r>
          </a:p>
          <a:p>
            <a:r>
              <a:rPr lang="en-GB" dirty="0" smtClean="0"/>
              <a:t>Describe </a:t>
            </a:r>
            <a:r>
              <a:rPr lang="en-GB" dirty="0"/>
              <a:t>the new character in </a:t>
            </a:r>
            <a:r>
              <a:rPr lang="en-GB" dirty="0" smtClean="0"/>
              <a:t>detail.</a:t>
            </a:r>
          </a:p>
          <a:p>
            <a:endParaRPr lang="en-GB" dirty="0"/>
          </a:p>
          <a:p>
            <a:pPr marL="0" indent="0">
              <a:buNone/>
            </a:pPr>
            <a:r>
              <a:rPr lang="en-GB" i="1" dirty="0"/>
              <a:t>Here’s my second </a:t>
            </a:r>
            <a:r>
              <a:rPr lang="en-GB" i="1" dirty="0" smtClean="0"/>
              <a:t>paragraph. Use </a:t>
            </a:r>
            <a:r>
              <a:rPr lang="en-GB" i="1" dirty="0"/>
              <a:t>it to help you write yours: </a:t>
            </a:r>
            <a:endParaRPr lang="en-GB" i="1" dirty="0" smtClean="0"/>
          </a:p>
          <a:p>
            <a:pPr marL="0" indent="0">
              <a:buNone/>
            </a:pPr>
            <a:endParaRPr lang="en-GB" i="1" dirty="0"/>
          </a:p>
          <a:p>
            <a:pPr marL="0" indent="0">
              <a:buNone/>
            </a:pPr>
            <a:r>
              <a:rPr lang="en-GB" i="1" dirty="0" smtClean="0"/>
              <a:t>One </a:t>
            </a:r>
            <a:r>
              <a:rPr lang="en-GB" i="1" dirty="0"/>
              <a:t>night, she caught an unusually large oyster. She couldn’t help herself and she peaked inside. It had diamonds on its shell that glittered in the moonlight, a shimmering pearl and an angelic voice. As the oyster sang its mournful moan, Zoe froze in the water. She was mesmerised. Instantly, she realised that she couldn’t take this oyster, so she placed it back on the seabed. </a:t>
            </a:r>
            <a:endParaRPr lang="en-GB" i="1" dirty="0" smtClean="0"/>
          </a:p>
          <a:p>
            <a:pPr marL="0" indent="0">
              <a:buNone/>
            </a:pPr>
            <a:endParaRPr lang="en-GB" dirty="0"/>
          </a:p>
          <a:p>
            <a:r>
              <a:rPr lang="en-GB" dirty="0" smtClean="0"/>
              <a:t>Check </a:t>
            </a:r>
            <a:r>
              <a:rPr lang="en-GB" dirty="0"/>
              <a:t>your </a:t>
            </a:r>
            <a:r>
              <a:rPr lang="en-GB" dirty="0" smtClean="0"/>
              <a:t>punctuation </a:t>
            </a:r>
            <a:r>
              <a:rPr lang="en-GB" dirty="0"/>
              <a:t>and </a:t>
            </a:r>
            <a:r>
              <a:rPr lang="en-GB" dirty="0" smtClean="0"/>
              <a:t>spelling. Have </a:t>
            </a:r>
            <a:r>
              <a:rPr lang="en-GB" dirty="0"/>
              <a:t>you remembered full stops? Are there capital letters after the full stops? </a:t>
            </a:r>
            <a:endParaRPr lang="en-GB" dirty="0" smtClean="0"/>
          </a:p>
          <a:p>
            <a:r>
              <a:rPr lang="en-GB" dirty="0" smtClean="0"/>
              <a:t>Have </a:t>
            </a:r>
            <a:r>
              <a:rPr lang="en-GB" dirty="0"/>
              <a:t>you remembered the comma after your fronted adverbials? </a:t>
            </a:r>
            <a:r>
              <a:rPr lang="en-GB" dirty="0" smtClean="0"/>
              <a:t>Remember </a:t>
            </a:r>
            <a:r>
              <a:rPr lang="en-GB" dirty="0"/>
              <a:t>to do this for the next section as </a:t>
            </a:r>
            <a:r>
              <a:rPr lang="en-GB" dirty="0" smtClean="0"/>
              <a:t>well!</a:t>
            </a:r>
            <a:endParaRPr lang="en-GB" dirty="0"/>
          </a:p>
        </p:txBody>
      </p:sp>
    </p:spTree>
    <p:extLst>
      <p:ext uri="{BB962C8B-B14F-4D97-AF65-F5344CB8AC3E}">
        <p14:creationId xmlns:p14="http://schemas.microsoft.com/office/powerpoint/2010/main" val="180900967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smtClean="0"/>
              <a:t>Third Section of the Story</a:t>
            </a:r>
            <a:endParaRPr lang="en-GB" u="sng" dirty="0"/>
          </a:p>
        </p:txBody>
      </p:sp>
      <p:sp>
        <p:nvSpPr>
          <p:cNvPr id="3" name="Content Placeholder 2"/>
          <p:cNvSpPr>
            <a:spLocks noGrp="1"/>
          </p:cNvSpPr>
          <p:nvPr>
            <p:ph idx="1"/>
          </p:nvPr>
        </p:nvSpPr>
        <p:spPr/>
        <p:txBody>
          <a:bodyPr>
            <a:normAutofit fontScale="77500" lnSpcReduction="20000"/>
          </a:bodyPr>
          <a:lstStyle/>
          <a:p>
            <a:pPr marL="0" indent="0">
              <a:buNone/>
            </a:pPr>
            <a:r>
              <a:rPr lang="en-GB" dirty="0" smtClean="0"/>
              <a:t>In </a:t>
            </a:r>
            <a:r>
              <a:rPr lang="en-GB" dirty="0"/>
              <a:t>this section I want you to grant the main character a wish.  </a:t>
            </a:r>
            <a:r>
              <a:rPr lang="en-GB" dirty="0" smtClean="0"/>
              <a:t>Here’s </a:t>
            </a:r>
            <a:r>
              <a:rPr lang="en-GB" dirty="0"/>
              <a:t>my third paragraph. Use it to help you write yours. </a:t>
            </a:r>
            <a:endParaRPr lang="en-GB" dirty="0" smtClean="0"/>
          </a:p>
          <a:p>
            <a:pPr marL="0" indent="0">
              <a:buNone/>
            </a:pPr>
            <a:endParaRPr lang="en-GB" dirty="0" smtClean="0"/>
          </a:p>
          <a:p>
            <a:pPr marL="0" indent="0">
              <a:buNone/>
            </a:pPr>
            <a:r>
              <a:rPr lang="en-GB" i="1" dirty="0" smtClean="0"/>
              <a:t>As </a:t>
            </a:r>
            <a:r>
              <a:rPr lang="en-GB" i="1" dirty="0"/>
              <a:t>soon as the oyster touched the sand, it spoke to Zoe. “Zoe, you have saved the Queen of the Oysters. I will grant you one wish. Come back to me when the moonlight dances on the waves and I will give you what your heart desires.” </a:t>
            </a:r>
          </a:p>
          <a:p>
            <a:pPr marL="0" indent="0">
              <a:buNone/>
            </a:pPr>
            <a:endParaRPr lang="en-GB" i="1" dirty="0" smtClean="0"/>
          </a:p>
          <a:p>
            <a:r>
              <a:rPr lang="en-GB" dirty="0" smtClean="0"/>
              <a:t>Check </a:t>
            </a:r>
            <a:r>
              <a:rPr lang="en-GB" dirty="0"/>
              <a:t>your </a:t>
            </a:r>
            <a:r>
              <a:rPr lang="en-GB" dirty="0" smtClean="0"/>
              <a:t>punctuation </a:t>
            </a:r>
            <a:r>
              <a:rPr lang="en-GB" dirty="0"/>
              <a:t>and spelling. Have you remembered full stops? Are there capital letters after the full stops? </a:t>
            </a:r>
            <a:endParaRPr lang="en-GB" dirty="0" smtClean="0"/>
          </a:p>
          <a:p>
            <a:r>
              <a:rPr lang="en-GB" dirty="0" smtClean="0"/>
              <a:t>Have </a:t>
            </a:r>
            <a:r>
              <a:rPr lang="en-GB" dirty="0"/>
              <a:t>you remembered the comma after your fronted adverbials? </a:t>
            </a:r>
          </a:p>
        </p:txBody>
      </p:sp>
    </p:spTree>
    <p:extLst>
      <p:ext uri="{BB962C8B-B14F-4D97-AF65-F5344CB8AC3E}">
        <p14:creationId xmlns:p14="http://schemas.microsoft.com/office/powerpoint/2010/main" val="248519647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smtClean="0"/>
              <a:t>Fourth Section of the Story</a:t>
            </a:r>
            <a:endParaRPr lang="en-GB" u="sng" dirty="0"/>
          </a:p>
        </p:txBody>
      </p:sp>
      <p:sp>
        <p:nvSpPr>
          <p:cNvPr id="3" name="Content Placeholder 2"/>
          <p:cNvSpPr>
            <a:spLocks noGrp="1"/>
          </p:cNvSpPr>
          <p:nvPr>
            <p:ph idx="1"/>
          </p:nvPr>
        </p:nvSpPr>
        <p:spPr/>
        <p:txBody>
          <a:bodyPr>
            <a:normAutofit fontScale="62500" lnSpcReduction="20000"/>
          </a:bodyPr>
          <a:lstStyle/>
          <a:p>
            <a:pPr marL="0" indent="0">
              <a:buNone/>
            </a:pPr>
            <a:r>
              <a:rPr lang="en-GB" dirty="0"/>
              <a:t>In this section I want you to: </a:t>
            </a:r>
            <a:endParaRPr lang="en-GB" dirty="0" smtClean="0"/>
          </a:p>
          <a:p>
            <a:pPr marL="0" indent="0">
              <a:buNone/>
            </a:pPr>
            <a:r>
              <a:rPr lang="en-GB" dirty="0"/>
              <a:t>M</a:t>
            </a:r>
            <a:r>
              <a:rPr lang="en-GB" dirty="0" smtClean="0"/>
              <a:t>ake </a:t>
            </a:r>
            <a:r>
              <a:rPr lang="en-GB" dirty="0"/>
              <a:t>sure your main character thinks about what her </a:t>
            </a:r>
            <a:r>
              <a:rPr lang="en-GB" dirty="0" smtClean="0"/>
              <a:t>fa</a:t>
            </a:r>
          </a:p>
          <a:p>
            <a:pPr marL="0" indent="0">
              <a:buNone/>
            </a:pPr>
            <a:endParaRPr lang="en-GB" dirty="0" smtClean="0"/>
          </a:p>
          <a:p>
            <a:pPr marL="0" indent="0">
              <a:buNone/>
            </a:pPr>
            <a:r>
              <a:rPr lang="en-GB" dirty="0" smtClean="0"/>
              <a:t>Here’s </a:t>
            </a:r>
            <a:r>
              <a:rPr lang="en-GB" dirty="0"/>
              <a:t>my fourth paragraph. Use it to help you write yours. </a:t>
            </a:r>
            <a:endParaRPr lang="en-GB" dirty="0" smtClean="0"/>
          </a:p>
          <a:p>
            <a:pPr marL="0" indent="0">
              <a:buNone/>
            </a:pPr>
            <a:endParaRPr lang="en-GB" dirty="0"/>
          </a:p>
          <a:p>
            <a:pPr marL="0" indent="0">
              <a:buNone/>
            </a:pPr>
            <a:r>
              <a:rPr lang="en-GB" i="1" dirty="0" smtClean="0"/>
              <a:t>So </a:t>
            </a:r>
            <a:r>
              <a:rPr lang="en-GB" i="1" dirty="0"/>
              <a:t>that night Zoe returned home and tried to listen to what her heart desired. One the one hand, her mum could not walk so it would be wonderful if she could be cured. On the other hand, Zoe’s family were so poor that their roof was leaking in two places, so they really needed money for a new house. Zoe dreamed of having a puppy of her very own. She wanted all of these things, but there was only one wish. How was she going to </a:t>
            </a:r>
            <a:r>
              <a:rPr lang="en-GB" i="1" dirty="0" smtClean="0"/>
              <a:t>decide?</a:t>
            </a:r>
          </a:p>
          <a:p>
            <a:pPr marL="0" indent="0">
              <a:buNone/>
            </a:pPr>
            <a:endParaRPr lang="en-GB" i="1" dirty="0"/>
          </a:p>
          <a:p>
            <a:r>
              <a:rPr lang="en-GB" dirty="0"/>
              <a:t>Check your </a:t>
            </a:r>
            <a:r>
              <a:rPr lang="en-GB" dirty="0" smtClean="0"/>
              <a:t>punctuation </a:t>
            </a:r>
            <a:r>
              <a:rPr lang="en-GB" dirty="0"/>
              <a:t>and spelling. Have you remembered full stops? Are there capital letters after the full stops? </a:t>
            </a:r>
          </a:p>
          <a:p>
            <a:r>
              <a:rPr lang="en-GB" dirty="0"/>
              <a:t>Have you remembered the comma after your fronted adverbials? </a:t>
            </a:r>
          </a:p>
          <a:p>
            <a:pPr marL="0" indent="0">
              <a:buNone/>
            </a:pPr>
            <a:endParaRPr lang="en-GB" i="1" dirty="0"/>
          </a:p>
        </p:txBody>
      </p:sp>
    </p:spTree>
    <p:extLst>
      <p:ext uri="{BB962C8B-B14F-4D97-AF65-F5344CB8AC3E}">
        <p14:creationId xmlns:p14="http://schemas.microsoft.com/office/powerpoint/2010/main" val="277328237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smtClean="0"/>
              <a:t>Fifth Section of the Story</a:t>
            </a:r>
            <a:endParaRPr lang="en-GB" u="sng" dirty="0"/>
          </a:p>
        </p:txBody>
      </p:sp>
      <p:sp>
        <p:nvSpPr>
          <p:cNvPr id="3" name="Content Placeholder 2"/>
          <p:cNvSpPr>
            <a:spLocks noGrp="1"/>
          </p:cNvSpPr>
          <p:nvPr>
            <p:ph idx="1"/>
          </p:nvPr>
        </p:nvSpPr>
        <p:spPr>
          <a:xfrm>
            <a:off x="457200" y="1196752"/>
            <a:ext cx="8229600" cy="4929411"/>
          </a:xfrm>
        </p:spPr>
        <p:txBody>
          <a:bodyPr>
            <a:normAutofit fontScale="55000" lnSpcReduction="20000"/>
          </a:bodyPr>
          <a:lstStyle/>
          <a:p>
            <a:pPr marL="0" indent="0">
              <a:buNone/>
            </a:pPr>
            <a:r>
              <a:rPr lang="en-GB" dirty="0"/>
              <a:t>In this section I want you to: </a:t>
            </a:r>
            <a:endParaRPr lang="en-GB" dirty="0" smtClean="0"/>
          </a:p>
          <a:p>
            <a:pPr marL="0" indent="0">
              <a:buNone/>
            </a:pPr>
            <a:r>
              <a:rPr lang="en-GB" dirty="0" smtClean="0"/>
              <a:t>-Have </a:t>
            </a:r>
            <a:r>
              <a:rPr lang="en-GB" dirty="0"/>
              <a:t>your main character return to the wish-granting character; </a:t>
            </a:r>
          </a:p>
          <a:p>
            <a:pPr marL="0" indent="0">
              <a:buNone/>
            </a:pPr>
            <a:r>
              <a:rPr lang="en-GB" dirty="0" smtClean="0"/>
              <a:t>-Combine </a:t>
            </a:r>
            <a:r>
              <a:rPr lang="en-GB" dirty="0"/>
              <a:t>the needs of your MC’s friends or family into one wish; </a:t>
            </a:r>
          </a:p>
          <a:p>
            <a:pPr marL="0" indent="0">
              <a:buNone/>
            </a:pPr>
            <a:r>
              <a:rPr lang="en-GB" dirty="0" smtClean="0"/>
              <a:t>-Describe </a:t>
            </a:r>
            <a:r>
              <a:rPr lang="en-GB" dirty="0"/>
              <a:t>the setting</a:t>
            </a:r>
            <a:r>
              <a:rPr lang="en-GB" dirty="0" smtClean="0"/>
              <a:t>.</a:t>
            </a:r>
          </a:p>
          <a:p>
            <a:pPr marL="0" indent="0">
              <a:buNone/>
            </a:pPr>
            <a:endParaRPr lang="en-GB" dirty="0"/>
          </a:p>
          <a:p>
            <a:pPr marL="0" indent="0">
              <a:buNone/>
            </a:pPr>
            <a:r>
              <a:rPr lang="en-GB" dirty="0"/>
              <a:t>Here’s my fourth paragraph. Use it to help you write yours. </a:t>
            </a:r>
            <a:endParaRPr lang="en-GB" dirty="0" smtClean="0"/>
          </a:p>
          <a:p>
            <a:pPr marL="0" indent="0">
              <a:buNone/>
            </a:pPr>
            <a:endParaRPr lang="en-GB" i="1" dirty="0"/>
          </a:p>
          <a:p>
            <a:pPr marL="0" indent="0">
              <a:buNone/>
            </a:pPr>
            <a:r>
              <a:rPr lang="en-GB" i="1" dirty="0" smtClean="0"/>
              <a:t>As </a:t>
            </a:r>
            <a:r>
              <a:rPr lang="en-GB" i="1" dirty="0"/>
              <a:t>quick as a flick, it came to her! She knew what to wish for. The sun was setting, and the moon was beginning to take over the day. Zoe could see the moon’s light reflecting on the surface of the waves. It was time to talk to the Queen of the Oysters. Down, down, down she swam. The Queen of the Oysters was there, waiting. Zoe used her hands to wish underwater. She used actions and hand signals to ask for her heart’s desire: “I wish for my mum to be chasing my puppy around my mansion’s garden</a:t>
            </a:r>
            <a:r>
              <a:rPr lang="en-GB" i="1" dirty="0" smtClean="0"/>
              <a:t>.”</a:t>
            </a:r>
          </a:p>
          <a:p>
            <a:pPr marL="0" indent="0">
              <a:buNone/>
            </a:pPr>
            <a:endParaRPr lang="en-GB" i="1" dirty="0"/>
          </a:p>
          <a:p>
            <a:r>
              <a:rPr lang="en-GB" dirty="0"/>
              <a:t>Check your </a:t>
            </a:r>
            <a:r>
              <a:rPr lang="en-GB" dirty="0" smtClean="0"/>
              <a:t>punctuation </a:t>
            </a:r>
            <a:r>
              <a:rPr lang="en-GB" dirty="0"/>
              <a:t>and spelling. Have you remembered full stops? Are there capital letters after the full stops? </a:t>
            </a:r>
          </a:p>
          <a:p>
            <a:r>
              <a:rPr lang="en-GB" dirty="0"/>
              <a:t>Have you remembered the comma after your fronted adverbials? </a:t>
            </a:r>
          </a:p>
          <a:p>
            <a:pPr marL="0" indent="0">
              <a:buNone/>
            </a:pPr>
            <a:endParaRPr lang="en-GB" i="1" dirty="0"/>
          </a:p>
        </p:txBody>
      </p:sp>
    </p:spTree>
    <p:extLst>
      <p:ext uri="{BB962C8B-B14F-4D97-AF65-F5344CB8AC3E}">
        <p14:creationId xmlns:p14="http://schemas.microsoft.com/office/powerpoint/2010/main" val="24179240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u="sng" dirty="0" smtClean="0"/>
              <a:t>Final Section of the Story</a:t>
            </a:r>
            <a:endParaRPr lang="en-GB" u="sng" dirty="0"/>
          </a:p>
        </p:txBody>
      </p:sp>
      <p:sp>
        <p:nvSpPr>
          <p:cNvPr id="3" name="Content Placeholder 2"/>
          <p:cNvSpPr>
            <a:spLocks noGrp="1"/>
          </p:cNvSpPr>
          <p:nvPr>
            <p:ph idx="1"/>
          </p:nvPr>
        </p:nvSpPr>
        <p:spPr/>
        <p:txBody>
          <a:bodyPr>
            <a:normAutofit fontScale="77500" lnSpcReduction="20000"/>
          </a:bodyPr>
          <a:lstStyle/>
          <a:p>
            <a:r>
              <a:rPr lang="en-GB" dirty="0"/>
              <a:t>Use your boxing up planner to help you. Look back at The King of the Fishes model text to help you too. </a:t>
            </a:r>
            <a:endParaRPr lang="en-GB" dirty="0" smtClean="0"/>
          </a:p>
          <a:p>
            <a:pPr marL="0" indent="0">
              <a:buNone/>
            </a:pPr>
            <a:r>
              <a:rPr lang="en-GB" dirty="0" smtClean="0"/>
              <a:t>In </a:t>
            </a:r>
            <a:r>
              <a:rPr lang="en-GB" dirty="0"/>
              <a:t>this section I want you to: </a:t>
            </a:r>
          </a:p>
          <a:p>
            <a:pPr marL="0" indent="0">
              <a:buNone/>
            </a:pPr>
            <a:r>
              <a:rPr lang="en-GB" dirty="0" smtClean="0"/>
              <a:t>-   Have </a:t>
            </a:r>
            <a:r>
              <a:rPr lang="en-GB" dirty="0"/>
              <a:t>the wish come true; </a:t>
            </a:r>
          </a:p>
          <a:p>
            <a:pPr>
              <a:buFontTx/>
              <a:buChar char="-"/>
            </a:pPr>
            <a:r>
              <a:rPr lang="en-GB" dirty="0"/>
              <a:t>M</a:t>
            </a:r>
            <a:r>
              <a:rPr lang="en-GB" dirty="0" smtClean="0"/>
              <a:t>ake </a:t>
            </a:r>
            <a:r>
              <a:rPr lang="en-GB" dirty="0"/>
              <a:t>sure your reader knows that your main character has changed because of the wish, like the example below: </a:t>
            </a:r>
            <a:endParaRPr lang="en-GB" dirty="0" smtClean="0"/>
          </a:p>
          <a:p>
            <a:pPr>
              <a:buFontTx/>
              <a:buChar char="-"/>
            </a:pPr>
            <a:r>
              <a:rPr lang="en-GB" i="1" dirty="0" smtClean="0"/>
              <a:t>Suddenly</a:t>
            </a:r>
            <a:r>
              <a:rPr lang="en-GB" i="1" dirty="0"/>
              <a:t>, the oyster shimmered. The water felt cooler and the seaweed seemed to stand still. Zoe swan up to the surface and as soon as she broke into the air, she heard it: a dog barking in the distance. Zoe smiled. Her worries were finally over, and she walked back to her mansion in the </a:t>
            </a:r>
            <a:r>
              <a:rPr lang="en-GB" i="1" dirty="0" smtClean="0"/>
              <a:t>moonlight.</a:t>
            </a:r>
            <a:endParaRPr lang="en-GB" i="1" dirty="0"/>
          </a:p>
        </p:txBody>
      </p:sp>
    </p:spTree>
    <p:extLst>
      <p:ext uri="{BB962C8B-B14F-4D97-AF65-F5344CB8AC3E}">
        <p14:creationId xmlns:p14="http://schemas.microsoft.com/office/powerpoint/2010/main" val="187814854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832" y="0"/>
            <a:ext cx="3284445" cy="2348880"/>
          </a:xfrm>
        </p:spPr>
        <p:txBody>
          <a:bodyPr>
            <a:normAutofit/>
          </a:bodyPr>
          <a:lstStyle/>
          <a:p>
            <a:r>
              <a:rPr lang="en-GB" dirty="0" smtClean="0"/>
              <a:t>Research Topic- Mayan’s</a:t>
            </a:r>
            <a:endParaRPr lang="en-GB" dirty="0"/>
          </a:p>
        </p:txBody>
      </p:sp>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96277" y="0"/>
            <a:ext cx="5847723"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Content Placeholder 2"/>
          <p:cNvSpPr>
            <a:spLocks noGrp="1"/>
          </p:cNvSpPr>
          <p:nvPr>
            <p:ph idx="1"/>
          </p:nvPr>
        </p:nvSpPr>
        <p:spPr>
          <a:xfrm>
            <a:off x="-1" y="2359421"/>
            <a:ext cx="3296277" cy="4525963"/>
          </a:xfrm>
        </p:spPr>
        <p:txBody>
          <a:bodyPr>
            <a:normAutofit/>
          </a:bodyPr>
          <a:lstStyle/>
          <a:p>
            <a:r>
              <a:rPr lang="en-GB" sz="2000" dirty="0" smtClean="0"/>
              <a:t>Complete the table on ‘The Mayan Creation Story’, from the next two slides. I have provided two different versions to help you complete the worksheet. The first one which has been started for you and the second is a blank document. You DON’T need to complete two. You only need to choice the best one to help you complete it.</a:t>
            </a:r>
            <a:endParaRPr lang="en-GB" sz="2000" dirty="0"/>
          </a:p>
        </p:txBody>
      </p:sp>
    </p:spTree>
    <p:extLst>
      <p:ext uri="{BB962C8B-B14F-4D97-AF65-F5344CB8AC3E}">
        <p14:creationId xmlns:p14="http://schemas.microsoft.com/office/powerpoint/2010/main" val="93732865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9219" name="Picture 3"/>
          <p:cNvPicPr>
            <a:picLocks noChangeAspect="1" noChangeArrowheads="1"/>
          </p:cNvPicPr>
          <p:nvPr/>
        </p:nvPicPr>
        <p:blipFill rotWithShape="1">
          <a:blip r:embed="rId2">
            <a:extLst>
              <a:ext uri="{28A0092B-C50C-407E-A947-70E740481C1C}">
                <a14:useLocalDpi xmlns:a14="http://schemas.microsoft.com/office/drawing/2010/main" val="0"/>
              </a:ext>
            </a:extLst>
          </a:blip>
          <a:srcRect l="7973"/>
          <a:stretch/>
        </p:blipFill>
        <p:spPr bwMode="auto">
          <a:xfrm>
            <a:off x="2221130" y="-28632"/>
            <a:ext cx="5188302" cy="6769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8546828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23664" y="0"/>
            <a:ext cx="5290260" cy="67413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5795359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43408"/>
            <a:ext cx="8229600" cy="1143000"/>
          </a:xfrm>
        </p:spPr>
        <p:txBody>
          <a:bodyPr/>
          <a:lstStyle/>
          <a:p>
            <a:r>
              <a:rPr lang="en-GB" dirty="0" smtClean="0"/>
              <a:t>P.E.</a:t>
            </a:r>
            <a:endParaRPr lang="en-GB" dirty="0"/>
          </a:p>
        </p:txBody>
      </p:sp>
      <p:sp>
        <p:nvSpPr>
          <p:cNvPr id="3" name="Content Placeholder 2"/>
          <p:cNvSpPr>
            <a:spLocks noGrp="1"/>
          </p:cNvSpPr>
          <p:nvPr>
            <p:ph idx="1"/>
          </p:nvPr>
        </p:nvSpPr>
        <p:spPr>
          <a:xfrm>
            <a:off x="467544" y="764704"/>
            <a:ext cx="8229600" cy="4525963"/>
          </a:xfrm>
        </p:spPr>
        <p:txBody>
          <a:bodyPr>
            <a:normAutofit/>
          </a:bodyPr>
          <a:lstStyle/>
          <a:p>
            <a:pPr marL="0" indent="0">
              <a:buNone/>
            </a:pPr>
            <a:r>
              <a:rPr lang="en-GB" sz="2800" dirty="0" smtClean="0"/>
              <a:t>It is important to keep your children active. If it is safe to do so, ensure they have some time outside throughout the day. Please visit </a:t>
            </a:r>
            <a:r>
              <a:rPr lang="en-GB" sz="2800" b="1" dirty="0" smtClean="0"/>
              <a:t>Joe Wicks</a:t>
            </a:r>
            <a:r>
              <a:rPr lang="en-GB" sz="2800" dirty="0" smtClean="0"/>
              <a:t> YouTube channel (</a:t>
            </a:r>
            <a:r>
              <a:rPr lang="en-GB" sz="2800" dirty="0" smtClean="0">
                <a:hlinkClick r:id="rId2"/>
              </a:rPr>
              <a:t>https://www.youtube.com/channel/UCAxW1XT0iEJo0TYlRfn6rYQ</a:t>
            </a:r>
            <a:r>
              <a:rPr lang="en-GB" sz="2800" dirty="0" smtClean="0"/>
              <a:t>), which has lots of exercise videos for children. He will also be hosting a live P.E. lessons Monday to Friday at 9:00am.</a:t>
            </a:r>
            <a:endParaRPr lang="en-GB" sz="2800" dirty="0"/>
          </a:p>
        </p:txBody>
      </p:sp>
      <p:pic>
        <p:nvPicPr>
          <p:cNvPr id="92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23728" y="4293096"/>
            <a:ext cx="4858992" cy="23762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24414135"/>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7653" y="257431"/>
            <a:ext cx="8229600" cy="1143000"/>
          </a:xfrm>
        </p:spPr>
        <p:txBody>
          <a:bodyPr/>
          <a:lstStyle/>
          <a:p>
            <a:r>
              <a:rPr lang="en-GB" dirty="0" smtClean="0"/>
              <a:t>Music</a:t>
            </a:r>
            <a:endParaRPr lang="en-GB" dirty="0"/>
          </a:p>
        </p:txBody>
      </p:sp>
      <p:sp>
        <p:nvSpPr>
          <p:cNvPr id="4" name="Content Placeholder 3"/>
          <p:cNvSpPr>
            <a:spLocks noGrp="1"/>
          </p:cNvSpPr>
          <p:nvPr>
            <p:ph sz="half" idx="1"/>
          </p:nvPr>
        </p:nvSpPr>
        <p:spPr>
          <a:xfrm>
            <a:off x="4644008" y="1340768"/>
            <a:ext cx="4038600" cy="4525963"/>
          </a:xfrm>
        </p:spPr>
        <p:txBody>
          <a:bodyPr>
            <a:normAutofit/>
          </a:bodyPr>
          <a:lstStyle/>
          <a:p>
            <a:r>
              <a:rPr lang="en-GB" sz="1600" b="1" dirty="0"/>
              <a:t>'Out of the Ark</a:t>
            </a:r>
            <a:r>
              <a:rPr lang="en-GB" sz="1600" dirty="0"/>
              <a:t>' music have created 'Out of the Ark </a:t>
            </a:r>
            <a:r>
              <a:rPr lang="en-GB" sz="1600" dirty="0" smtClean="0"/>
              <a:t>at </a:t>
            </a:r>
            <a:r>
              <a:rPr lang="en-GB" sz="1600" dirty="0"/>
              <a:t>Home'  </a:t>
            </a:r>
            <a:r>
              <a:rPr lang="en-GB" sz="1600" dirty="0" smtClean="0"/>
              <a:t>via this website </a:t>
            </a:r>
            <a:r>
              <a:rPr lang="en-GB" sz="1600" dirty="0" smtClean="0">
                <a:hlinkClick r:id="rId2" tooltip="https://www.outoftheark.co.uk/ootam-at-home/&#10;Ctrl+Click or tap to follow the link"/>
              </a:rPr>
              <a:t>https</a:t>
            </a:r>
            <a:r>
              <a:rPr lang="en-GB" sz="1600" dirty="0">
                <a:hlinkClick r:id="rId2" tooltip="https://www.outoftheark.co.uk/ootam-at-home/&#10;Ctrl+Click or tap to follow the link"/>
              </a:rPr>
              <a:t>://www.outoftheark.co.uk/ootam-at-home/</a:t>
            </a:r>
            <a:r>
              <a:rPr lang="en-GB" sz="1600" dirty="0"/>
              <a:t>​  </a:t>
            </a:r>
            <a:endParaRPr lang="en-GB" sz="1600" dirty="0" smtClean="0"/>
          </a:p>
          <a:p>
            <a:endParaRPr lang="en-GB" sz="1600" dirty="0"/>
          </a:p>
          <a:p>
            <a:r>
              <a:rPr lang="en-GB" sz="1600" dirty="0" smtClean="0"/>
              <a:t>There </a:t>
            </a:r>
            <a:r>
              <a:rPr lang="en-GB" sz="1600" dirty="0"/>
              <a:t>are 4 weeks on the website so far and when you click on </a:t>
            </a:r>
            <a:r>
              <a:rPr lang="en-GB" sz="1600" dirty="0" err="1"/>
              <a:t>e.g</a:t>
            </a:r>
            <a:r>
              <a:rPr lang="en-GB" sz="1600" dirty="0"/>
              <a:t> week 1, there is a lively fun song video for every single day. Definitely something </a:t>
            </a:r>
            <a:r>
              <a:rPr lang="en-GB" sz="1600" dirty="0" smtClean="0"/>
              <a:t>you </a:t>
            </a:r>
            <a:r>
              <a:rPr lang="en-GB" sz="1600" dirty="0"/>
              <a:t>might enjoy and </a:t>
            </a:r>
            <a:r>
              <a:rPr lang="en-GB" sz="1600" dirty="0" smtClean="0"/>
              <a:t>could </a:t>
            </a:r>
            <a:r>
              <a:rPr lang="en-GB" sz="1600" dirty="0"/>
              <a:t>work well as a brain </a:t>
            </a:r>
            <a:r>
              <a:rPr lang="en-GB" sz="1600" dirty="0" smtClean="0"/>
              <a:t>break, when needed.</a:t>
            </a:r>
            <a:r>
              <a:rPr lang="en-GB" dirty="0"/>
              <a:t> </a:t>
            </a:r>
          </a:p>
        </p:txBody>
      </p:sp>
      <p:sp>
        <p:nvSpPr>
          <p:cNvPr id="5" name="Content Placeholder 4"/>
          <p:cNvSpPr>
            <a:spLocks noGrp="1"/>
          </p:cNvSpPr>
          <p:nvPr>
            <p:ph sz="half" idx="2"/>
          </p:nvPr>
        </p:nvSpPr>
        <p:spPr>
          <a:xfrm>
            <a:off x="323528" y="1268760"/>
            <a:ext cx="4038600" cy="4525963"/>
          </a:xfrm>
        </p:spPr>
        <p:txBody>
          <a:bodyPr>
            <a:noAutofit/>
          </a:bodyPr>
          <a:lstStyle/>
          <a:p>
            <a:r>
              <a:rPr lang="en-GB" sz="1600" b="1" dirty="0" smtClean="0"/>
              <a:t>Collins</a:t>
            </a:r>
            <a:r>
              <a:rPr lang="en-GB" sz="1600" dirty="0" smtClean="0"/>
              <a:t> are also </a:t>
            </a:r>
            <a:r>
              <a:rPr lang="en-GB" sz="1600" dirty="0"/>
              <a:t>providing home learning activities </a:t>
            </a:r>
            <a:r>
              <a:rPr lang="en-GB" sz="1600" dirty="0">
                <a:hlinkClick r:id="rId3"/>
              </a:rPr>
              <a:t>https://collins.co.uk/pages/support-learning-at-home</a:t>
            </a:r>
            <a:r>
              <a:rPr lang="en-GB" sz="1600" dirty="0"/>
              <a:t>. </a:t>
            </a:r>
            <a:br>
              <a:rPr lang="en-GB" sz="1600" dirty="0"/>
            </a:br>
            <a:endParaRPr lang="en-GB" sz="1600" dirty="0"/>
          </a:p>
          <a:p>
            <a:r>
              <a:rPr lang="en-GB" sz="1600" dirty="0" smtClean="0"/>
              <a:t>You can access </a:t>
            </a:r>
            <a:r>
              <a:rPr lang="en-GB" sz="1600" dirty="0"/>
              <a:t>free Music Express songs and activities by clicking on the free children's song bank. Some of these the children will recognise from class music lessons </a:t>
            </a:r>
            <a:r>
              <a:rPr lang="en-GB" sz="1600" dirty="0" smtClean="0"/>
              <a:t>with Mrs </a:t>
            </a:r>
            <a:r>
              <a:rPr lang="en-GB" sz="1600" dirty="0" err="1" smtClean="0"/>
              <a:t>Julier</a:t>
            </a:r>
            <a:r>
              <a:rPr lang="en-GB" sz="1600" dirty="0" smtClean="0"/>
              <a:t> .</a:t>
            </a:r>
            <a:r>
              <a:rPr lang="en-GB" sz="1600" dirty="0"/>
              <a:t>  </a:t>
            </a:r>
            <a:br>
              <a:rPr lang="en-GB" sz="1600" dirty="0"/>
            </a:br>
            <a:endParaRPr lang="en-GB" sz="1600" dirty="0"/>
          </a:p>
          <a:p>
            <a:pPr marL="0" indent="0">
              <a:buNone/>
            </a:pPr>
            <a:endParaRPr lang="en-GB" sz="1600" dirty="0" smtClean="0"/>
          </a:p>
          <a:p>
            <a:pPr marL="0" indent="0">
              <a:buNone/>
            </a:pPr>
            <a:r>
              <a:rPr lang="en-GB" sz="1600" dirty="0" smtClean="0"/>
              <a:t>Go </a:t>
            </a:r>
            <a:r>
              <a:rPr lang="en-GB" sz="1600" dirty="0"/>
              <a:t>to </a:t>
            </a:r>
            <a:r>
              <a:rPr lang="en-GB" sz="1600" b="1" dirty="0">
                <a:hlinkClick r:id="rId4"/>
              </a:rPr>
              <a:t>Collins Connect</a:t>
            </a:r>
            <a:r>
              <a:rPr lang="en-GB" sz="1600" dirty="0"/>
              <a:t> and click on the Teacher portal and enter: </a:t>
            </a:r>
          </a:p>
          <a:p>
            <a:r>
              <a:rPr lang="en-GB" sz="1600" dirty="0"/>
              <a:t>Username: </a:t>
            </a:r>
            <a:r>
              <a:rPr lang="en-GB" sz="1600" b="1" dirty="0"/>
              <a:t>parents@harpercollins.co.uk</a:t>
            </a:r>
            <a:endParaRPr lang="en-GB" sz="1600" dirty="0"/>
          </a:p>
          <a:p>
            <a:r>
              <a:rPr lang="en-GB" sz="1600" dirty="0"/>
              <a:t>Password: </a:t>
            </a:r>
            <a:r>
              <a:rPr lang="en-GB" sz="1600" b="1" dirty="0"/>
              <a:t>Parents20!</a:t>
            </a:r>
            <a:r>
              <a:rPr lang="en-GB" sz="1600" dirty="0"/>
              <a:t> </a:t>
            </a:r>
          </a:p>
          <a:p>
            <a:r>
              <a:rPr lang="en-GB" sz="1600" dirty="0"/>
              <a:t>C</a:t>
            </a:r>
            <a:r>
              <a:rPr lang="en-GB" sz="1600" dirty="0" smtClean="0"/>
              <a:t>lick </a:t>
            </a:r>
            <a:r>
              <a:rPr lang="en-GB" sz="1600" dirty="0"/>
              <a:t>Login. </a:t>
            </a:r>
          </a:p>
          <a:p>
            <a:r>
              <a:rPr lang="en-GB" sz="1600" dirty="0"/>
              <a:t>Once you’ve logged into Collins Connect, select </a:t>
            </a:r>
            <a:r>
              <a:rPr lang="en-GB" sz="1600" b="1" dirty="0"/>
              <a:t>Music Express</a:t>
            </a:r>
            <a:r>
              <a:rPr lang="en-GB" sz="1600" dirty="0"/>
              <a:t> from the menu page. To access the </a:t>
            </a:r>
            <a:r>
              <a:rPr lang="en-GB" sz="1600" b="1" dirty="0"/>
              <a:t>Song Bank</a:t>
            </a:r>
            <a:r>
              <a:rPr lang="en-GB" sz="1600" dirty="0"/>
              <a:t> click the link on the welcome page.​</a:t>
            </a:r>
          </a:p>
          <a:p>
            <a:endParaRPr lang="en-GB" sz="1600" dirty="0"/>
          </a:p>
        </p:txBody>
      </p:sp>
      <p:pic>
        <p:nvPicPr>
          <p:cNvPr id="1026"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020272" y="5082016"/>
            <a:ext cx="1589162" cy="15828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rot="540021">
            <a:off x="6932385" y="571628"/>
            <a:ext cx="2190750" cy="714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8" name="Picture 4"/>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rot="20545788">
            <a:off x="28493" y="928816"/>
            <a:ext cx="1428750" cy="409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2351557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1BEE5165-8066-4363-9E9E-4432730E88D9}"/>
              </a:ext>
            </a:extLst>
          </p:cNvPr>
          <p:cNvSpPr>
            <a:spLocks noGrp="1"/>
          </p:cNvSpPr>
          <p:nvPr>
            <p:ph type="title"/>
          </p:nvPr>
        </p:nvSpPr>
        <p:spPr/>
        <p:txBody>
          <a:bodyPr/>
          <a:lstStyle/>
          <a:p>
            <a:r>
              <a:rPr lang="en-GB" dirty="0"/>
              <a:t>Classroom Secrets</a:t>
            </a:r>
          </a:p>
        </p:txBody>
      </p:sp>
      <p:sp>
        <p:nvSpPr>
          <p:cNvPr id="3" name="Content Placeholder 2">
            <a:extLst>
              <a:ext uri="{FF2B5EF4-FFF2-40B4-BE49-F238E27FC236}">
                <a16:creationId xmlns="" xmlns:a16="http://schemas.microsoft.com/office/drawing/2014/main" id="{4062D428-B52A-4916-98D5-1A3AFF3E58EF}"/>
              </a:ext>
            </a:extLst>
          </p:cNvPr>
          <p:cNvSpPr>
            <a:spLocks noGrp="1"/>
          </p:cNvSpPr>
          <p:nvPr>
            <p:ph idx="1"/>
          </p:nvPr>
        </p:nvSpPr>
        <p:spPr>
          <a:xfrm>
            <a:off x="457200" y="1166018"/>
            <a:ext cx="8229600" cy="4525963"/>
          </a:xfrm>
        </p:spPr>
        <p:txBody>
          <a:bodyPr/>
          <a:lstStyle/>
          <a:p>
            <a:pPr marL="0" indent="0">
              <a:buNone/>
            </a:pPr>
            <a:r>
              <a:rPr lang="en-GB" dirty="0"/>
              <a:t>The site classroom secrets </a:t>
            </a:r>
            <a:r>
              <a:rPr lang="en-GB" u="sng" dirty="0">
                <a:hlinkClick r:id="rId2"/>
              </a:rPr>
              <a:t>https://classroomsecrets.co.uk/free-home-learning-packs/</a:t>
            </a:r>
            <a:r>
              <a:rPr lang="en-GB" dirty="0"/>
              <a:t> has free </a:t>
            </a:r>
            <a:r>
              <a:rPr lang="en-GB" dirty="0" smtClean="0"/>
              <a:t>class packs </a:t>
            </a:r>
            <a:r>
              <a:rPr lang="en-GB" dirty="0"/>
              <a:t>which provide some great additional ideas and resources you can use. </a:t>
            </a:r>
          </a:p>
          <a:p>
            <a:pPr marL="0" indent="0">
              <a:buNone/>
            </a:pPr>
            <a:endParaRPr lang="en-GB" dirty="0"/>
          </a:p>
        </p:txBody>
      </p:sp>
      <p:pic>
        <p:nvPicPr>
          <p:cNvPr id="4" name="Picture 3">
            <a:extLst>
              <a:ext uri="{FF2B5EF4-FFF2-40B4-BE49-F238E27FC236}">
                <a16:creationId xmlns="" xmlns:a16="http://schemas.microsoft.com/office/drawing/2014/main" id="{4E8925C7-AC4E-4707-BCF5-45FC148450C6}"/>
              </a:ext>
            </a:extLst>
          </p:cNvPr>
          <p:cNvPicPr>
            <a:picLocks noChangeAspect="1"/>
          </p:cNvPicPr>
          <p:nvPr/>
        </p:nvPicPr>
        <p:blipFill>
          <a:blip r:embed="rId3"/>
          <a:stretch>
            <a:fillRect/>
          </a:stretch>
        </p:blipFill>
        <p:spPr>
          <a:xfrm>
            <a:off x="1043608" y="3645024"/>
            <a:ext cx="6804248" cy="3133044"/>
          </a:xfrm>
          <a:prstGeom prst="rect">
            <a:avLst/>
          </a:prstGeom>
        </p:spPr>
      </p:pic>
    </p:spTree>
    <p:extLst>
      <p:ext uri="{BB962C8B-B14F-4D97-AF65-F5344CB8AC3E}">
        <p14:creationId xmlns:p14="http://schemas.microsoft.com/office/powerpoint/2010/main" val="66020268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7904</TotalTime>
  <Words>2159</Words>
  <Application>Microsoft Office PowerPoint</Application>
  <PresentationFormat>On-screen Show (4:3)</PresentationFormat>
  <Paragraphs>140</Paragraphs>
  <Slides>35</Slides>
  <Notes>1</Notes>
  <HiddenSlides>0</HiddenSlides>
  <MMClips>0</MMClips>
  <ScaleCrop>false</ScaleCrop>
  <HeadingPairs>
    <vt:vector size="4" baseType="variant">
      <vt:variant>
        <vt:lpstr>Theme</vt:lpstr>
      </vt:variant>
      <vt:variant>
        <vt:i4>1</vt:i4>
      </vt:variant>
      <vt:variant>
        <vt:lpstr>Slide Titles</vt:lpstr>
      </vt:variant>
      <vt:variant>
        <vt:i4>35</vt:i4>
      </vt:variant>
    </vt:vector>
  </HeadingPairs>
  <TitlesOfParts>
    <vt:vector size="36" baseType="lpstr">
      <vt:lpstr>Office Theme</vt:lpstr>
      <vt:lpstr>Home Learning </vt:lpstr>
      <vt:lpstr>Message from the class teacher</vt:lpstr>
      <vt:lpstr>Reading</vt:lpstr>
      <vt:lpstr>AR quizzing at home.</vt:lpstr>
      <vt:lpstr>PowerPoint Presentation</vt:lpstr>
      <vt:lpstr>PowerPoint Presentation</vt:lpstr>
      <vt:lpstr>Using My Maths</vt:lpstr>
      <vt:lpstr>Using My Maths</vt:lpstr>
      <vt:lpstr>Maths – White Rose Home Learning</vt:lpstr>
      <vt:lpstr>Maths – White Rose Home Learning</vt:lpstr>
      <vt:lpstr>Maths – White Rose Home Learning</vt:lpstr>
      <vt:lpstr>PowerPoint Presentation</vt:lpstr>
      <vt:lpstr>Maths – White Rose Home Learning</vt:lpstr>
      <vt:lpstr>PowerPoint Presentation</vt:lpstr>
      <vt:lpstr>PowerPoint Presentation</vt:lpstr>
      <vt:lpstr>PowerPoint Presentation</vt:lpstr>
      <vt:lpstr>PowerPoint Presentation</vt:lpstr>
      <vt:lpstr>TT Rockstars</vt:lpstr>
      <vt:lpstr>Accessing Twinkl</vt:lpstr>
      <vt:lpstr>English  Task: Re-read the story from last week and then complete the tasks</vt:lpstr>
      <vt:lpstr>PowerPoint Presentation</vt:lpstr>
      <vt:lpstr>PowerPoint Presentation</vt:lpstr>
      <vt:lpstr>PowerPoint Presentation</vt:lpstr>
      <vt:lpstr> First Section of the Story </vt:lpstr>
      <vt:lpstr>Second Section of the Story</vt:lpstr>
      <vt:lpstr>Third Section of the Story</vt:lpstr>
      <vt:lpstr>Fourth Section of the Story</vt:lpstr>
      <vt:lpstr>Fifth Section of the Story</vt:lpstr>
      <vt:lpstr>Final Section of the Story</vt:lpstr>
      <vt:lpstr>Research Topic- Mayan’s</vt:lpstr>
      <vt:lpstr>PowerPoint Presentation</vt:lpstr>
      <vt:lpstr>PowerPoint Presentation</vt:lpstr>
      <vt:lpstr>P.E.</vt:lpstr>
      <vt:lpstr>Music</vt:lpstr>
      <vt:lpstr>Classroom Secrets</vt:lpstr>
    </vt:vector>
  </TitlesOfParts>
  <Company>Hewlett-Packard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Home Learning</dc:title>
  <dc:creator>Owner</dc:creator>
  <cp:lastModifiedBy>Owner</cp:lastModifiedBy>
  <cp:revision>88</cp:revision>
  <dcterms:created xsi:type="dcterms:W3CDTF">2020-03-18T10:41:37Z</dcterms:created>
  <dcterms:modified xsi:type="dcterms:W3CDTF">2020-05-30T23:50:14Z</dcterms:modified>
</cp:coreProperties>
</file>