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262" r:id="rId15"/>
    <p:sldId id="263" r:id="rId16"/>
    <p:sldId id="297" r:id="rId17"/>
    <p:sldId id="298" r:id="rId18"/>
    <p:sldId id="290" r:id="rId19"/>
    <p:sldId id="291" r:id="rId20"/>
    <p:sldId id="292" r:id="rId21"/>
    <p:sldId id="293" r:id="rId22"/>
    <p:sldId id="294" r:id="rId23"/>
    <p:sldId id="295" r:id="rId24"/>
    <p:sldId id="296" r:id="rId25"/>
    <p:sldId id="288" r:id="rId26"/>
    <p:sldId id="289" r:id="rId27"/>
    <p:sldId id="279" r:id="rId28"/>
    <p:sldId id="287" r:id="rId29"/>
    <p:sldId id="269" r:id="rId30"/>
    <p:sldId id="299" r:id="rId31"/>
    <p:sldId id="270"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FF013A-1609-47D0-B38D-6CF742844DE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F3A912F-B54B-42A9-B424-1C05401048B4}">
      <dgm:prSet/>
      <dgm:spPr/>
      <dgm:t>
        <a:bodyPr/>
        <a:lstStyle/>
        <a:p>
          <a:r>
            <a:rPr lang="en-GB" b="1"/>
            <a:t>1) General read </a:t>
          </a:r>
          <a:r>
            <a:rPr lang="en-GB"/>
            <a:t>(read all the way through to check it flows.</a:t>
          </a:r>
          <a:endParaRPr lang="en-US"/>
        </a:p>
      </dgm:t>
    </dgm:pt>
    <dgm:pt modelId="{EB28CF9A-540D-4F5E-AC06-4F74AD38D721}" type="parTrans" cxnId="{C1701758-A5E7-477A-9C34-85B19F7EB67B}">
      <dgm:prSet/>
      <dgm:spPr/>
      <dgm:t>
        <a:bodyPr/>
        <a:lstStyle/>
        <a:p>
          <a:endParaRPr lang="en-US"/>
        </a:p>
      </dgm:t>
    </dgm:pt>
    <dgm:pt modelId="{2B97E866-ADCA-45B1-BDB4-0AC3B4817B96}" type="sibTrans" cxnId="{C1701758-A5E7-477A-9C34-85B19F7EB67B}">
      <dgm:prSet/>
      <dgm:spPr/>
      <dgm:t>
        <a:bodyPr/>
        <a:lstStyle/>
        <a:p>
          <a:endParaRPr lang="en-US"/>
        </a:p>
      </dgm:t>
    </dgm:pt>
    <dgm:pt modelId="{6834C59F-E287-4E0B-AEDD-180DECC016EE}">
      <dgm:prSet/>
      <dgm:spPr/>
      <dgm:t>
        <a:bodyPr/>
        <a:lstStyle/>
        <a:p>
          <a:r>
            <a:rPr lang="en-GB" b="1"/>
            <a:t>2) Grammar </a:t>
          </a:r>
          <a:r>
            <a:rPr lang="en-GB"/>
            <a:t>(tense changes, missing words, sentences structure)</a:t>
          </a:r>
          <a:endParaRPr lang="en-US"/>
        </a:p>
      </dgm:t>
    </dgm:pt>
    <dgm:pt modelId="{E2863EB3-3D53-4FB9-AF01-1EE1A88174E0}" type="parTrans" cxnId="{43F466C8-DAFF-4F78-9A57-0AB8CD30B325}">
      <dgm:prSet/>
      <dgm:spPr/>
      <dgm:t>
        <a:bodyPr/>
        <a:lstStyle/>
        <a:p>
          <a:endParaRPr lang="en-US"/>
        </a:p>
      </dgm:t>
    </dgm:pt>
    <dgm:pt modelId="{DB34FD25-6A2C-4685-A1B3-BBE3F13382E4}" type="sibTrans" cxnId="{43F466C8-DAFF-4F78-9A57-0AB8CD30B325}">
      <dgm:prSet/>
      <dgm:spPr/>
      <dgm:t>
        <a:bodyPr/>
        <a:lstStyle/>
        <a:p>
          <a:endParaRPr lang="en-US"/>
        </a:p>
      </dgm:t>
    </dgm:pt>
    <dgm:pt modelId="{B1AEC7BF-9818-45D1-B6C4-4318D421ED69}">
      <dgm:prSet/>
      <dgm:spPr/>
      <dgm:t>
        <a:bodyPr/>
        <a:lstStyle/>
        <a:p>
          <a:r>
            <a:rPr lang="en-GB" b="1"/>
            <a:t>3) Punctuation </a:t>
          </a:r>
          <a:r>
            <a:rPr lang="en-GB"/>
            <a:t>(capital letters, full stops, commas, etc)</a:t>
          </a:r>
          <a:endParaRPr lang="en-US"/>
        </a:p>
      </dgm:t>
    </dgm:pt>
    <dgm:pt modelId="{4A243B68-C79F-4A91-B05D-0E3B76FD07FA}" type="parTrans" cxnId="{2695B4E6-2FD1-4DEB-86C7-4630473D64CA}">
      <dgm:prSet/>
      <dgm:spPr/>
      <dgm:t>
        <a:bodyPr/>
        <a:lstStyle/>
        <a:p>
          <a:endParaRPr lang="en-US"/>
        </a:p>
      </dgm:t>
    </dgm:pt>
    <dgm:pt modelId="{8095A191-8277-4532-9BA5-591FAB7744BB}" type="sibTrans" cxnId="{2695B4E6-2FD1-4DEB-86C7-4630473D64CA}">
      <dgm:prSet/>
      <dgm:spPr/>
      <dgm:t>
        <a:bodyPr/>
        <a:lstStyle/>
        <a:p>
          <a:endParaRPr lang="en-US"/>
        </a:p>
      </dgm:t>
    </dgm:pt>
    <dgm:pt modelId="{55C0DEF4-B1FA-4556-8273-E8D242BE00CB}">
      <dgm:prSet/>
      <dgm:spPr/>
      <dgm:t>
        <a:bodyPr/>
        <a:lstStyle/>
        <a:p>
          <a:r>
            <a:rPr lang="en-GB" b="1"/>
            <a:t>4) Spelling </a:t>
          </a:r>
          <a:r>
            <a:rPr lang="en-GB"/>
            <a:t>(if you are not sure then use a dictionary to check anyway)</a:t>
          </a:r>
          <a:endParaRPr lang="en-US"/>
        </a:p>
      </dgm:t>
    </dgm:pt>
    <dgm:pt modelId="{568A9947-D327-4F3D-BBA7-31414391F387}" type="parTrans" cxnId="{E1D74366-2488-4163-B38C-1E9ECF25B42E}">
      <dgm:prSet/>
      <dgm:spPr/>
      <dgm:t>
        <a:bodyPr/>
        <a:lstStyle/>
        <a:p>
          <a:endParaRPr lang="en-US"/>
        </a:p>
      </dgm:t>
    </dgm:pt>
    <dgm:pt modelId="{4B43F0A8-7C8F-41A2-80D2-3127B2FE945B}" type="sibTrans" cxnId="{E1D74366-2488-4163-B38C-1E9ECF25B42E}">
      <dgm:prSet/>
      <dgm:spPr/>
      <dgm:t>
        <a:bodyPr/>
        <a:lstStyle/>
        <a:p>
          <a:endParaRPr lang="en-US"/>
        </a:p>
      </dgm:t>
    </dgm:pt>
    <dgm:pt modelId="{33022E86-755D-4C9D-82EF-5925763338F9}">
      <dgm:prSet/>
      <dgm:spPr/>
      <dgm:t>
        <a:bodyPr/>
        <a:lstStyle/>
        <a:p>
          <a:r>
            <a:rPr lang="en-GB" b="1" dirty="0"/>
            <a:t>5) Redraft </a:t>
          </a:r>
          <a:r>
            <a:rPr lang="en-GB" dirty="0"/>
            <a:t>(if you are not happy with a bit, or have a section with a lot of corrections, re-write it).</a:t>
          </a:r>
          <a:endParaRPr lang="en-US" dirty="0"/>
        </a:p>
      </dgm:t>
    </dgm:pt>
    <dgm:pt modelId="{BFA0ACBB-97EF-4FDB-BD4E-0DE830594B80}" type="parTrans" cxnId="{B23FA685-5745-40E7-8A69-08217717A40E}">
      <dgm:prSet/>
      <dgm:spPr/>
      <dgm:t>
        <a:bodyPr/>
        <a:lstStyle/>
        <a:p>
          <a:endParaRPr lang="en-US"/>
        </a:p>
      </dgm:t>
    </dgm:pt>
    <dgm:pt modelId="{24B7EF5D-0F59-4381-A6CF-02158A2C624A}" type="sibTrans" cxnId="{B23FA685-5745-40E7-8A69-08217717A40E}">
      <dgm:prSet/>
      <dgm:spPr/>
      <dgm:t>
        <a:bodyPr/>
        <a:lstStyle/>
        <a:p>
          <a:endParaRPr lang="en-US"/>
        </a:p>
      </dgm:t>
    </dgm:pt>
    <dgm:pt modelId="{5F0C4E11-82B7-B444-93F5-53971A1BEA7A}" type="pres">
      <dgm:prSet presAssocID="{8EFF013A-1609-47D0-B38D-6CF742844DE1}" presName="linear" presStyleCnt="0">
        <dgm:presLayoutVars>
          <dgm:animLvl val="lvl"/>
          <dgm:resizeHandles val="exact"/>
        </dgm:presLayoutVars>
      </dgm:prSet>
      <dgm:spPr/>
      <dgm:t>
        <a:bodyPr/>
        <a:lstStyle/>
        <a:p>
          <a:endParaRPr lang="en-GB"/>
        </a:p>
      </dgm:t>
    </dgm:pt>
    <dgm:pt modelId="{52C18128-29B3-5D46-B2E6-C6681B4F5CC3}" type="pres">
      <dgm:prSet presAssocID="{CF3A912F-B54B-42A9-B424-1C05401048B4}" presName="parentText" presStyleLbl="node1" presStyleIdx="0" presStyleCnt="5">
        <dgm:presLayoutVars>
          <dgm:chMax val="0"/>
          <dgm:bulletEnabled val="1"/>
        </dgm:presLayoutVars>
      </dgm:prSet>
      <dgm:spPr/>
      <dgm:t>
        <a:bodyPr/>
        <a:lstStyle/>
        <a:p>
          <a:endParaRPr lang="en-GB"/>
        </a:p>
      </dgm:t>
    </dgm:pt>
    <dgm:pt modelId="{7AF8C1C4-29F8-944A-BBC5-C71F442E4EAC}" type="pres">
      <dgm:prSet presAssocID="{2B97E866-ADCA-45B1-BDB4-0AC3B4817B96}" presName="spacer" presStyleCnt="0"/>
      <dgm:spPr/>
    </dgm:pt>
    <dgm:pt modelId="{F87A04E9-78D0-1649-A43D-7F3124967DD0}" type="pres">
      <dgm:prSet presAssocID="{6834C59F-E287-4E0B-AEDD-180DECC016EE}" presName="parentText" presStyleLbl="node1" presStyleIdx="1" presStyleCnt="5">
        <dgm:presLayoutVars>
          <dgm:chMax val="0"/>
          <dgm:bulletEnabled val="1"/>
        </dgm:presLayoutVars>
      </dgm:prSet>
      <dgm:spPr/>
      <dgm:t>
        <a:bodyPr/>
        <a:lstStyle/>
        <a:p>
          <a:endParaRPr lang="en-GB"/>
        </a:p>
      </dgm:t>
    </dgm:pt>
    <dgm:pt modelId="{6BACFF9F-3C6E-8F44-9406-0F3AF756F2C7}" type="pres">
      <dgm:prSet presAssocID="{DB34FD25-6A2C-4685-A1B3-BBE3F13382E4}" presName="spacer" presStyleCnt="0"/>
      <dgm:spPr/>
    </dgm:pt>
    <dgm:pt modelId="{E8858F75-66EA-324A-A254-C6AFD123204F}" type="pres">
      <dgm:prSet presAssocID="{B1AEC7BF-9818-45D1-B6C4-4318D421ED69}" presName="parentText" presStyleLbl="node1" presStyleIdx="2" presStyleCnt="5">
        <dgm:presLayoutVars>
          <dgm:chMax val="0"/>
          <dgm:bulletEnabled val="1"/>
        </dgm:presLayoutVars>
      </dgm:prSet>
      <dgm:spPr/>
      <dgm:t>
        <a:bodyPr/>
        <a:lstStyle/>
        <a:p>
          <a:endParaRPr lang="en-GB"/>
        </a:p>
      </dgm:t>
    </dgm:pt>
    <dgm:pt modelId="{8F72DD8E-AB13-2A46-8F61-D1626E7F7DE9}" type="pres">
      <dgm:prSet presAssocID="{8095A191-8277-4532-9BA5-591FAB7744BB}" presName="spacer" presStyleCnt="0"/>
      <dgm:spPr/>
    </dgm:pt>
    <dgm:pt modelId="{50E0422A-B351-9247-9BF1-90D3ECB82238}" type="pres">
      <dgm:prSet presAssocID="{55C0DEF4-B1FA-4556-8273-E8D242BE00CB}" presName="parentText" presStyleLbl="node1" presStyleIdx="3" presStyleCnt="5">
        <dgm:presLayoutVars>
          <dgm:chMax val="0"/>
          <dgm:bulletEnabled val="1"/>
        </dgm:presLayoutVars>
      </dgm:prSet>
      <dgm:spPr/>
      <dgm:t>
        <a:bodyPr/>
        <a:lstStyle/>
        <a:p>
          <a:endParaRPr lang="en-GB"/>
        </a:p>
      </dgm:t>
    </dgm:pt>
    <dgm:pt modelId="{4E8620BC-59D3-7241-AE97-87F1C423CDFC}" type="pres">
      <dgm:prSet presAssocID="{4B43F0A8-7C8F-41A2-80D2-3127B2FE945B}" presName="spacer" presStyleCnt="0"/>
      <dgm:spPr/>
    </dgm:pt>
    <dgm:pt modelId="{51455092-2DA7-D841-B1C8-E718D4E71B66}" type="pres">
      <dgm:prSet presAssocID="{33022E86-755D-4C9D-82EF-5925763338F9}" presName="parentText" presStyleLbl="node1" presStyleIdx="4" presStyleCnt="5">
        <dgm:presLayoutVars>
          <dgm:chMax val="0"/>
          <dgm:bulletEnabled val="1"/>
        </dgm:presLayoutVars>
      </dgm:prSet>
      <dgm:spPr/>
      <dgm:t>
        <a:bodyPr/>
        <a:lstStyle/>
        <a:p>
          <a:endParaRPr lang="en-GB"/>
        </a:p>
      </dgm:t>
    </dgm:pt>
  </dgm:ptLst>
  <dgm:cxnLst>
    <dgm:cxn modelId="{D2CDA9FD-EF72-4CA6-A3F5-B46AB693BF3D}" type="presOf" srcId="{6834C59F-E287-4E0B-AEDD-180DECC016EE}" destId="{F87A04E9-78D0-1649-A43D-7F3124967DD0}" srcOrd="0" destOrd="0" presId="urn:microsoft.com/office/officeart/2005/8/layout/vList2"/>
    <dgm:cxn modelId="{79679D62-E2EE-456B-80A8-88E2FB4C6A17}" type="presOf" srcId="{8EFF013A-1609-47D0-B38D-6CF742844DE1}" destId="{5F0C4E11-82B7-B444-93F5-53971A1BEA7A}" srcOrd="0" destOrd="0" presId="urn:microsoft.com/office/officeart/2005/8/layout/vList2"/>
    <dgm:cxn modelId="{C32BB679-6265-4CAA-AC76-5C82EBD0FC9A}" type="presOf" srcId="{B1AEC7BF-9818-45D1-B6C4-4318D421ED69}" destId="{E8858F75-66EA-324A-A254-C6AFD123204F}" srcOrd="0" destOrd="0" presId="urn:microsoft.com/office/officeart/2005/8/layout/vList2"/>
    <dgm:cxn modelId="{B23FA685-5745-40E7-8A69-08217717A40E}" srcId="{8EFF013A-1609-47D0-B38D-6CF742844DE1}" destId="{33022E86-755D-4C9D-82EF-5925763338F9}" srcOrd="4" destOrd="0" parTransId="{BFA0ACBB-97EF-4FDB-BD4E-0DE830594B80}" sibTransId="{24B7EF5D-0F59-4381-A6CF-02158A2C624A}"/>
    <dgm:cxn modelId="{43F466C8-DAFF-4F78-9A57-0AB8CD30B325}" srcId="{8EFF013A-1609-47D0-B38D-6CF742844DE1}" destId="{6834C59F-E287-4E0B-AEDD-180DECC016EE}" srcOrd="1" destOrd="0" parTransId="{E2863EB3-3D53-4FB9-AF01-1EE1A88174E0}" sibTransId="{DB34FD25-6A2C-4685-A1B3-BBE3F13382E4}"/>
    <dgm:cxn modelId="{A2A56F04-F65D-4697-8109-CBA1D5CCB093}" type="presOf" srcId="{55C0DEF4-B1FA-4556-8273-E8D242BE00CB}" destId="{50E0422A-B351-9247-9BF1-90D3ECB82238}" srcOrd="0" destOrd="0" presId="urn:microsoft.com/office/officeart/2005/8/layout/vList2"/>
    <dgm:cxn modelId="{21B6B726-677A-45C2-8A5D-09002D1585A4}" type="presOf" srcId="{33022E86-755D-4C9D-82EF-5925763338F9}" destId="{51455092-2DA7-D841-B1C8-E718D4E71B66}" srcOrd="0" destOrd="0" presId="urn:microsoft.com/office/officeart/2005/8/layout/vList2"/>
    <dgm:cxn modelId="{2E14D170-6B07-48AA-B59C-C09BC65C3547}" type="presOf" srcId="{CF3A912F-B54B-42A9-B424-1C05401048B4}" destId="{52C18128-29B3-5D46-B2E6-C6681B4F5CC3}" srcOrd="0" destOrd="0" presId="urn:microsoft.com/office/officeart/2005/8/layout/vList2"/>
    <dgm:cxn modelId="{E1D74366-2488-4163-B38C-1E9ECF25B42E}" srcId="{8EFF013A-1609-47D0-B38D-6CF742844DE1}" destId="{55C0DEF4-B1FA-4556-8273-E8D242BE00CB}" srcOrd="3" destOrd="0" parTransId="{568A9947-D327-4F3D-BBA7-31414391F387}" sibTransId="{4B43F0A8-7C8F-41A2-80D2-3127B2FE945B}"/>
    <dgm:cxn modelId="{C1701758-A5E7-477A-9C34-85B19F7EB67B}" srcId="{8EFF013A-1609-47D0-B38D-6CF742844DE1}" destId="{CF3A912F-B54B-42A9-B424-1C05401048B4}" srcOrd="0" destOrd="0" parTransId="{EB28CF9A-540D-4F5E-AC06-4F74AD38D721}" sibTransId="{2B97E866-ADCA-45B1-BDB4-0AC3B4817B96}"/>
    <dgm:cxn modelId="{2695B4E6-2FD1-4DEB-86C7-4630473D64CA}" srcId="{8EFF013A-1609-47D0-B38D-6CF742844DE1}" destId="{B1AEC7BF-9818-45D1-B6C4-4318D421ED69}" srcOrd="2" destOrd="0" parTransId="{4A243B68-C79F-4A91-B05D-0E3B76FD07FA}" sibTransId="{8095A191-8277-4532-9BA5-591FAB7744BB}"/>
    <dgm:cxn modelId="{D174C4CC-89CE-4B79-A8FF-4A92ADC497B3}" type="presParOf" srcId="{5F0C4E11-82B7-B444-93F5-53971A1BEA7A}" destId="{52C18128-29B3-5D46-B2E6-C6681B4F5CC3}" srcOrd="0" destOrd="0" presId="urn:microsoft.com/office/officeart/2005/8/layout/vList2"/>
    <dgm:cxn modelId="{B7B16C07-8568-4540-8655-A8050BB93A00}" type="presParOf" srcId="{5F0C4E11-82B7-B444-93F5-53971A1BEA7A}" destId="{7AF8C1C4-29F8-944A-BBC5-C71F442E4EAC}" srcOrd="1" destOrd="0" presId="urn:microsoft.com/office/officeart/2005/8/layout/vList2"/>
    <dgm:cxn modelId="{98AA9541-28F0-4225-A096-E0795E2E167E}" type="presParOf" srcId="{5F0C4E11-82B7-B444-93F5-53971A1BEA7A}" destId="{F87A04E9-78D0-1649-A43D-7F3124967DD0}" srcOrd="2" destOrd="0" presId="urn:microsoft.com/office/officeart/2005/8/layout/vList2"/>
    <dgm:cxn modelId="{71D022DE-BCBA-4A4D-BB03-7A47A94D3291}" type="presParOf" srcId="{5F0C4E11-82B7-B444-93F5-53971A1BEA7A}" destId="{6BACFF9F-3C6E-8F44-9406-0F3AF756F2C7}" srcOrd="3" destOrd="0" presId="urn:microsoft.com/office/officeart/2005/8/layout/vList2"/>
    <dgm:cxn modelId="{FFD49E8C-BC91-4944-9F16-6B075C5EE9FA}" type="presParOf" srcId="{5F0C4E11-82B7-B444-93F5-53971A1BEA7A}" destId="{E8858F75-66EA-324A-A254-C6AFD123204F}" srcOrd="4" destOrd="0" presId="urn:microsoft.com/office/officeart/2005/8/layout/vList2"/>
    <dgm:cxn modelId="{98C8B962-EE5C-4910-AEB9-0C61579925F0}" type="presParOf" srcId="{5F0C4E11-82B7-B444-93F5-53971A1BEA7A}" destId="{8F72DD8E-AB13-2A46-8F61-D1626E7F7DE9}" srcOrd="5" destOrd="0" presId="urn:microsoft.com/office/officeart/2005/8/layout/vList2"/>
    <dgm:cxn modelId="{D2BAAB46-9921-4045-9D9B-2CC61CEAD528}" type="presParOf" srcId="{5F0C4E11-82B7-B444-93F5-53971A1BEA7A}" destId="{50E0422A-B351-9247-9BF1-90D3ECB82238}" srcOrd="6" destOrd="0" presId="urn:microsoft.com/office/officeart/2005/8/layout/vList2"/>
    <dgm:cxn modelId="{E4A2C08C-3F6A-498A-845F-425F393661BE}" type="presParOf" srcId="{5F0C4E11-82B7-B444-93F5-53971A1BEA7A}" destId="{4E8620BC-59D3-7241-AE97-87F1C423CDFC}" srcOrd="7" destOrd="0" presId="urn:microsoft.com/office/officeart/2005/8/layout/vList2"/>
    <dgm:cxn modelId="{9F285276-F1C2-4765-B5A5-74D9A5F3C228}" type="presParOf" srcId="{5F0C4E11-82B7-B444-93F5-53971A1BEA7A}" destId="{51455092-2DA7-D841-B1C8-E718D4E71B6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966132-9C78-46F7-AA5F-0E1CC7CC34CA}"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D078BFEF-F8A1-4A70-857D-87DF9941B874}">
      <dgm:prSet/>
      <dgm:spPr/>
      <dgm:t>
        <a:bodyPr/>
        <a:lstStyle/>
        <a:p>
          <a:r>
            <a:rPr lang="en-GB"/>
            <a:t>Can you be creative and follow your own set of instructions?</a:t>
          </a:r>
          <a:endParaRPr lang="en-US"/>
        </a:p>
      </dgm:t>
    </dgm:pt>
    <dgm:pt modelId="{90F9999A-3D56-465A-B9D7-C0CF2B0FFC02}" type="parTrans" cxnId="{FF22FD9D-411C-4DD2-83C6-30A0F81DA709}">
      <dgm:prSet/>
      <dgm:spPr/>
      <dgm:t>
        <a:bodyPr/>
        <a:lstStyle/>
        <a:p>
          <a:endParaRPr lang="en-US"/>
        </a:p>
      </dgm:t>
    </dgm:pt>
    <dgm:pt modelId="{C300DB11-D1D4-4760-B439-A670DC3E3FE3}" type="sibTrans" cxnId="{FF22FD9D-411C-4DD2-83C6-30A0F81DA709}">
      <dgm:prSet/>
      <dgm:spPr/>
      <dgm:t>
        <a:bodyPr/>
        <a:lstStyle/>
        <a:p>
          <a:endParaRPr lang="en-US"/>
        </a:p>
      </dgm:t>
    </dgm:pt>
    <dgm:pt modelId="{F8890F83-2AD5-410F-9A58-EE0ACF8610F2}">
      <dgm:prSet/>
      <dgm:spPr/>
      <dgm:t>
        <a:bodyPr/>
        <a:lstStyle/>
        <a:p>
          <a:r>
            <a:rPr lang="en-GB"/>
            <a:t>If you chose a more abstract idea or you do not have the tools/equipment, can you find another creative way to express what you have done?</a:t>
          </a:r>
          <a:endParaRPr lang="en-US"/>
        </a:p>
      </dgm:t>
    </dgm:pt>
    <dgm:pt modelId="{2E2A45A3-6F77-4065-AA92-0C55392C07D3}" type="parTrans" cxnId="{7713B6E2-4942-45C0-BFD0-42A4B8F165D9}">
      <dgm:prSet/>
      <dgm:spPr/>
      <dgm:t>
        <a:bodyPr/>
        <a:lstStyle/>
        <a:p>
          <a:endParaRPr lang="en-US"/>
        </a:p>
      </dgm:t>
    </dgm:pt>
    <dgm:pt modelId="{3F71D898-3246-487B-B804-0C8217674000}" type="sibTrans" cxnId="{7713B6E2-4942-45C0-BFD0-42A4B8F165D9}">
      <dgm:prSet/>
      <dgm:spPr/>
      <dgm:t>
        <a:bodyPr/>
        <a:lstStyle/>
        <a:p>
          <a:endParaRPr lang="en-US"/>
        </a:p>
      </dgm:t>
    </dgm:pt>
    <dgm:pt modelId="{2BBA9F11-C77E-422A-BB16-BB455569FD1E}">
      <dgm:prSet/>
      <dgm:spPr/>
      <dgm:t>
        <a:bodyPr/>
        <a:lstStyle/>
        <a:p>
          <a:r>
            <a:rPr lang="en-GB"/>
            <a:t>For example, for how you make your teacher disappear can you draw something to show this? Could you make your teacher out of recycling? </a:t>
          </a:r>
          <a:endParaRPr lang="en-US"/>
        </a:p>
      </dgm:t>
    </dgm:pt>
    <dgm:pt modelId="{D2C802BB-310D-42F8-B750-328125E7E04D}" type="parTrans" cxnId="{7B2B8254-D589-49D5-9EED-F947EB9E5654}">
      <dgm:prSet/>
      <dgm:spPr/>
      <dgm:t>
        <a:bodyPr/>
        <a:lstStyle/>
        <a:p>
          <a:endParaRPr lang="en-US"/>
        </a:p>
      </dgm:t>
    </dgm:pt>
    <dgm:pt modelId="{5499DFDA-F0AB-40B5-BF36-50E5EE09F845}" type="sibTrans" cxnId="{7B2B8254-D589-49D5-9EED-F947EB9E5654}">
      <dgm:prSet/>
      <dgm:spPr/>
      <dgm:t>
        <a:bodyPr/>
        <a:lstStyle/>
        <a:p>
          <a:endParaRPr lang="en-US"/>
        </a:p>
      </dgm:t>
    </dgm:pt>
    <dgm:pt modelId="{287B6EF3-7D36-DD44-8F7B-3B5315BA9F31}" type="pres">
      <dgm:prSet presAssocID="{09966132-9C78-46F7-AA5F-0E1CC7CC34CA}" presName="hierChild1" presStyleCnt="0">
        <dgm:presLayoutVars>
          <dgm:chPref val="1"/>
          <dgm:dir/>
          <dgm:animOne val="branch"/>
          <dgm:animLvl val="lvl"/>
          <dgm:resizeHandles/>
        </dgm:presLayoutVars>
      </dgm:prSet>
      <dgm:spPr/>
      <dgm:t>
        <a:bodyPr/>
        <a:lstStyle/>
        <a:p>
          <a:endParaRPr lang="en-GB"/>
        </a:p>
      </dgm:t>
    </dgm:pt>
    <dgm:pt modelId="{9CEA2192-B391-4E43-8FCA-1305B2E61F9D}" type="pres">
      <dgm:prSet presAssocID="{D078BFEF-F8A1-4A70-857D-87DF9941B874}" presName="hierRoot1" presStyleCnt="0"/>
      <dgm:spPr/>
    </dgm:pt>
    <dgm:pt modelId="{036314B9-D42B-EF42-B2B5-8142585BDE6E}" type="pres">
      <dgm:prSet presAssocID="{D078BFEF-F8A1-4A70-857D-87DF9941B874}" presName="composite" presStyleCnt="0"/>
      <dgm:spPr/>
    </dgm:pt>
    <dgm:pt modelId="{0F7970F4-F9DE-7A42-981D-2FB62E68DFC1}" type="pres">
      <dgm:prSet presAssocID="{D078BFEF-F8A1-4A70-857D-87DF9941B874}" presName="background" presStyleLbl="node0" presStyleIdx="0" presStyleCnt="3"/>
      <dgm:spPr/>
    </dgm:pt>
    <dgm:pt modelId="{1B9E276D-EBFA-5D40-874D-17724253501E}" type="pres">
      <dgm:prSet presAssocID="{D078BFEF-F8A1-4A70-857D-87DF9941B874}" presName="text" presStyleLbl="fgAcc0" presStyleIdx="0" presStyleCnt="3">
        <dgm:presLayoutVars>
          <dgm:chPref val="3"/>
        </dgm:presLayoutVars>
      </dgm:prSet>
      <dgm:spPr/>
      <dgm:t>
        <a:bodyPr/>
        <a:lstStyle/>
        <a:p>
          <a:endParaRPr lang="en-GB"/>
        </a:p>
      </dgm:t>
    </dgm:pt>
    <dgm:pt modelId="{AF44DAAF-BA72-B44F-AE61-D4BC027CB278}" type="pres">
      <dgm:prSet presAssocID="{D078BFEF-F8A1-4A70-857D-87DF9941B874}" presName="hierChild2" presStyleCnt="0"/>
      <dgm:spPr/>
    </dgm:pt>
    <dgm:pt modelId="{44BFF264-D146-D242-8A78-352E9780F81C}" type="pres">
      <dgm:prSet presAssocID="{F8890F83-2AD5-410F-9A58-EE0ACF8610F2}" presName="hierRoot1" presStyleCnt="0"/>
      <dgm:spPr/>
    </dgm:pt>
    <dgm:pt modelId="{EEAD1226-9891-E04A-8DF4-A49063524E4D}" type="pres">
      <dgm:prSet presAssocID="{F8890F83-2AD5-410F-9A58-EE0ACF8610F2}" presName="composite" presStyleCnt="0"/>
      <dgm:spPr/>
    </dgm:pt>
    <dgm:pt modelId="{2C7ECB2B-4A3A-6F47-8478-9500B25FC483}" type="pres">
      <dgm:prSet presAssocID="{F8890F83-2AD5-410F-9A58-EE0ACF8610F2}" presName="background" presStyleLbl="node0" presStyleIdx="1" presStyleCnt="3"/>
      <dgm:spPr/>
    </dgm:pt>
    <dgm:pt modelId="{7A2017FE-5B66-D545-94B2-F15BAED0FA6A}" type="pres">
      <dgm:prSet presAssocID="{F8890F83-2AD5-410F-9A58-EE0ACF8610F2}" presName="text" presStyleLbl="fgAcc0" presStyleIdx="1" presStyleCnt="3">
        <dgm:presLayoutVars>
          <dgm:chPref val="3"/>
        </dgm:presLayoutVars>
      </dgm:prSet>
      <dgm:spPr/>
      <dgm:t>
        <a:bodyPr/>
        <a:lstStyle/>
        <a:p>
          <a:endParaRPr lang="en-GB"/>
        </a:p>
      </dgm:t>
    </dgm:pt>
    <dgm:pt modelId="{5BD088E1-C3EE-9E42-A863-E513254634F5}" type="pres">
      <dgm:prSet presAssocID="{F8890F83-2AD5-410F-9A58-EE0ACF8610F2}" presName="hierChild2" presStyleCnt="0"/>
      <dgm:spPr/>
    </dgm:pt>
    <dgm:pt modelId="{F316317F-A859-424C-A641-E3B117062216}" type="pres">
      <dgm:prSet presAssocID="{2BBA9F11-C77E-422A-BB16-BB455569FD1E}" presName="hierRoot1" presStyleCnt="0"/>
      <dgm:spPr/>
    </dgm:pt>
    <dgm:pt modelId="{290ADE82-F312-C841-BF5D-5CE851F660E3}" type="pres">
      <dgm:prSet presAssocID="{2BBA9F11-C77E-422A-BB16-BB455569FD1E}" presName="composite" presStyleCnt="0"/>
      <dgm:spPr/>
    </dgm:pt>
    <dgm:pt modelId="{FF7F3BAA-A003-7445-914C-91BE9A5B0F13}" type="pres">
      <dgm:prSet presAssocID="{2BBA9F11-C77E-422A-BB16-BB455569FD1E}" presName="background" presStyleLbl="node0" presStyleIdx="2" presStyleCnt="3"/>
      <dgm:spPr/>
    </dgm:pt>
    <dgm:pt modelId="{02A20BB3-ADE1-4C46-AE65-094D1FD801FB}" type="pres">
      <dgm:prSet presAssocID="{2BBA9F11-C77E-422A-BB16-BB455569FD1E}" presName="text" presStyleLbl="fgAcc0" presStyleIdx="2" presStyleCnt="3">
        <dgm:presLayoutVars>
          <dgm:chPref val="3"/>
        </dgm:presLayoutVars>
      </dgm:prSet>
      <dgm:spPr/>
      <dgm:t>
        <a:bodyPr/>
        <a:lstStyle/>
        <a:p>
          <a:endParaRPr lang="en-GB"/>
        </a:p>
      </dgm:t>
    </dgm:pt>
    <dgm:pt modelId="{B2EE4333-A300-A94B-BCA3-9155E39797C8}" type="pres">
      <dgm:prSet presAssocID="{2BBA9F11-C77E-422A-BB16-BB455569FD1E}" presName="hierChild2" presStyleCnt="0"/>
      <dgm:spPr/>
    </dgm:pt>
  </dgm:ptLst>
  <dgm:cxnLst>
    <dgm:cxn modelId="{7B2B8254-D589-49D5-9EED-F947EB9E5654}" srcId="{09966132-9C78-46F7-AA5F-0E1CC7CC34CA}" destId="{2BBA9F11-C77E-422A-BB16-BB455569FD1E}" srcOrd="2" destOrd="0" parTransId="{D2C802BB-310D-42F8-B750-328125E7E04D}" sibTransId="{5499DFDA-F0AB-40B5-BF36-50E5EE09F845}"/>
    <dgm:cxn modelId="{D7199579-80FA-40E9-8E27-F2EFACA625F0}" type="presOf" srcId="{2BBA9F11-C77E-422A-BB16-BB455569FD1E}" destId="{02A20BB3-ADE1-4C46-AE65-094D1FD801FB}" srcOrd="0" destOrd="0" presId="urn:microsoft.com/office/officeart/2005/8/layout/hierarchy1"/>
    <dgm:cxn modelId="{DF4F7423-6B76-4917-B758-BFA51EDCFFBC}" type="presOf" srcId="{D078BFEF-F8A1-4A70-857D-87DF9941B874}" destId="{1B9E276D-EBFA-5D40-874D-17724253501E}" srcOrd="0" destOrd="0" presId="urn:microsoft.com/office/officeart/2005/8/layout/hierarchy1"/>
    <dgm:cxn modelId="{7713B6E2-4942-45C0-BFD0-42A4B8F165D9}" srcId="{09966132-9C78-46F7-AA5F-0E1CC7CC34CA}" destId="{F8890F83-2AD5-410F-9A58-EE0ACF8610F2}" srcOrd="1" destOrd="0" parTransId="{2E2A45A3-6F77-4065-AA92-0C55392C07D3}" sibTransId="{3F71D898-3246-487B-B804-0C8217674000}"/>
    <dgm:cxn modelId="{2D97F6B5-9E59-4392-9285-8782AFF1D03B}" type="presOf" srcId="{F8890F83-2AD5-410F-9A58-EE0ACF8610F2}" destId="{7A2017FE-5B66-D545-94B2-F15BAED0FA6A}" srcOrd="0" destOrd="0" presId="urn:microsoft.com/office/officeart/2005/8/layout/hierarchy1"/>
    <dgm:cxn modelId="{FF22FD9D-411C-4DD2-83C6-30A0F81DA709}" srcId="{09966132-9C78-46F7-AA5F-0E1CC7CC34CA}" destId="{D078BFEF-F8A1-4A70-857D-87DF9941B874}" srcOrd="0" destOrd="0" parTransId="{90F9999A-3D56-465A-B9D7-C0CF2B0FFC02}" sibTransId="{C300DB11-D1D4-4760-B439-A670DC3E3FE3}"/>
    <dgm:cxn modelId="{15710CD4-F716-4D34-8A0A-46491DE3C86A}" type="presOf" srcId="{09966132-9C78-46F7-AA5F-0E1CC7CC34CA}" destId="{287B6EF3-7D36-DD44-8F7B-3B5315BA9F31}" srcOrd="0" destOrd="0" presId="urn:microsoft.com/office/officeart/2005/8/layout/hierarchy1"/>
    <dgm:cxn modelId="{7A7DA7A5-2D36-42A7-8288-76DD0835EDA4}" type="presParOf" srcId="{287B6EF3-7D36-DD44-8F7B-3B5315BA9F31}" destId="{9CEA2192-B391-4E43-8FCA-1305B2E61F9D}" srcOrd="0" destOrd="0" presId="urn:microsoft.com/office/officeart/2005/8/layout/hierarchy1"/>
    <dgm:cxn modelId="{E9AD197C-371F-4609-B9EC-213735FB8DB7}" type="presParOf" srcId="{9CEA2192-B391-4E43-8FCA-1305B2E61F9D}" destId="{036314B9-D42B-EF42-B2B5-8142585BDE6E}" srcOrd="0" destOrd="0" presId="urn:microsoft.com/office/officeart/2005/8/layout/hierarchy1"/>
    <dgm:cxn modelId="{E9DA7C11-A953-4463-8054-C91FDFA74F89}" type="presParOf" srcId="{036314B9-D42B-EF42-B2B5-8142585BDE6E}" destId="{0F7970F4-F9DE-7A42-981D-2FB62E68DFC1}" srcOrd="0" destOrd="0" presId="urn:microsoft.com/office/officeart/2005/8/layout/hierarchy1"/>
    <dgm:cxn modelId="{080CA5D4-20AA-4B72-B550-299EA68728B8}" type="presParOf" srcId="{036314B9-D42B-EF42-B2B5-8142585BDE6E}" destId="{1B9E276D-EBFA-5D40-874D-17724253501E}" srcOrd="1" destOrd="0" presId="urn:microsoft.com/office/officeart/2005/8/layout/hierarchy1"/>
    <dgm:cxn modelId="{B6830A77-69F6-4297-BCA9-50153E8DB77B}" type="presParOf" srcId="{9CEA2192-B391-4E43-8FCA-1305B2E61F9D}" destId="{AF44DAAF-BA72-B44F-AE61-D4BC027CB278}" srcOrd="1" destOrd="0" presId="urn:microsoft.com/office/officeart/2005/8/layout/hierarchy1"/>
    <dgm:cxn modelId="{30CEFCB3-460C-4AD8-AE9D-66A99B7CD70E}" type="presParOf" srcId="{287B6EF3-7D36-DD44-8F7B-3B5315BA9F31}" destId="{44BFF264-D146-D242-8A78-352E9780F81C}" srcOrd="1" destOrd="0" presId="urn:microsoft.com/office/officeart/2005/8/layout/hierarchy1"/>
    <dgm:cxn modelId="{F8C1E0E4-D13B-449A-AC7B-88C959FE2B3A}" type="presParOf" srcId="{44BFF264-D146-D242-8A78-352E9780F81C}" destId="{EEAD1226-9891-E04A-8DF4-A49063524E4D}" srcOrd="0" destOrd="0" presId="urn:microsoft.com/office/officeart/2005/8/layout/hierarchy1"/>
    <dgm:cxn modelId="{D1780FE2-7FFA-47E9-9E02-FDB31497CCF2}" type="presParOf" srcId="{EEAD1226-9891-E04A-8DF4-A49063524E4D}" destId="{2C7ECB2B-4A3A-6F47-8478-9500B25FC483}" srcOrd="0" destOrd="0" presId="urn:microsoft.com/office/officeart/2005/8/layout/hierarchy1"/>
    <dgm:cxn modelId="{D0B9D52D-304C-4F03-8BC7-53A9301B5EBE}" type="presParOf" srcId="{EEAD1226-9891-E04A-8DF4-A49063524E4D}" destId="{7A2017FE-5B66-D545-94B2-F15BAED0FA6A}" srcOrd="1" destOrd="0" presId="urn:microsoft.com/office/officeart/2005/8/layout/hierarchy1"/>
    <dgm:cxn modelId="{54172AE6-6496-4A45-98BE-841E35D3E0F4}" type="presParOf" srcId="{44BFF264-D146-D242-8A78-352E9780F81C}" destId="{5BD088E1-C3EE-9E42-A863-E513254634F5}" srcOrd="1" destOrd="0" presId="urn:microsoft.com/office/officeart/2005/8/layout/hierarchy1"/>
    <dgm:cxn modelId="{E4195A64-1068-4E9E-850A-B1A21AF230FD}" type="presParOf" srcId="{287B6EF3-7D36-DD44-8F7B-3B5315BA9F31}" destId="{F316317F-A859-424C-A641-E3B117062216}" srcOrd="2" destOrd="0" presId="urn:microsoft.com/office/officeart/2005/8/layout/hierarchy1"/>
    <dgm:cxn modelId="{8A1A128C-D2B0-49F5-82DE-7431C99F717C}" type="presParOf" srcId="{F316317F-A859-424C-A641-E3B117062216}" destId="{290ADE82-F312-C841-BF5D-5CE851F660E3}" srcOrd="0" destOrd="0" presId="urn:microsoft.com/office/officeart/2005/8/layout/hierarchy1"/>
    <dgm:cxn modelId="{3C4A820E-98CC-4539-98A2-E35293E6EE61}" type="presParOf" srcId="{290ADE82-F312-C841-BF5D-5CE851F660E3}" destId="{FF7F3BAA-A003-7445-914C-91BE9A5B0F13}" srcOrd="0" destOrd="0" presId="urn:microsoft.com/office/officeart/2005/8/layout/hierarchy1"/>
    <dgm:cxn modelId="{B24F108F-8EAC-4323-B7C4-E419E5C316ED}" type="presParOf" srcId="{290ADE82-F312-C841-BF5D-5CE851F660E3}" destId="{02A20BB3-ADE1-4C46-AE65-094D1FD801FB}" srcOrd="1" destOrd="0" presId="urn:microsoft.com/office/officeart/2005/8/layout/hierarchy1"/>
    <dgm:cxn modelId="{43CADBAB-EC23-494A-9BB1-78E05413154B}" type="presParOf" srcId="{F316317F-A859-424C-A641-E3B117062216}" destId="{B2EE4333-A300-A94B-BCA3-9155E39797C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19/04/2020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0.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hyperlink" Target="https://connect.collins.co.uk/school/Portal.aspx"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5 Week 2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57200" y="1600200"/>
            <a:ext cx="8229600" cy="4997152"/>
          </a:xfrm>
        </p:spPr>
        <p:txBody>
          <a:bodyPr>
            <a:normAutofit fontScale="55000" lnSpcReduction="20000"/>
          </a:bodyPr>
          <a:lstStyle/>
          <a:p>
            <a:pPr marL="0" indent="0">
              <a:buNone/>
            </a:pPr>
            <a:r>
              <a:rPr lang="en-GB" sz="4500" dirty="0" smtClean="0"/>
              <a:t>Hi Year 4,</a:t>
            </a:r>
          </a:p>
          <a:p>
            <a:pPr marL="0" indent="0">
              <a:buNone/>
            </a:pPr>
            <a:endParaRPr lang="en-GB" sz="4500" dirty="0" smtClean="0"/>
          </a:p>
          <a:p>
            <a:pPr marL="0" indent="0">
              <a:buNone/>
            </a:pPr>
            <a:r>
              <a:rPr lang="en-GB" sz="4500" dirty="0" smtClean="0"/>
              <a:t>Just wanted to say a massive thank you for all your hard work, which you have completed over the last few weeks. Parents and Guardians have been doing a fantastic job at working hard to help you complete your tasks at home. Keep up the great work! This week for your activities I have set some Maths, English and Science activities to be completed throughout the week. You can complete the activities both on the computer or in your red book given before you left school.</a:t>
            </a:r>
            <a:endParaRPr lang="en-GB" sz="4500" dirty="0"/>
          </a:p>
          <a:p>
            <a:pPr marL="0" indent="0">
              <a:buNone/>
            </a:pPr>
            <a:r>
              <a:rPr lang="en-GB" sz="4500" dirty="0" smtClean="0"/>
              <a:t>Thank </a:t>
            </a:r>
            <a:r>
              <a:rPr lang="en-GB" sz="4500" dirty="0"/>
              <a:t>you for your continued support. </a:t>
            </a:r>
            <a:endParaRPr lang="en-GB" sz="4500" dirty="0" smtClean="0"/>
          </a:p>
          <a:p>
            <a:pPr marL="0" indent="0">
              <a:buNone/>
            </a:pPr>
            <a:endParaRPr lang="en-GB" sz="4500" dirty="0" smtClean="0"/>
          </a:p>
          <a:p>
            <a:pPr marL="0" indent="0">
              <a:buNone/>
            </a:pPr>
            <a:r>
              <a:rPr lang="en-GB" sz="4500" dirty="0" smtClean="0"/>
              <a:t>Best Wishes, </a:t>
            </a:r>
          </a:p>
          <a:p>
            <a:pPr marL="0" indent="0">
              <a:buNone/>
            </a:pPr>
            <a:r>
              <a:rPr lang="en-GB" sz="4500" dirty="0" smtClean="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364088" y="5215027"/>
            <a:ext cx="1224136"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195343" y="5942872"/>
            <a:ext cx="936498"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Our next topic within maths was going to be looking at Decimals so if I follow that link from the previous slide, it’ll open up a PDF that shows me all the information for that topic.</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214128"/>
            <a:ext cx="4032448" cy="3879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2225353"/>
            <a:ext cx="3782288" cy="2643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My tip would be to focus on the small steps and to try not too rush. Take your time!</a:t>
            </a:r>
          </a:p>
        </p:txBody>
      </p:sp>
      <p:sp>
        <p:nvSpPr>
          <p:cNvPr id="8" name="5-Point Star 7"/>
          <p:cNvSpPr/>
          <p:nvPr/>
        </p:nvSpPr>
        <p:spPr>
          <a:xfrm>
            <a:off x="251520" y="2225353"/>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5-Point Star 8"/>
          <p:cNvSpPr/>
          <p:nvPr/>
        </p:nvSpPr>
        <p:spPr>
          <a:xfrm>
            <a:off x="251520" y="2636912"/>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p:cNvSpPr/>
          <p:nvPr/>
        </p:nvSpPr>
        <p:spPr>
          <a:xfrm>
            <a:off x="251520" y="2996952"/>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253721" y="334594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43" r="5911"/>
          <a:stretch/>
        </p:blipFill>
        <p:spPr bwMode="auto">
          <a:xfrm>
            <a:off x="323528" y="2420188"/>
            <a:ext cx="4572001" cy="2932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714" t="3275" r="2239" b="3020"/>
          <a:stretch/>
        </p:blipFill>
        <p:spPr bwMode="auto">
          <a:xfrm>
            <a:off x="3851920" y="3356992"/>
            <a:ext cx="5079047" cy="3081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Week 1, Lessons 1-4 throughout the week. Each Lesson has linked a PowerPoint video to explain how to do that specific maths activity. It also contains an activity with the answers which you can complete and check after. </a:t>
            </a:r>
            <a:endParaRPr lang="en-GB" sz="2000" dirty="0">
              <a:solidFill>
                <a:prstClr val="black"/>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36912"/>
            <a:ext cx="8061598" cy="399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628650" y="713312"/>
            <a:ext cx="2595813" cy="5431376"/>
          </a:xfrm>
        </p:spPr>
        <p:txBody>
          <a:bodyPr>
            <a:normAutofit/>
          </a:bodyPr>
          <a:lstStyle/>
          <a:p>
            <a:r>
              <a:rPr lang="en-GB" sz="3700" dirty="0" smtClean="0">
                <a:solidFill>
                  <a:srgbClr val="FFFFFF"/>
                </a:solidFill>
              </a:rPr>
              <a:t>English Task</a:t>
            </a:r>
            <a:endParaRPr lang="en-GB" sz="3700" dirty="0">
              <a:solidFill>
                <a:srgbClr val="FFFFFF"/>
              </a:solidFill>
            </a:endParaRPr>
          </a:p>
        </p:txBody>
      </p:sp>
      <p:sp>
        <p:nvSpPr>
          <p:cNvPr id="3" name="Content Placeholder 2">
            <a:extLst>
              <a:ext uri="{FF2B5EF4-FFF2-40B4-BE49-F238E27FC236}">
                <a16:creationId xmlns:a16="http://schemas.microsoft.com/office/drawing/2014/main" xmlns="" id="{6B7519A6-D59D-8A40-BD0C-7B3242AF1A6E}"/>
              </a:ext>
            </a:extLst>
          </p:cNvPr>
          <p:cNvSpPr>
            <a:spLocks noGrp="1"/>
          </p:cNvSpPr>
          <p:nvPr>
            <p:ph idx="1"/>
          </p:nvPr>
        </p:nvSpPr>
        <p:spPr>
          <a:xfrm>
            <a:off x="4572000" y="713313"/>
            <a:ext cx="3943351" cy="5431376"/>
          </a:xfrm>
        </p:spPr>
        <p:txBody>
          <a:bodyPr anchor="ctr">
            <a:normAutofit fontScale="92500" lnSpcReduction="10000"/>
          </a:bodyPr>
          <a:lstStyle/>
          <a:p>
            <a:pPr>
              <a:lnSpc>
                <a:spcPct val="90000"/>
              </a:lnSpc>
            </a:pPr>
            <a:r>
              <a:rPr lang="en-GB" sz="1700" dirty="0"/>
              <a:t>Read the instructions on the next page, consider the following:</a:t>
            </a:r>
          </a:p>
          <a:p>
            <a:pPr marL="0" indent="0">
              <a:lnSpc>
                <a:spcPct val="90000"/>
              </a:lnSpc>
              <a:buNone/>
            </a:pPr>
            <a:r>
              <a:rPr lang="en-GB" sz="1700" u="sng" dirty="0"/>
              <a:t>Success criteria:</a:t>
            </a:r>
          </a:p>
          <a:p>
            <a:pPr>
              <a:lnSpc>
                <a:spcPct val="90000"/>
              </a:lnSpc>
            </a:pPr>
            <a:r>
              <a:rPr lang="en-GB" sz="1700" dirty="0"/>
              <a:t>What makes these instructions successful?</a:t>
            </a:r>
          </a:p>
          <a:p>
            <a:pPr>
              <a:lnSpc>
                <a:spcPct val="90000"/>
              </a:lnSpc>
            </a:pPr>
            <a:r>
              <a:rPr lang="en-GB" sz="1700" dirty="0"/>
              <a:t>What is the purpose of writing instructions? </a:t>
            </a:r>
          </a:p>
          <a:p>
            <a:pPr marL="0" indent="0">
              <a:lnSpc>
                <a:spcPct val="90000"/>
              </a:lnSpc>
              <a:buNone/>
            </a:pPr>
            <a:endParaRPr lang="en-GB" sz="1700" dirty="0"/>
          </a:p>
          <a:p>
            <a:pPr marL="0" indent="0">
              <a:lnSpc>
                <a:spcPct val="90000"/>
              </a:lnSpc>
              <a:buNone/>
            </a:pPr>
            <a:r>
              <a:rPr lang="en-GB" sz="1700" u="sng" dirty="0"/>
              <a:t>Structure:</a:t>
            </a:r>
          </a:p>
          <a:p>
            <a:pPr>
              <a:lnSpc>
                <a:spcPct val="90000"/>
              </a:lnSpc>
            </a:pPr>
            <a:r>
              <a:rPr lang="en-GB" sz="1700" dirty="0"/>
              <a:t>How are the instructions set out? </a:t>
            </a:r>
          </a:p>
          <a:p>
            <a:pPr>
              <a:lnSpc>
                <a:spcPct val="90000"/>
              </a:lnSpc>
            </a:pPr>
            <a:r>
              <a:rPr lang="en-GB" sz="1700" dirty="0"/>
              <a:t>Are they written in paragraphs?</a:t>
            </a:r>
          </a:p>
          <a:p>
            <a:pPr>
              <a:lnSpc>
                <a:spcPct val="90000"/>
              </a:lnSpc>
            </a:pPr>
            <a:r>
              <a:rPr lang="en-GB" sz="1700" dirty="0"/>
              <a:t>Is there any language patterns? </a:t>
            </a:r>
          </a:p>
          <a:p>
            <a:pPr>
              <a:lnSpc>
                <a:spcPct val="90000"/>
              </a:lnSpc>
            </a:pPr>
            <a:endParaRPr lang="en-GB" sz="1700" dirty="0"/>
          </a:p>
          <a:p>
            <a:pPr marL="0" indent="0">
              <a:lnSpc>
                <a:spcPct val="90000"/>
              </a:lnSpc>
              <a:buNone/>
            </a:pPr>
            <a:r>
              <a:rPr lang="en-GB" sz="1700" u="sng" dirty="0"/>
              <a:t>Toolkit:</a:t>
            </a:r>
          </a:p>
          <a:p>
            <a:pPr>
              <a:lnSpc>
                <a:spcPct val="90000"/>
              </a:lnSpc>
            </a:pPr>
            <a:r>
              <a:rPr lang="en-GB" sz="1700" dirty="0"/>
              <a:t>What tools are used? </a:t>
            </a:r>
          </a:p>
          <a:p>
            <a:pPr>
              <a:lnSpc>
                <a:spcPct val="90000"/>
              </a:lnSpc>
            </a:pPr>
            <a:r>
              <a:rPr lang="en-GB" sz="1700" dirty="0"/>
              <a:t>Challenge: what effect do each of the tools give?</a:t>
            </a:r>
          </a:p>
          <a:p>
            <a:pPr>
              <a:lnSpc>
                <a:spcPct val="90000"/>
              </a:lnSpc>
            </a:pPr>
            <a:endParaRPr lang="en-GB" sz="1700" dirty="0"/>
          </a:p>
          <a:p>
            <a:pPr marL="0" indent="0">
              <a:lnSpc>
                <a:spcPct val="90000"/>
              </a:lnSpc>
              <a:buNone/>
            </a:pPr>
            <a:r>
              <a:rPr lang="en-GB" sz="1700" u="sng" dirty="0"/>
              <a:t>Challenge:</a:t>
            </a:r>
          </a:p>
          <a:p>
            <a:pPr>
              <a:lnSpc>
                <a:spcPct val="90000"/>
              </a:lnSpc>
            </a:pPr>
            <a:r>
              <a:rPr lang="en-GB" sz="1700" dirty="0"/>
              <a:t>How could these instructions be improved?</a:t>
            </a:r>
          </a:p>
        </p:txBody>
      </p:sp>
    </p:spTree>
    <p:extLst>
      <p:ext uri="{BB962C8B-B14F-4D97-AF65-F5344CB8AC3E}">
        <p14:creationId xmlns:p14="http://schemas.microsoft.com/office/powerpoint/2010/main" val="96416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A2071A00-9122-3C43-B862-CD22E5590D74}"/>
              </a:ext>
            </a:extLst>
          </p:cNvPr>
          <p:cNvPicPr>
            <a:picLocks noChangeAspect="1"/>
          </p:cNvPicPr>
          <p:nvPr/>
        </p:nvPicPr>
        <p:blipFill>
          <a:blip r:embed="rId2"/>
          <a:stretch>
            <a:fillRect/>
          </a:stretch>
        </p:blipFill>
        <p:spPr>
          <a:xfrm>
            <a:off x="2496741" y="65653"/>
            <a:ext cx="4179094" cy="6679608"/>
          </a:xfrm>
          <a:prstGeom prst="rect">
            <a:avLst/>
          </a:prstGeom>
        </p:spPr>
      </p:pic>
    </p:spTree>
    <p:extLst>
      <p:ext uri="{BB962C8B-B14F-4D97-AF65-F5344CB8AC3E}">
        <p14:creationId xmlns:p14="http://schemas.microsoft.com/office/powerpoint/2010/main" val="2961602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6621CF-2B37-7448-BFDF-10854A25FB17}"/>
              </a:ext>
            </a:extLst>
          </p:cNvPr>
          <p:cNvSpPr>
            <a:spLocks noGrp="1"/>
          </p:cNvSpPr>
          <p:nvPr>
            <p:ph type="title"/>
          </p:nvPr>
        </p:nvSpPr>
        <p:spPr/>
        <p:txBody>
          <a:bodyPr/>
          <a:lstStyle/>
          <a:p>
            <a:r>
              <a:rPr lang="en-GB" dirty="0" smtClean="0"/>
              <a:t>English Task for this week:</a:t>
            </a:r>
            <a:endParaRPr lang="en-GB" dirty="0"/>
          </a:p>
        </p:txBody>
      </p:sp>
      <p:sp>
        <p:nvSpPr>
          <p:cNvPr id="3" name="Content Placeholder 2">
            <a:extLst>
              <a:ext uri="{FF2B5EF4-FFF2-40B4-BE49-F238E27FC236}">
                <a16:creationId xmlns:a16="http://schemas.microsoft.com/office/drawing/2014/main" xmlns="" id="{F6985A4F-C77A-C14F-8594-EC7BE1452ACE}"/>
              </a:ext>
            </a:extLst>
          </p:cNvPr>
          <p:cNvSpPr>
            <a:spLocks noGrp="1"/>
          </p:cNvSpPr>
          <p:nvPr>
            <p:ph idx="1"/>
          </p:nvPr>
        </p:nvSpPr>
        <p:spPr/>
        <p:txBody>
          <a:bodyPr>
            <a:normAutofit fontScale="92500" lnSpcReduction="10000"/>
          </a:bodyPr>
          <a:lstStyle/>
          <a:p>
            <a:r>
              <a:rPr lang="en-GB" dirty="0"/>
              <a:t>Find/research a different set of instructions (this could be how to cook something). </a:t>
            </a:r>
          </a:p>
          <a:p>
            <a:pPr marL="0" indent="0">
              <a:buNone/>
            </a:pPr>
            <a:endParaRPr lang="en-GB" dirty="0"/>
          </a:p>
          <a:p>
            <a:pPr marL="514350" indent="-514350">
              <a:buFont typeface="+mj-lt"/>
              <a:buAutoNum type="arabicPeriod"/>
            </a:pPr>
            <a:r>
              <a:rPr lang="en-GB" dirty="0"/>
              <a:t>What is the success criteria? </a:t>
            </a:r>
          </a:p>
          <a:p>
            <a:pPr marL="514350" indent="-514350">
              <a:buFont typeface="+mj-lt"/>
              <a:buAutoNum type="arabicPeriod"/>
            </a:pPr>
            <a:r>
              <a:rPr lang="en-GB" dirty="0"/>
              <a:t>What is the structure? </a:t>
            </a:r>
          </a:p>
          <a:p>
            <a:pPr marL="514350" indent="-514350">
              <a:buFont typeface="+mj-lt"/>
              <a:buAutoNum type="arabicPeriod"/>
            </a:pPr>
            <a:r>
              <a:rPr lang="en-GB" dirty="0"/>
              <a:t>What tools are used? </a:t>
            </a:r>
          </a:p>
          <a:p>
            <a:pPr marL="514350" indent="-514350">
              <a:buFont typeface="+mj-lt"/>
              <a:buAutoNum type="arabicPeriod"/>
            </a:pPr>
            <a:r>
              <a:rPr lang="en-GB" dirty="0"/>
              <a:t>How is this different to the dumper truck instructions?</a:t>
            </a:r>
          </a:p>
          <a:p>
            <a:pPr marL="0" indent="0">
              <a:buNone/>
            </a:pPr>
            <a:r>
              <a:rPr lang="en-GB" dirty="0"/>
              <a:t> </a:t>
            </a:r>
          </a:p>
        </p:txBody>
      </p:sp>
    </p:spTree>
    <p:extLst>
      <p:ext uri="{BB962C8B-B14F-4D97-AF65-F5344CB8AC3E}">
        <p14:creationId xmlns:p14="http://schemas.microsoft.com/office/powerpoint/2010/main" val="985461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9D886F-65A9-2345-A9F4-739830712658}"/>
              </a:ext>
            </a:extLst>
          </p:cNvPr>
          <p:cNvSpPr>
            <a:spLocks noGrp="1"/>
          </p:cNvSpPr>
          <p:nvPr>
            <p:ph type="title"/>
          </p:nvPr>
        </p:nvSpPr>
        <p:spPr/>
        <p:txBody>
          <a:bodyPr/>
          <a:lstStyle/>
          <a:p>
            <a:r>
              <a:rPr lang="en-GB" dirty="0"/>
              <a:t>Writing instructions ideas…</a:t>
            </a:r>
          </a:p>
        </p:txBody>
      </p:sp>
      <p:sp>
        <p:nvSpPr>
          <p:cNvPr id="3" name="Content Placeholder 2">
            <a:extLst>
              <a:ext uri="{FF2B5EF4-FFF2-40B4-BE49-F238E27FC236}">
                <a16:creationId xmlns:a16="http://schemas.microsoft.com/office/drawing/2014/main" xmlns="" id="{37C1D7AC-3D84-7A40-916A-222DFF313040}"/>
              </a:ext>
            </a:extLst>
          </p:cNvPr>
          <p:cNvSpPr>
            <a:spLocks noGrp="1"/>
          </p:cNvSpPr>
          <p:nvPr>
            <p:ph idx="1"/>
          </p:nvPr>
        </p:nvSpPr>
        <p:spPr/>
        <p:txBody>
          <a:bodyPr>
            <a:normAutofit fontScale="92500" lnSpcReduction="10000"/>
          </a:bodyPr>
          <a:lstStyle/>
          <a:p>
            <a:r>
              <a:rPr lang="en-GB" dirty="0"/>
              <a:t>How to make your teacher disappear. </a:t>
            </a:r>
          </a:p>
          <a:p>
            <a:r>
              <a:rPr lang="en-GB" dirty="0"/>
              <a:t>How to turn your pet into a human/dragon/unicorn. </a:t>
            </a:r>
          </a:p>
          <a:p>
            <a:r>
              <a:rPr lang="en-GB" dirty="0"/>
              <a:t>How to bake….</a:t>
            </a:r>
          </a:p>
          <a:p>
            <a:r>
              <a:rPr lang="en-GB" dirty="0"/>
              <a:t>How to make…</a:t>
            </a:r>
          </a:p>
          <a:p>
            <a:r>
              <a:rPr lang="en-GB" dirty="0"/>
              <a:t>How to play…</a:t>
            </a:r>
          </a:p>
          <a:p>
            <a:pPr marL="0" indent="0">
              <a:buNone/>
            </a:pPr>
            <a:endParaRPr lang="en-GB" dirty="0"/>
          </a:p>
          <a:p>
            <a:pPr marL="0" indent="0">
              <a:buNone/>
            </a:pPr>
            <a:r>
              <a:rPr lang="en-GB" dirty="0"/>
              <a:t>You can choose what you write your instructions about and you can be as creative as you want to be. </a:t>
            </a:r>
          </a:p>
        </p:txBody>
      </p:sp>
    </p:spTree>
    <p:extLst>
      <p:ext uri="{BB962C8B-B14F-4D97-AF65-F5344CB8AC3E}">
        <p14:creationId xmlns:p14="http://schemas.microsoft.com/office/powerpoint/2010/main" val="27318033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xmlns="" id="{129F4FEF-3F4E-4042-8E6D-C24E201FB31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C91F546-1784-E744-9FCA-885655A6FF49}"/>
              </a:ext>
            </a:extLst>
          </p:cNvPr>
          <p:cNvSpPr>
            <a:spLocks noGrp="1"/>
          </p:cNvSpPr>
          <p:nvPr>
            <p:ph type="title"/>
          </p:nvPr>
        </p:nvSpPr>
        <p:spPr>
          <a:xfrm>
            <a:off x="5055532" y="365125"/>
            <a:ext cx="3459818" cy="2579692"/>
          </a:xfrm>
        </p:spPr>
        <p:txBody>
          <a:bodyPr anchor="b">
            <a:normAutofit/>
          </a:bodyPr>
          <a:lstStyle/>
          <a:p>
            <a:r>
              <a:rPr lang="en-GB" dirty="0"/>
              <a:t>Planning to write our own instructions…</a:t>
            </a:r>
          </a:p>
        </p:txBody>
      </p:sp>
      <p:pic>
        <p:nvPicPr>
          <p:cNvPr id="7" name="Picture 6" descr="A screenshot of a cell phone&#10;&#10;Description automatically generated">
            <a:extLst>
              <a:ext uri="{FF2B5EF4-FFF2-40B4-BE49-F238E27FC236}">
                <a16:creationId xmlns:a16="http://schemas.microsoft.com/office/drawing/2014/main" xmlns="" id="{FD50881F-1CAE-8E4F-9174-AD117B559DC1}"/>
              </a:ext>
            </a:extLst>
          </p:cNvPr>
          <p:cNvPicPr>
            <a:picLocks noChangeAspect="1"/>
          </p:cNvPicPr>
          <p:nvPr/>
        </p:nvPicPr>
        <p:blipFill rotWithShape="1">
          <a:blip r:embed="rId2"/>
          <a:srcRect t="25394" r="1" b="26030"/>
          <a:stretch/>
        </p:blipFill>
        <p:spPr>
          <a:xfrm>
            <a:off x="15" y="10"/>
            <a:ext cx="4578837" cy="4191736"/>
          </a:xfrm>
          <a:custGeom>
            <a:avLst/>
            <a:gdLst/>
            <a:ahLst/>
            <a:cxnLst/>
            <a:rect l="l" t="t" r="r" b="b"/>
            <a:pathLst>
              <a:path w="6105136" h="4191746">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007468" y="4190779"/>
                  <a:pt x="1790648" y="4201115"/>
                  <a:pt x="1535079" y="4190306"/>
                </a:cubicBez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5" name="Picture 4" descr="A picture containing flower&#10;&#10;Description automatically generated">
            <a:extLst>
              <a:ext uri="{FF2B5EF4-FFF2-40B4-BE49-F238E27FC236}">
                <a16:creationId xmlns:a16="http://schemas.microsoft.com/office/drawing/2014/main" xmlns="" id="{C81E9B4C-14DA-D341-98E9-37CDD47D0549}"/>
              </a:ext>
            </a:extLst>
          </p:cNvPr>
          <p:cNvPicPr>
            <a:picLocks noChangeAspect="1"/>
          </p:cNvPicPr>
          <p:nvPr/>
        </p:nvPicPr>
        <p:blipFill rotWithShape="1">
          <a:blip r:embed="rId3"/>
          <a:srcRect l="13889" t="44538" r="14796" b="44073"/>
          <a:stretch/>
        </p:blipFill>
        <p:spPr>
          <a:xfrm>
            <a:off x="-472300" y="4310808"/>
            <a:ext cx="6200555" cy="1866155"/>
          </a:xfrm>
          <a:custGeom>
            <a:avLst/>
            <a:gdLst/>
            <a:ahLst/>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p:spPr>
      </p:pic>
      <p:sp>
        <p:nvSpPr>
          <p:cNvPr id="3" name="Content Placeholder 2">
            <a:extLst>
              <a:ext uri="{FF2B5EF4-FFF2-40B4-BE49-F238E27FC236}">
                <a16:creationId xmlns:a16="http://schemas.microsoft.com/office/drawing/2014/main" xmlns="" id="{08815770-B146-5543-84D1-A484D3BBCF42}"/>
              </a:ext>
            </a:extLst>
          </p:cNvPr>
          <p:cNvSpPr>
            <a:spLocks noGrp="1"/>
          </p:cNvSpPr>
          <p:nvPr>
            <p:ph idx="1"/>
          </p:nvPr>
        </p:nvSpPr>
        <p:spPr>
          <a:xfrm>
            <a:off x="5055531" y="3124206"/>
            <a:ext cx="3459818" cy="3052757"/>
          </a:xfrm>
        </p:spPr>
        <p:txBody>
          <a:bodyPr>
            <a:normAutofit/>
          </a:bodyPr>
          <a:lstStyle/>
          <a:p>
            <a:pPr marL="0" indent="0">
              <a:buNone/>
            </a:pPr>
            <a:r>
              <a:rPr lang="en-GB" sz="2000"/>
              <a:t>Place each of your steps into a flow diagram. From this, you will be able to see what ingredients/equipment you need. </a:t>
            </a:r>
          </a:p>
          <a:p>
            <a:pPr marL="0" indent="0">
              <a:buNone/>
            </a:pPr>
            <a:r>
              <a:rPr lang="en-GB" sz="2000"/>
              <a:t>You also need to consider who your audience is (e.g. an adult, child, etc.). </a:t>
            </a:r>
          </a:p>
          <a:p>
            <a:pPr marL="0" indent="0">
              <a:buNone/>
            </a:pPr>
            <a:endParaRPr lang="en-GB" sz="2000"/>
          </a:p>
        </p:txBody>
      </p:sp>
    </p:spTree>
    <p:extLst>
      <p:ext uri="{BB962C8B-B14F-4D97-AF65-F5344CB8AC3E}">
        <p14:creationId xmlns:p14="http://schemas.microsoft.com/office/powerpoint/2010/main" val="4026972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AA359C7D-4B45-49B7-B3C2-04217BBCD3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xmlns="" id="{A0DE92DF-4769-4DE9-93FD-EE31271850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332" y="0"/>
            <a:ext cx="5604286"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844C1A63-0867-434A-943C-7376B9F39C60}"/>
              </a:ext>
            </a:extLst>
          </p:cNvPr>
          <p:cNvSpPr>
            <a:spLocks noGrp="1"/>
          </p:cNvSpPr>
          <p:nvPr>
            <p:ph type="title"/>
          </p:nvPr>
        </p:nvSpPr>
        <p:spPr>
          <a:xfrm>
            <a:off x="935119" y="643467"/>
            <a:ext cx="2973006" cy="1800526"/>
          </a:xfrm>
        </p:spPr>
        <p:txBody>
          <a:bodyPr>
            <a:normAutofit fontScale="90000"/>
          </a:bodyPr>
          <a:lstStyle/>
          <a:p>
            <a:r>
              <a:rPr lang="en-GB" dirty="0"/>
              <a:t>Writing your instructions…</a:t>
            </a:r>
          </a:p>
        </p:txBody>
      </p:sp>
      <p:sp>
        <p:nvSpPr>
          <p:cNvPr id="3" name="Content Placeholder 2">
            <a:extLst>
              <a:ext uri="{FF2B5EF4-FFF2-40B4-BE49-F238E27FC236}">
                <a16:creationId xmlns:a16="http://schemas.microsoft.com/office/drawing/2014/main" xmlns="" id="{1D0FCC69-512E-4B4A-B9CC-043C230D2699}"/>
              </a:ext>
            </a:extLst>
          </p:cNvPr>
          <p:cNvSpPr>
            <a:spLocks noGrp="1"/>
          </p:cNvSpPr>
          <p:nvPr>
            <p:ph idx="1"/>
          </p:nvPr>
        </p:nvSpPr>
        <p:spPr>
          <a:xfrm>
            <a:off x="935119" y="2623382"/>
            <a:ext cx="2973005" cy="3553581"/>
          </a:xfrm>
        </p:spPr>
        <p:txBody>
          <a:bodyPr>
            <a:normAutofit/>
          </a:bodyPr>
          <a:lstStyle/>
          <a:p>
            <a:r>
              <a:rPr lang="en-GB" sz="2000"/>
              <a:t>It is now time to write your instructions – here is a template to support you. </a:t>
            </a:r>
          </a:p>
          <a:p>
            <a:r>
              <a:rPr lang="en-GB" sz="2000"/>
              <a:t>Remember look back at your examples ones to ensure you are following the same SC/structure/using some of the tools.</a:t>
            </a:r>
          </a:p>
          <a:p>
            <a:endParaRPr lang="en-GB" sz="2000"/>
          </a:p>
        </p:txBody>
      </p:sp>
      <p:pic>
        <p:nvPicPr>
          <p:cNvPr id="5" name="Picture 4" descr="A screenshot of a cell phone&#10;&#10;Description automatically generated">
            <a:extLst>
              <a:ext uri="{FF2B5EF4-FFF2-40B4-BE49-F238E27FC236}">
                <a16:creationId xmlns:a16="http://schemas.microsoft.com/office/drawing/2014/main" xmlns="" id="{15213D14-F98D-E14E-B8C1-48241B8B5A9B}"/>
              </a:ext>
            </a:extLst>
          </p:cNvPr>
          <p:cNvPicPr>
            <a:picLocks noChangeAspect="1"/>
          </p:cNvPicPr>
          <p:nvPr/>
        </p:nvPicPr>
        <p:blipFill>
          <a:blip r:embed="rId2"/>
          <a:stretch>
            <a:fillRect/>
          </a:stretch>
        </p:blipFill>
        <p:spPr>
          <a:xfrm>
            <a:off x="5775158" y="716424"/>
            <a:ext cx="2886242" cy="5439324"/>
          </a:xfrm>
          <a:prstGeom prst="rect">
            <a:avLst/>
          </a:prstGeom>
        </p:spPr>
      </p:pic>
    </p:spTree>
    <p:extLst>
      <p:ext uri="{BB962C8B-B14F-4D97-AF65-F5344CB8AC3E}">
        <p14:creationId xmlns:p14="http://schemas.microsoft.com/office/powerpoint/2010/main" val="4144256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FA5814-F7D3-DE41-87A4-6B60D8D0B5BD}"/>
              </a:ext>
            </a:extLst>
          </p:cNvPr>
          <p:cNvSpPr>
            <a:spLocks noGrp="1"/>
          </p:cNvSpPr>
          <p:nvPr>
            <p:ph type="title"/>
          </p:nvPr>
        </p:nvSpPr>
        <p:spPr>
          <a:xfrm>
            <a:off x="647272" y="1012004"/>
            <a:ext cx="2562119" cy="4795408"/>
          </a:xfrm>
        </p:spPr>
        <p:txBody>
          <a:bodyPr>
            <a:normAutofit/>
          </a:bodyPr>
          <a:lstStyle/>
          <a:p>
            <a:r>
              <a:rPr lang="en-GB" dirty="0">
                <a:solidFill>
                  <a:srgbClr val="FFFFFF"/>
                </a:solidFill>
              </a:rPr>
              <a:t>. </a:t>
            </a:r>
          </a:p>
        </p:txBody>
      </p:sp>
      <p:graphicFrame>
        <p:nvGraphicFramePr>
          <p:cNvPr id="5" name="Content Placeholder 2">
            <a:extLst>
              <a:ext uri="{FF2B5EF4-FFF2-40B4-BE49-F238E27FC236}">
                <a16:creationId xmlns:a16="http://schemas.microsoft.com/office/drawing/2014/main" xmlns="" id="{F0484B9D-7C7C-42EF-A8B3-C96C97D3B70E}"/>
              </a:ext>
            </a:extLst>
          </p:cNvPr>
          <p:cNvGraphicFramePr>
            <a:graphicFrameLocks noGrp="1"/>
          </p:cNvGraphicFramePr>
          <p:nvPr>
            <p:ph idx="1"/>
          </p:nvPr>
        </p:nvGraphicFramePr>
        <p:xfrm>
          <a:off x="3895725" y="470924"/>
          <a:ext cx="4885203"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xmlns="" id="{85CB02D8-F918-B649-BBBF-406925FE417C}"/>
              </a:ext>
            </a:extLst>
          </p:cNvPr>
          <p:cNvSpPr txBox="1"/>
          <p:nvPr/>
        </p:nvSpPr>
        <p:spPr>
          <a:xfrm>
            <a:off x="647272" y="2274839"/>
            <a:ext cx="2475309" cy="830997"/>
          </a:xfrm>
          <a:prstGeom prst="rect">
            <a:avLst/>
          </a:prstGeom>
          <a:noFill/>
        </p:spPr>
        <p:txBody>
          <a:bodyPr wrap="square" rtlCol="0">
            <a:spAutoFit/>
          </a:bodyPr>
          <a:lstStyle/>
          <a:p>
            <a:r>
              <a:rPr lang="en-GB" sz="4800" u="sng" dirty="0"/>
              <a:t>Editing.</a:t>
            </a:r>
            <a:r>
              <a:rPr lang="en-GB" sz="4800" dirty="0">
                <a:solidFill>
                  <a:srgbClr val="FFFFFF"/>
                </a:solidFill>
              </a:rPr>
              <a:t>. </a:t>
            </a:r>
            <a:endParaRPr lang="en-GB" sz="4800" dirty="0"/>
          </a:p>
        </p:txBody>
      </p:sp>
    </p:spTree>
    <p:extLst>
      <p:ext uri="{BB962C8B-B14F-4D97-AF65-F5344CB8AC3E}">
        <p14:creationId xmlns:p14="http://schemas.microsoft.com/office/powerpoint/2010/main" val="2925837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5D11FD0E-2D27-4A5A-949D-222E61ECBC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xmlns="" id="{1BC8109F-B452-45EE-8BB3-65433C03960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26075" y="-1"/>
            <a:ext cx="7817925"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C0998B">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xmlns="" id="{4FE10F54-1F03-1A42-B493-DE792025D8B1}"/>
              </a:ext>
            </a:extLst>
          </p:cNvPr>
          <p:cNvSpPr>
            <a:spLocks noGrp="1"/>
          </p:cNvSpPr>
          <p:nvPr>
            <p:ph type="title"/>
          </p:nvPr>
        </p:nvSpPr>
        <p:spPr>
          <a:xfrm>
            <a:off x="4493419" y="279400"/>
            <a:ext cx="4021932" cy="1892300"/>
          </a:xfrm>
        </p:spPr>
        <p:txBody>
          <a:bodyPr>
            <a:normAutofit/>
          </a:bodyPr>
          <a:lstStyle/>
          <a:p>
            <a:r>
              <a:rPr lang="en-GB" dirty="0"/>
              <a:t>FUN FUN FUN!</a:t>
            </a:r>
          </a:p>
        </p:txBody>
      </p:sp>
      <p:graphicFrame>
        <p:nvGraphicFramePr>
          <p:cNvPr id="5" name="Content Placeholder 2">
            <a:extLst>
              <a:ext uri="{FF2B5EF4-FFF2-40B4-BE49-F238E27FC236}">
                <a16:creationId xmlns:a16="http://schemas.microsoft.com/office/drawing/2014/main" xmlns="" id="{07D29C48-54D0-4873-8CEC-72CF856E5F51}"/>
              </a:ext>
            </a:extLst>
          </p:cNvPr>
          <p:cNvGraphicFramePr>
            <a:graphicFrameLocks noGrp="1"/>
          </p:cNvGraphicFramePr>
          <p:nvPr>
            <p:ph idx="1"/>
            <p:extLst>
              <p:ext uri="{D42A27DB-BD31-4B8C-83A1-F6EECF244321}">
                <p14:modId xmlns:p14="http://schemas.microsoft.com/office/powerpoint/2010/main" val="540441904"/>
              </p:ext>
            </p:extLst>
          </p:nvPr>
        </p:nvGraphicFramePr>
        <p:xfrm>
          <a:off x="628650" y="2028825"/>
          <a:ext cx="7886700" cy="4148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47572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fferent, many, computer, table&#10;&#10;Description automatically generated">
            <a:extLst>
              <a:ext uri="{FF2B5EF4-FFF2-40B4-BE49-F238E27FC236}">
                <a16:creationId xmlns:a16="http://schemas.microsoft.com/office/drawing/2014/main" xmlns="" id="{113E2C62-93AB-0F4F-95E1-CA2A9CA829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144238" y="-207264"/>
            <a:ext cx="6899198" cy="7313729"/>
          </a:xfrm>
          <a:prstGeom prst="rect">
            <a:avLst/>
          </a:prstGeom>
        </p:spPr>
      </p:pic>
    </p:spTree>
    <p:extLst>
      <p:ext uri="{BB962C8B-B14F-4D97-AF65-F5344CB8AC3E}">
        <p14:creationId xmlns:p14="http://schemas.microsoft.com/office/powerpoint/2010/main" val="18496394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5DF0A98B-63F0-47BD-9203-AD26B8E336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AD3D6B5C-B8B4-4071-9480-DEE5EC781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98501" y="1327051"/>
            <a:ext cx="4559757"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C0998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E90C0AA3-4358-DC4E-B369-92A18F3D4AFC}"/>
              </a:ext>
            </a:extLst>
          </p:cNvPr>
          <p:cNvSpPr>
            <a:spLocks noGrp="1"/>
          </p:cNvSpPr>
          <p:nvPr>
            <p:ph type="title"/>
          </p:nvPr>
        </p:nvSpPr>
        <p:spPr>
          <a:xfrm>
            <a:off x="5332743" y="2242457"/>
            <a:ext cx="2798887" cy="2373086"/>
          </a:xfrm>
        </p:spPr>
        <p:txBody>
          <a:bodyPr>
            <a:normAutofit/>
          </a:bodyPr>
          <a:lstStyle/>
          <a:p>
            <a:r>
              <a:rPr lang="en-GB" dirty="0"/>
              <a:t>Spelling list…</a:t>
            </a:r>
          </a:p>
        </p:txBody>
      </p:sp>
      <p:sp>
        <p:nvSpPr>
          <p:cNvPr id="3" name="Content Placeholder 2">
            <a:extLst>
              <a:ext uri="{FF2B5EF4-FFF2-40B4-BE49-F238E27FC236}">
                <a16:creationId xmlns:a16="http://schemas.microsoft.com/office/drawing/2014/main" xmlns="" id="{398F0A27-3863-1942-9870-A2E92EC02196}"/>
              </a:ext>
            </a:extLst>
          </p:cNvPr>
          <p:cNvSpPr>
            <a:spLocks noGrp="1"/>
          </p:cNvSpPr>
          <p:nvPr>
            <p:ph idx="1"/>
          </p:nvPr>
        </p:nvSpPr>
        <p:spPr>
          <a:xfrm>
            <a:off x="628650" y="713313"/>
            <a:ext cx="3463036" cy="5431376"/>
          </a:xfrm>
        </p:spPr>
        <p:txBody>
          <a:bodyPr anchor="ctr">
            <a:normAutofit lnSpcReduction="10000"/>
          </a:bodyPr>
          <a:lstStyle/>
          <a:p>
            <a:pPr>
              <a:lnSpc>
                <a:spcPct val="90000"/>
              </a:lnSpc>
            </a:pPr>
            <a:r>
              <a:rPr lang="en-GB" sz="2000" dirty="0"/>
              <a:t>You can practice and learn these spellings in whichever way suits you best (just like </a:t>
            </a:r>
            <a:r>
              <a:rPr lang="en-GB" sz="2000" dirty="0" smtClean="0"/>
              <a:t>your homework</a:t>
            </a:r>
            <a:r>
              <a:rPr lang="en-GB" sz="2000" dirty="0"/>
              <a:t>, e.g. look, cover, write, </a:t>
            </a:r>
            <a:r>
              <a:rPr lang="en-GB" sz="2000" dirty="0" smtClean="0"/>
              <a:t>check):</a:t>
            </a:r>
            <a:endParaRPr lang="en-GB" sz="2000" dirty="0"/>
          </a:p>
          <a:p>
            <a:pPr lvl="1">
              <a:lnSpc>
                <a:spcPct val="90000"/>
              </a:lnSpc>
            </a:pPr>
            <a:r>
              <a:rPr lang="en-GB" sz="2000" dirty="0" smtClean="0"/>
              <a:t>certain </a:t>
            </a:r>
          </a:p>
          <a:p>
            <a:pPr lvl="1">
              <a:lnSpc>
                <a:spcPct val="90000"/>
              </a:lnSpc>
            </a:pPr>
            <a:r>
              <a:rPr lang="en-GB" sz="2000" dirty="0" smtClean="0"/>
              <a:t>circle</a:t>
            </a:r>
          </a:p>
          <a:p>
            <a:pPr lvl="1">
              <a:lnSpc>
                <a:spcPct val="90000"/>
              </a:lnSpc>
            </a:pPr>
            <a:r>
              <a:rPr lang="en-GB" sz="2000" dirty="0" smtClean="0"/>
              <a:t>extreme </a:t>
            </a:r>
          </a:p>
          <a:p>
            <a:pPr lvl="1">
              <a:lnSpc>
                <a:spcPct val="90000"/>
              </a:lnSpc>
            </a:pPr>
            <a:r>
              <a:rPr lang="en-GB" sz="2000" dirty="0" smtClean="0"/>
              <a:t>fruit </a:t>
            </a:r>
          </a:p>
          <a:p>
            <a:pPr lvl="1">
              <a:lnSpc>
                <a:spcPct val="90000"/>
              </a:lnSpc>
            </a:pPr>
            <a:r>
              <a:rPr lang="en-GB" sz="2000" dirty="0" smtClean="0"/>
              <a:t>forward</a:t>
            </a:r>
          </a:p>
          <a:p>
            <a:pPr lvl="1">
              <a:lnSpc>
                <a:spcPct val="90000"/>
              </a:lnSpc>
            </a:pPr>
            <a:r>
              <a:rPr lang="en-GB" sz="2000" dirty="0" smtClean="0"/>
              <a:t>heart </a:t>
            </a:r>
          </a:p>
          <a:p>
            <a:pPr lvl="1">
              <a:lnSpc>
                <a:spcPct val="90000"/>
              </a:lnSpc>
            </a:pPr>
            <a:r>
              <a:rPr lang="en-GB" sz="2000" dirty="0" smtClean="0"/>
              <a:t>increase </a:t>
            </a:r>
          </a:p>
          <a:p>
            <a:pPr lvl="1">
              <a:lnSpc>
                <a:spcPct val="90000"/>
              </a:lnSpc>
            </a:pPr>
            <a:r>
              <a:rPr lang="en-GB" sz="2000" dirty="0" smtClean="0"/>
              <a:t>length</a:t>
            </a:r>
          </a:p>
          <a:p>
            <a:pPr lvl="1">
              <a:lnSpc>
                <a:spcPct val="90000"/>
              </a:lnSpc>
            </a:pPr>
            <a:r>
              <a:rPr lang="en-GB" sz="2000" dirty="0" smtClean="0"/>
              <a:t>natural </a:t>
            </a:r>
          </a:p>
          <a:p>
            <a:pPr lvl="1">
              <a:lnSpc>
                <a:spcPct val="90000"/>
              </a:lnSpc>
            </a:pPr>
            <a:r>
              <a:rPr lang="en-GB" sz="2000" dirty="0" smtClean="0"/>
              <a:t>popular </a:t>
            </a:r>
          </a:p>
          <a:p>
            <a:pPr lvl="1">
              <a:lnSpc>
                <a:spcPct val="90000"/>
              </a:lnSpc>
            </a:pPr>
            <a:r>
              <a:rPr lang="en-GB" sz="2000" dirty="0" smtClean="0"/>
              <a:t>question </a:t>
            </a:r>
          </a:p>
          <a:p>
            <a:pPr lvl="1">
              <a:lnSpc>
                <a:spcPct val="90000"/>
              </a:lnSpc>
            </a:pPr>
            <a:r>
              <a:rPr lang="en-GB" sz="2000" dirty="0" smtClean="0"/>
              <a:t>various</a:t>
            </a:r>
            <a:endParaRPr lang="en-GB" sz="2000" dirty="0"/>
          </a:p>
        </p:txBody>
      </p:sp>
    </p:spTree>
    <p:extLst>
      <p:ext uri="{BB962C8B-B14F-4D97-AF65-F5344CB8AC3E}">
        <p14:creationId xmlns:p14="http://schemas.microsoft.com/office/powerpoint/2010/main" val="3185639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389EC3-639C-224B-9EB0-9B3B7974AC56}"/>
              </a:ext>
            </a:extLst>
          </p:cNvPr>
          <p:cNvSpPr>
            <a:spLocks noGrp="1"/>
          </p:cNvSpPr>
          <p:nvPr>
            <p:ph type="title"/>
          </p:nvPr>
        </p:nvSpPr>
        <p:spPr/>
        <p:txBody>
          <a:bodyPr>
            <a:normAutofit fontScale="90000"/>
          </a:bodyPr>
          <a:lstStyle/>
          <a:p>
            <a:r>
              <a:rPr lang="en-GB" dirty="0"/>
              <a:t>Applying the spellings and optional additional spelling tasks…</a:t>
            </a:r>
          </a:p>
        </p:txBody>
      </p:sp>
      <p:sp>
        <p:nvSpPr>
          <p:cNvPr id="3" name="Content Placeholder 2">
            <a:extLst>
              <a:ext uri="{FF2B5EF4-FFF2-40B4-BE49-F238E27FC236}">
                <a16:creationId xmlns:a16="http://schemas.microsoft.com/office/drawing/2014/main" xmlns="" id="{10D872EB-4169-D245-87A3-F8A1E625BF85}"/>
              </a:ext>
            </a:extLst>
          </p:cNvPr>
          <p:cNvSpPr>
            <a:spLocks noGrp="1"/>
          </p:cNvSpPr>
          <p:nvPr>
            <p:ph idx="1"/>
          </p:nvPr>
        </p:nvSpPr>
        <p:spPr/>
        <p:txBody>
          <a:bodyPr>
            <a:normAutofit fontScale="92500" lnSpcReduction="10000"/>
          </a:bodyPr>
          <a:lstStyle/>
          <a:p>
            <a:r>
              <a:rPr lang="en-GB" dirty="0"/>
              <a:t>Write a definition for each of the words. </a:t>
            </a:r>
          </a:p>
          <a:p>
            <a:r>
              <a:rPr lang="en-GB" dirty="0"/>
              <a:t>Write sentences including each of the words.</a:t>
            </a:r>
          </a:p>
          <a:p>
            <a:r>
              <a:rPr lang="en-GB" dirty="0"/>
              <a:t>Write a small passage trying to include as many of the words as you can. </a:t>
            </a:r>
          </a:p>
          <a:p>
            <a:r>
              <a:rPr lang="en-GB" dirty="0"/>
              <a:t>Create your own word search/crossword puzzle. </a:t>
            </a:r>
          </a:p>
          <a:p>
            <a:r>
              <a:rPr lang="en-GB" dirty="0"/>
              <a:t>Dictation – can an adult in your house tell you a sentence with the word in and you have to write the sentence and check your spellings are correct? </a:t>
            </a:r>
          </a:p>
        </p:txBody>
      </p:sp>
    </p:spTree>
    <p:extLst>
      <p:ext uri="{BB962C8B-B14F-4D97-AF65-F5344CB8AC3E}">
        <p14:creationId xmlns:p14="http://schemas.microsoft.com/office/powerpoint/2010/main" val="22140864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Science</a:t>
            </a:r>
            <a:endParaRPr lang="en-GB" dirty="0"/>
          </a:p>
        </p:txBody>
      </p:sp>
      <p:sp>
        <p:nvSpPr>
          <p:cNvPr id="8" name="Content Placeholder 7"/>
          <p:cNvSpPr>
            <a:spLocks noGrp="1"/>
          </p:cNvSpPr>
          <p:nvPr>
            <p:ph idx="1"/>
          </p:nvPr>
        </p:nvSpPr>
        <p:spPr/>
        <p:txBody>
          <a:bodyPr>
            <a:normAutofit fontScale="85000" lnSpcReduction="20000"/>
          </a:bodyPr>
          <a:lstStyle/>
          <a:p>
            <a:pPr marL="0" indent="0">
              <a:buNone/>
            </a:pPr>
            <a:r>
              <a:rPr lang="en-GB" b="1" dirty="0"/>
              <a:t>Activity: </a:t>
            </a:r>
            <a:endParaRPr lang="en-GB" dirty="0"/>
          </a:p>
          <a:p>
            <a:r>
              <a:rPr lang="en-GB" dirty="0"/>
              <a:t>Using a light (e.g. torch, lamp or phone light), please can you create a dark room and ask the children to find what makes shadows. </a:t>
            </a:r>
          </a:p>
          <a:p>
            <a:r>
              <a:rPr lang="en-GB" dirty="0"/>
              <a:t>Please can they write down the different objects that cause the light to create a shadow.</a:t>
            </a:r>
          </a:p>
          <a:p>
            <a:pPr marL="0" indent="0">
              <a:buNone/>
            </a:pPr>
            <a:r>
              <a:rPr lang="en-GB" dirty="0"/>
              <a:t/>
            </a:r>
            <a:br>
              <a:rPr lang="en-GB" dirty="0"/>
            </a:br>
            <a:r>
              <a:rPr lang="en-GB" dirty="0"/>
              <a:t>Shadow – A shadow is formed when a ray of light is blocked by an opaque object. </a:t>
            </a:r>
            <a:endParaRPr lang="en-GB" dirty="0" smtClean="0"/>
          </a:p>
          <a:p>
            <a:pPr marL="0" indent="0">
              <a:buNone/>
            </a:pPr>
            <a:r>
              <a:rPr lang="en-GB" dirty="0" smtClean="0"/>
              <a:t>Opaque </a:t>
            </a:r>
            <a:r>
              <a:rPr lang="en-GB" dirty="0"/>
              <a:t>– Something that you cannot see through. </a:t>
            </a:r>
          </a:p>
          <a:p>
            <a:pPr marL="0" indent="0">
              <a:buNone/>
            </a:pPr>
            <a:r>
              <a:rPr lang="en-GB" dirty="0"/>
              <a:t> </a:t>
            </a:r>
          </a:p>
        </p:txBody>
      </p:sp>
    </p:spTree>
    <p:extLst>
      <p:ext uri="{BB962C8B-B14F-4D97-AF65-F5344CB8AC3E}">
        <p14:creationId xmlns:p14="http://schemas.microsoft.com/office/powerpoint/2010/main" val="1587394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Science</a:t>
            </a:r>
            <a:endParaRPr lang="en-GB" dirty="0"/>
          </a:p>
        </p:txBody>
      </p:sp>
      <p:sp>
        <p:nvSpPr>
          <p:cNvPr id="8" name="Content Placeholder 7"/>
          <p:cNvSpPr>
            <a:spLocks noGrp="1"/>
          </p:cNvSpPr>
          <p:nvPr>
            <p:ph idx="1"/>
          </p:nvPr>
        </p:nvSpPr>
        <p:spPr>
          <a:xfrm>
            <a:off x="473199" y="991269"/>
            <a:ext cx="8229600" cy="4525963"/>
          </a:xfrm>
        </p:spPr>
        <p:txBody>
          <a:bodyPr>
            <a:normAutofit/>
          </a:bodyPr>
          <a:lstStyle/>
          <a:p>
            <a:r>
              <a:rPr lang="en-GB" sz="2800" b="1" dirty="0"/>
              <a:t>Table: </a:t>
            </a:r>
            <a:r>
              <a:rPr lang="en-GB" sz="2800" dirty="0"/>
              <a:t>Use this table to help you in your investigation and write down what you see (observe). (Print or Write down your answers on paper</a:t>
            </a:r>
            <a:r>
              <a:rPr lang="en-GB" sz="2800" dirty="0" smtClean="0"/>
              <a:t>)</a:t>
            </a:r>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524648598"/>
              </p:ext>
            </p:extLst>
          </p:nvPr>
        </p:nvGraphicFramePr>
        <p:xfrm>
          <a:off x="899592" y="2564904"/>
          <a:ext cx="7344816" cy="3804746"/>
        </p:xfrm>
        <a:graphic>
          <a:graphicData uri="http://schemas.openxmlformats.org/drawingml/2006/table">
            <a:tbl>
              <a:tblPr firstRow="1" firstCol="1" bandRow="1">
                <a:tableStyleId>{5C22544A-7EE6-4342-B048-85BDC9FD1C3A}</a:tableStyleId>
              </a:tblPr>
              <a:tblGrid>
                <a:gridCol w="1051548"/>
                <a:gridCol w="2031658"/>
                <a:gridCol w="1545610"/>
                <a:gridCol w="1358000"/>
                <a:gridCol w="1358000"/>
              </a:tblGrid>
              <a:tr h="864096">
                <a:tc>
                  <a:txBody>
                    <a:bodyPr/>
                    <a:lstStyle/>
                    <a:p>
                      <a:pPr>
                        <a:lnSpc>
                          <a:spcPct val="107000"/>
                        </a:lnSpc>
                        <a:spcAft>
                          <a:spcPts val="0"/>
                        </a:spcAft>
                      </a:pPr>
                      <a:r>
                        <a:rPr lang="en-GB" sz="1400" dirty="0">
                          <a:solidFill>
                            <a:schemeClr val="tx1"/>
                          </a:solidFill>
                          <a:effectLst/>
                        </a:rPr>
                        <a:t>Object: </a:t>
                      </a:r>
                      <a:endParaRPr lang="en-GB" sz="1800" dirty="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dirty="0">
                          <a:solidFill>
                            <a:schemeClr val="tx1"/>
                          </a:solidFill>
                          <a:effectLst/>
                        </a:rPr>
                        <a:t>What happens when I move the light </a:t>
                      </a:r>
                      <a:r>
                        <a:rPr lang="en-GB" sz="1400" dirty="0">
                          <a:solidFill>
                            <a:schemeClr val="tx1"/>
                          </a:solidFill>
                          <a:effectLst/>
                          <a:highlight>
                            <a:srgbClr val="FFFF00"/>
                          </a:highlight>
                        </a:rPr>
                        <a:t>away</a:t>
                      </a:r>
                      <a:r>
                        <a:rPr lang="en-GB" sz="1400" dirty="0">
                          <a:solidFill>
                            <a:schemeClr val="tx1"/>
                          </a:solidFill>
                          <a:effectLst/>
                        </a:rPr>
                        <a:t> from the object? </a:t>
                      </a:r>
                      <a:endParaRPr lang="en-GB" sz="1800" dirty="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What happens when I move the light </a:t>
                      </a:r>
                      <a:r>
                        <a:rPr lang="en-GB" sz="1400">
                          <a:solidFill>
                            <a:schemeClr val="tx1"/>
                          </a:solidFill>
                          <a:effectLst/>
                          <a:highlight>
                            <a:srgbClr val="FFFF00"/>
                          </a:highlight>
                        </a:rPr>
                        <a:t>towards</a:t>
                      </a:r>
                      <a:r>
                        <a:rPr lang="en-GB" sz="1400">
                          <a:solidFill>
                            <a:schemeClr val="tx1"/>
                          </a:solidFill>
                          <a:effectLst/>
                        </a:rPr>
                        <a:t> the object?</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What happens when you move the light </a:t>
                      </a:r>
                      <a:r>
                        <a:rPr lang="en-GB" sz="1400">
                          <a:solidFill>
                            <a:schemeClr val="tx1"/>
                          </a:solidFill>
                          <a:effectLst/>
                          <a:highlight>
                            <a:srgbClr val="FFFF00"/>
                          </a:highlight>
                        </a:rPr>
                        <a:t>above</a:t>
                      </a:r>
                      <a:r>
                        <a:rPr lang="en-GB" sz="1400">
                          <a:solidFill>
                            <a:schemeClr val="tx1"/>
                          </a:solidFill>
                          <a:effectLst/>
                        </a:rPr>
                        <a:t> the object?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What happens when you move the light </a:t>
                      </a:r>
                      <a:r>
                        <a:rPr lang="en-GB" sz="1400">
                          <a:solidFill>
                            <a:schemeClr val="tx1"/>
                          </a:solidFill>
                          <a:effectLst/>
                          <a:highlight>
                            <a:srgbClr val="FFFF00"/>
                          </a:highlight>
                        </a:rPr>
                        <a:t>below</a:t>
                      </a:r>
                      <a:r>
                        <a:rPr lang="en-GB" sz="1400">
                          <a:solidFill>
                            <a:schemeClr val="tx1"/>
                          </a:solidFill>
                          <a:effectLst/>
                        </a:rPr>
                        <a:t> the object?</a:t>
                      </a:r>
                      <a:endParaRPr lang="en-GB" sz="1800">
                        <a:solidFill>
                          <a:schemeClr val="tx1"/>
                        </a:solidFill>
                        <a:effectLst/>
                        <a:latin typeface="Calibri"/>
                        <a:ea typeface="Calibri"/>
                        <a:cs typeface="Times New Roman"/>
                      </a:endParaRPr>
                    </a:p>
                  </a:txBody>
                  <a:tcPr marL="68580" marR="68580" marT="0" marB="0"/>
                </a:tc>
              </a:tr>
              <a:tr h="956327">
                <a:tc>
                  <a:txBody>
                    <a:bodyPr/>
                    <a:lstStyle/>
                    <a:p>
                      <a:pPr>
                        <a:lnSpc>
                          <a:spcPct val="107000"/>
                        </a:lnSpc>
                        <a:spcAft>
                          <a:spcPts val="0"/>
                        </a:spcAft>
                      </a:pPr>
                      <a:r>
                        <a:rPr lang="en-GB" sz="1400">
                          <a:solidFill>
                            <a:schemeClr val="tx1"/>
                          </a:solidFill>
                          <a:effectLst/>
                        </a:rPr>
                        <a:t>1.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r>
              <a:tr h="956327">
                <a:tc>
                  <a:txBody>
                    <a:bodyPr/>
                    <a:lstStyle/>
                    <a:p>
                      <a:pPr>
                        <a:lnSpc>
                          <a:spcPct val="107000"/>
                        </a:lnSpc>
                        <a:spcAft>
                          <a:spcPts val="0"/>
                        </a:spcAft>
                      </a:pPr>
                      <a:r>
                        <a:rPr lang="en-GB" sz="1400">
                          <a:solidFill>
                            <a:schemeClr val="tx1"/>
                          </a:solidFill>
                          <a:effectLst/>
                        </a:rPr>
                        <a:t>2.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r>
              <a:tr h="978962">
                <a:tc>
                  <a:txBody>
                    <a:bodyPr/>
                    <a:lstStyle/>
                    <a:p>
                      <a:pPr>
                        <a:lnSpc>
                          <a:spcPct val="107000"/>
                        </a:lnSpc>
                        <a:spcAft>
                          <a:spcPts val="0"/>
                        </a:spcAft>
                      </a:pPr>
                      <a:r>
                        <a:rPr lang="en-GB" sz="1400">
                          <a:solidFill>
                            <a:schemeClr val="tx1"/>
                          </a:solidFill>
                          <a:effectLst/>
                        </a:rPr>
                        <a:t>3.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dirty="0">
                          <a:solidFill>
                            <a:schemeClr val="tx1"/>
                          </a:solidFill>
                          <a:effectLst/>
                        </a:rPr>
                        <a:t> </a:t>
                      </a:r>
                      <a:endParaRPr lang="en-GB" sz="1800" dirty="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a:solidFill>
                            <a:schemeClr val="tx1"/>
                          </a:solidFill>
                          <a:effectLst/>
                        </a:rPr>
                        <a:t> </a:t>
                      </a:r>
                      <a:endParaRPr lang="en-GB" sz="1800">
                        <a:solidFill>
                          <a:schemeClr val="tx1"/>
                        </a:solidFill>
                        <a:effectLst/>
                        <a:latin typeface="Calibri"/>
                        <a:ea typeface="Calibri"/>
                        <a:cs typeface="Times New Roman"/>
                      </a:endParaRPr>
                    </a:p>
                  </a:txBody>
                  <a:tcPr marL="68580" marR="68580" marT="0" marB="0"/>
                </a:tc>
                <a:tc>
                  <a:txBody>
                    <a:bodyPr/>
                    <a:lstStyle/>
                    <a:p>
                      <a:pPr>
                        <a:lnSpc>
                          <a:spcPct val="107000"/>
                        </a:lnSpc>
                        <a:spcAft>
                          <a:spcPts val="0"/>
                        </a:spcAft>
                      </a:pPr>
                      <a:r>
                        <a:rPr lang="en-GB" sz="1400" dirty="0">
                          <a:solidFill>
                            <a:schemeClr val="tx1"/>
                          </a:solidFill>
                          <a:effectLst/>
                        </a:rPr>
                        <a:t> </a:t>
                      </a:r>
                      <a:endParaRPr lang="en-GB" sz="1800" dirty="0">
                        <a:solidFill>
                          <a:schemeClr val="tx1"/>
                        </a:solidFill>
                        <a:effectLst/>
                        <a:latin typeface="Calibri"/>
                        <a:ea typeface="Calibri"/>
                        <a:cs typeface="Times New Roman"/>
                      </a:endParaRPr>
                    </a:p>
                  </a:txBody>
                  <a:tcPr marL="68580" marR="68580" marT="0" marB="0"/>
                </a:tc>
              </a:tr>
            </a:tbl>
          </a:graphicData>
        </a:graphic>
      </p:graphicFrame>
      <p:sp>
        <p:nvSpPr>
          <p:cNvPr id="5" name="Rectangle 4"/>
          <p:cNvSpPr/>
          <p:nvPr/>
        </p:nvSpPr>
        <p:spPr>
          <a:xfrm>
            <a:off x="4427984" y="5373216"/>
            <a:ext cx="4572000" cy="1477328"/>
          </a:xfrm>
          <a:prstGeom prst="rect">
            <a:avLst/>
          </a:prstGeom>
        </p:spPr>
        <p:txBody>
          <a:bodyPr>
            <a:spAutoFit/>
          </a:bodyPr>
          <a:lstStyle/>
          <a:p>
            <a:r>
              <a:rPr lang="en-GB" dirty="0"/>
              <a:t> </a:t>
            </a:r>
            <a:r>
              <a:rPr lang="en-GB" i="1" u="sng" dirty="0" smtClean="0"/>
              <a:t>Conclusion</a:t>
            </a:r>
            <a:r>
              <a:rPr lang="en-GB" i="1" dirty="0" smtClean="0"/>
              <a:t> </a:t>
            </a:r>
            <a:r>
              <a:rPr lang="en-GB" i="1" dirty="0"/>
              <a:t>–</a:t>
            </a:r>
          </a:p>
          <a:p>
            <a:pPr lvl="0"/>
            <a:r>
              <a:rPr lang="en-GB" i="1" dirty="0"/>
              <a:t>What patterns did you notice? </a:t>
            </a:r>
          </a:p>
          <a:p>
            <a:pPr lvl="0"/>
            <a:r>
              <a:rPr lang="en-GB" i="1" dirty="0"/>
              <a:t>What happens to the shadow when you change its position? </a:t>
            </a:r>
          </a:p>
          <a:p>
            <a:pPr lvl="0"/>
            <a:r>
              <a:rPr lang="en-GB" i="1" dirty="0"/>
              <a:t>Is it the same for each object?</a:t>
            </a:r>
          </a:p>
        </p:txBody>
      </p:sp>
    </p:spTree>
    <p:extLst>
      <p:ext uri="{BB962C8B-B14F-4D97-AF65-F5344CB8AC3E}">
        <p14:creationId xmlns:p14="http://schemas.microsoft.com/office/powerpoint/2010/main" val="3544093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6042</TotalTime>
  <Words>1692</Words>
  <Application>Microsoft Office PowerPoint</Application>
  <PresentationFormat>On-screen Show (4:3)</PresentationFormat>
  <Paragraphs>181</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TT Rockstars</vt:lpstr>
      <vt:lpstr>Accessing Twinkl</vt:lpstr>
      <vt:lpstr>English Task</vt:lpstr>
      <vt:lpstr>PowerPoint Presentation</vt:lpstr>
      <vt:lpstr>English Task for this week:</vt:lpstr>
      <vt:lpstr>Writing instructions ideas…</vt:lpstr>
      <vt:lpstr>Planning to write our own instructions…</vt:lpstr>
      <vt:lpstr>Writing your instructions…</vt:lpstr>
      <vt:lpstr>. </vt:lpstr>
      <vt:lpstr>FUN FUN FUN!</vt:lpstr>
      <vt:lpstr>PowerPoint Presentation</vt:lpstr>
      <vt:lpstr>Spelling list…</vt:lpstr>
      <vt:lpstr>Applying the spellings and optional additional spelling tasks…</vt:lpstr>
      <vt:lpstr>PowerPoint Presentation</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42</cp:revision>
  <dcterms:created xsi:type="dcterms:W3CDTF">2020-03-18T10:41:37Z</dcterms:created>
  <dcterms:modified xsi:type="dcterms:W3CDTF">2020-04-19T19:39:57Z</dcterms:modified>
</cp:coreProperties>
</file>