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58" r:id="rId4"/>
    <p:sldId id="259" r:id="rId5"/>
    <p:sldId id="281" r:id="rId6"/>
    <p:sldId id="282" r:id="rId7"/>
    <p:sldId id="260" r:id="rId8"/>
    <p:sldId id="261" r:id="rId9"/>
    <p:sldId id="268" r:id="rId10"/>
    <p:sldId id="262" r:id="rId11"/>
    <p:sldId id="263" r:id="rId12"/>
    <p:sldId id="284" r:id="rId13"/>
    <p:sldId id="283" r:id="rId14"/>
    <p:sldId id="286" r:id="rId15"/>
    <p:sldId id="287" r:id="rId16"/>
    <p:sldId id="288" r:id="rId17"/>
    <p:sldId id="271" r:id="rId18"/>
    <p:sldId id="264" r:id="rId19"/>
    <p:sldId id="285" r:id="rId20"/>
    <p:sldId id="279" r:id="rId21"/>
    <p:sldId id="269" r:id="rId22"/>
    <p:sldId id="270"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81" d="100"/>
          <a:sy n="81" d="100"/>
        </p:scale>
        <p:origin x="-1044"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A64CC7-ABA6-4F0B-8D5C-BB563C8DD7B3}" type="datetimeFigureOut">
              <a:rPr lang="en-GB" smtClean="0"/>
              <a:t>03/05/2020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9F90C4-B60C-40CB-8B48-BB0D9ADD5AB6}" type="slidenum">
              <a:rPr lang="en-GB" smtClean="0"/>
              <a:t>‹#›</a:t>
            </a:fld>
            <a:endParaRPr lang="en-GB"/>
          </a:p>
        </p:txBody>
      </p:sp>
    </p:spTree>
    <p:extLst>
      <p:ext uri="{BB962C8B-B14F-4D97-AF65-F5344CB8AC3E}">
        <p14:creationId xmlns:p14="http://schemas.microsoft.com/office/powerpoint/2010/main" val="114042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8D0ABD-ABAA-461A-88CD-16478E543A74}" type="slidenum">
              <a:rPr lang="en-GB" smtClean="0"/>
              <a:t>12</a:t>
            </a:fld>
            <a:endParaRPr lang="en-GB"/>
          </a:p>
        </p:txBody>
      </p:sp>
    </p:spTree>
    <p:extLst>
      <p:ext uri="{BB962C8B-B14F-4D97-AF65-F5344CB8AC3E}">
        <p14:creationId xmlns:p14="http://schemas.microsoft.com/office/powerpoint/2010/main" val="1768243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03/05/2020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03/05/2020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03/05/2020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03/05/2020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amazon.co.uk/Beowulf-Young-Reading-Three-Purple/dp/0746096860"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classroomsecrets.co.uk/subtracting-decimals-within-1-homework-extension-year-5-decimals/"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s://www.biblegateway.com/" TargetMode="Externa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5 Term 5 Week 4</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179512" y="908720"/>
            <a:ext cx="8856984" cy="4320479"/>
          </a:xfrm>
        </p:spPr>
        <p:txBody>
          <a:bodyPr>
            <a:noAutofit/>
          </a:bodyPr>
          <a:lstStyle/>
          <a:p>
            <a:pPr marL="0" indent="0">
              <a:buNone/>
            </a:pPr>
            <a:r>
              <a:rPr lang="en-GB" sz="2000" dirty="0" smtClean="0"/>
              <a:t>Hello again – another week into term 5. I hope you’ve had another excellent week of home learning and have been keeping busy. This week will see us continuing with our maths work on decimals, Beowulf in English and finishing our R.E. work for our focus.</a:t>
            </a:r>
          </a:p>
          <a:p>
            <a:pPr marL="0" indent="0">
              <a:buNone/>
            </a:pPr>
            <a:endParaRPr lang="en-GB" sz="2000" dirty="0"/>
          </a:p>
          <a:p>
            <a:pPr marL="0" indent="0">
              <a:buNone/>
            </a:pPr>
            <a:r>
              <a:rPr lang="en-GB" sz="2000" dirty="0" smtClean="0"/>
              <a:t>Beowulf is a slightly different text to the type of texts we’ve looked at in class so far, so this may be the text that really grips you! This week we meet the monster of our text – Grendel! We thought about the ‘evil’ that was rising last week – is this what you expected him to look like? It’s definitely closer to what I’m looking like most mornings right now! (Kidding – as you’d expect, I’m still living in gym wear!!).</a:t>
            </a:r>
          </a:p>
          <a:p>
            <a:pPr marL="0" indent="0">
              <a:buNone/>
            </a:pPr>
            <a:endParaRPr lang="en-GB" sz="2000" dirty="0"/>
          </a:p>
          <a:p>
            <a:pPr marL="0" indent="0">
              <a:buNone/>
            </a:pPr>
            <a:r>
              <a:rPr lang="en-GB" sz="2000" dirty="0" smtClean="0"/>
              <a:t>I hope you’re all keeping active during this time – we’ve had some lovely weather and it’s the perfect excuse to get in your daily outdoor exercise. I’ve been walking a lot and I’m surprised I haven’t spotted more of you yet! Just make sure you’re staying home and staying safe – we’ll all be back together soon and it’ll be brilliant to be together again. Have a great week.</a:t>
            </a:r>
          </a:p>
          <a:p>
            <a:pPr marL="0" indent="0">
              <a:buNone/>
            </a:pPr>
            <a:endParaRPr lang="en-GB" sz="2000" dirty="0" smtClean="0"/>
          </a:p>
          <a:p>
            <a:pPr marL="0" indent="0" algn="ctr">
              <a:buNone/>
            </a:pPr>
            <a:r>
              <a:rPr lang="en-GB" sz="2000" dirty="0" smtClean="0"/>
              <a:t>Miss Horton </a:t>
            </a:r>
            <a:r>
              <a:rPr lang="en-GB" sz="2000" dirty="0" smtClean="0">
                <a:sym typeface="Wingdings" panose="05000000000000000000" pitchFamily="2" charset="2"/>
              </a:rPr>
              <a:t> </a:t>
            </a:r>
            <a:endParaRPr lang="en-GB" sz="20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124744"/>
            <a:ext cx="8856984" cy="5486400"/>
          </a:xfrm>
        </p:spPr>
        <p:txBody>
          <a:bodyPr>
            <a:normAutofit lnSpcReduction="10000"/>
          </a:bodyPr>
          <a:lstStyle/>
          <a:p>
            <a:pPr marL="82296" indent="0">
              <a:buNone/>
            </a:pPr>
            <a:r>
              <a:rPr lang="en-GB" sz="2400" dirty="0" smtClean="0"/>
              <a:t>Last week, we read chapter 1 and were introduced to the setting of Beowulf – Denmark. We looked at the language used in the text and considered why the author had used it and what the impact was on the reader.</a:t>
            </a:r>
          </a:p>
          <a:p>
            <a:pPr marL="82296" indent="0">
              <a:buNone/>
            </a:pPr>
            <a:endParaRPr lang="en-GB" sz="2400" dirty="0"/>
          </a:p>
          <a:p>
            <a:pPr marL="82296" indent="0">
              <a:buNone/>
            </a:pPr>
            <a:r>
              <a:rPr lang="en-GB" sz="2400" dirty="0" smtClean="0"/>
              <a:t>On the first page of the new chapter, </a:t>
            </a:r>
          </a:p>
          <a:p>
            <a:pPr marL="82296" indent="0">
              <a:buNone/>
            </a:pPr>
            <a:r>
              <a:rPr lang="en-GB" sz="2400" dirty="0" smtClean="0"/>
              <a:t>we see the back of Grendel – the monster </a:t>
            </a:r>
          </a:p>
          <a:p>
            <a:pPr marL="82296" indent="0">
              <a:buNone/>
            </a:pPr>
            <a:r>
              <a:rPr lang="en-GB" sz="2400" dirty="0" smtClean="0"/>
              <a:t>in our text.</a:t>
            </a:r>
          </a:p>
          <a:p>
            <a:pPr marL="82296" indent="0">
              <a:buNone/>
            </a:pPr>
            <a:r>
              <a:rPr lang="en-GB" sz="2400" dirty="0" smtClean="0"/>
              <a:t>Why do you think they haven’t showed us </a:t>
            </a:r>
          </a:p>
          <a:p>
            <a:pPr marL="82296" indent="0">
              <a:buNone/>
            </a:pPr>
            <a:r>
              <a:rPr lang="en-GB" sz="2400" dirty="0" smtClean="0"/>
              <a:t>his face?</a:t>
            </a:r>
          </a:p>
          <a:p>
            <a:pPr marL="82296" indent="0">
              <a:buNone/>
            </a:pPr>
            <a:r>
              <a:rPr lang="en-GB" sz="2400" dirty="0" smtClean="0"/>
              <a:t>What is the purpose of this?</a:t>
            </a:r>
          </a:p>
          <a:p>
            <a:pPr marL="82296" indent="0">
              <a:buNone/>
            </a:pPr>
            <a:r>
              <a:rPr lang="en-GB" sz="2400" dirty="0" smtClean="0"/>
              <a:t>What do you think Grendel’s face looks like?</a:t>
            </a:r>
          </a:p>
          <a:p>
            <a:pPr marL="82296" indent="0">
              <a:buNone/>
            </a:pPr>
            <a:r>
              <a:rPr lang="en-GB" sz="2400" dirty="0" smtClean="0"/>
              <a:t>(You could get creative and either draw or </a:t>
            </a:r>
          </a:p>
          <a:p>
            <a:pPr marL="82296" indent="0">
              <a:buNone/>
            </a:pPr>
            <a:r>
              <a:rPr lang="en-GB" sz="2400" dirty="0" smtClean="0"/>
              <a:t>make a mask – have some fun!)</a:t>
            </a:r>
          </a:p>
          <a:p>
            <a:pPr marL="82296" indent="0">
              <a:buNone/>
            </a:pPr>
            <a:endParaRPr lang="en-GB" sz="2400" dirty="0" smtClean="0"/>
          </a:p>
          <a:p>
            <a:pPr marL="82296" indent="0">
              <a:buNone/>
            </a:pPr>
            <a:endParaRPr lang="en-GB" sz="2400" dirty="0"/>
          </a:p>
        </p:txBody>
      </p:sp>
      <p:sp>
        <p:nvSpPr>
          <p:cNvPr id="4" name="Title 1"/>
          <p:cNvSpPr txBox="1">
            <a:spLocks/>
          </p:cNvSpPr>
          <p:nvPr/>
        </p:nvSpPr>
        <p:spPr>
          <a:xfrm>
            <a:off x="430270" y="-17543"/>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1</a:t>
            </a:r>
            <a:endParaRPr lang="en-GB"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852936"/>
            <a:ext cx="2981325" cy="3686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07101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3986" y="863289"/>
            <a:ext cx="8682168" cy="5486400"/>
          </a:xfrm>
        </p:spPr>
        <p:txBody>
          <a:bodyPr>
            <a:normAutofit/>
          </a:bodyPr>
          <a:lstStyle/>
          <a:p>
            <a:pPr marL="82296" indent="0" algn="ctr">
              <a:buNone/>
            </a:pPr>
            <a:r>
              <a:rPr lang="en-GB" sz="2000" u="sng" dirty="0" smtClean="0"/>
              <a:t>Chapter </a:t>
            </a:r>
            <a:r>
              <a:rPr lang="en-GB" sz="2000" u="sng" dirty="0"/>
              <a:t> </a:t>
            </a:r>
            <a:r>
              <a:rPr lang="en-GB" sz="2000" u="sng" dirty="0" smtClean="0"/>
              <a:t>2: A monster strikes</a:t>
            </a:r>
          </a:p>
          <a:p>
            <a:pPr marL="82296" indent="0" algn="ctr">
              <a:buNone/>
            </a:pPr>
            <a:r>
              <a:rPr lang="en-GB" sz="2000" dirty="0" smtClean="0"/>
              <a:t>On the following slides, I have attached images of the next chapter of Beowulf.</a:t>
            </a:r>
          </a:p>
          <a:p>
            <a:pPr marL="82296" indent="0">
              <a:buNone/>
            </a:pPr>
            <a:endParaRPr lang="en-GB" sz="2000" dirty="0"/>
          </a:p>
          <a:p>
            <a:pPr marL="82296" indent="0">
              <a:buNone/>
            </a:pPr>
            <a:r>
              <a:rPr lang="en-GB" sz="2000" dirty="0" smtClean="0"/>
              <a:t>Using the chapter, I want you to think about the following:</a:t>
            </a:r>
          </a:p>
          <a:p>
            <a:pPr marL="425196"/>
            <a:r>
              <a:rPr lang="en-GB" sz="2000" dirty="0" smtClean="0"/>
              <a:t>How do you think the people of </a:t>
            </a:r>
            <a:r>
              <a:rPr lang="en-GB" sz="2000" dirty="0" err="1" smtClean="0"/>
              <a:t>Heorot</a:t>
            </a:r>
            <a:r>
              <a:rPr lang="en-GB" sz="2000" dirty="0" smtClean="0"/>
              <a:t> are feeling?</a:t>
            </a:r>
          </a:p>
          <a:p>
            <a:pPr marL="425196"/>
            <a:r>
              <a:rPr lang="en-GB" sz="2000" dirty="0" smtClean="0"/>
              <a:t>Think about the description of Denmark and </a:t>
            </a:r>
            <a:r>
              <a:rPr lang="en-GB" sz="2000" dirty="0" err="1" smtClean="0"/>
              <a:t>Heorot</a:t>
            </a:r>
            <a:r>
              <a:rPr lang="en-GB" sz="2000" dirty="0" smtClean="0"/>
              <a:t> in the first chapter and what we know about them as people.</a:t>
            </a:r>
          </a:p>
          <a:p>
            <a:pPr marL="425196"/>
            <a:r>
              <a:rPr lang="en-GB" sz="2000" dirty="0" smtClean="0"/>
              <a:t>Try writing in role as someone who was there when Grendel attacked them. Write a short recount – explaining the events that happened (you can use the chapter to help you!) and link in the thoughts and feelings about these events.</a:t>
            </a:r>
          </a:p>
          <a:p>
            <a:pPr marL="82296" indent="0">
              <a:buNone/>
            </a:pPr>
            <a:endParaRPr lang="en-GB" sz="2000" dirty="0" smtClean="0"/>
          </a:p>
          <a:p>
            <a:pPr marL="82296" indent="0">
              <a:buNone/>
            </a:pPr>
            <a:r>
              <a:rPr lang="en-GB" sz="2000" dirty="0" smtClean="0"/>
              <a:t>Note: There is no obligation to buy the text as I’ll be posting it on here – however, I’ve attached the link from where I bought my copy.</a:t>
            </a:r>
          </a:p>
          <a:p>
            <a:pPr marL="82296" indent="0">
              <a:buNone/>
            </a:pPr>
            <a:r>
              <a:rPr lang="en-GB" sz="2000" dirty="0">
                <a:hlinkClick r:id="rId2"/>
              </a:rPr>
              <a:t>https://www.amazon.co.uk/Beowulf-Young-Reading-Three-Purple/dp/0746096860</a:t>
            </a:r>
            <a:endParaRPr lang="en-GB" sz="2000" dirty="0" smtClean="0"/>
          </a:p>
          <a:p>
            <a:pPr marL="425196"/>
            <a:endParaRPr lang="en-GB" sz="2000" dirty="0"/>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2</a:t>
            </a:r>
            <a:endParaRPr lang="en-GB" dirty="0"/>
          </a:p>
        </p:txBody>
      </p:sp>
    </p:spTree>
    <p:extLst>
      <p:ext uri="{BB962C8B-B14F-4D97-AF65-F5344CB8AC3E}">
        <p14:creationId xmlns:p14="http://schemas.microsoft.com/office/powerpoint/2010/main" val="799591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4513"/>
          <a:stretch/>
        </p:blipFill>
        <p:spPr bwMode="auto">
          <a:xfrm rot="16200000">
            <a:off x="1242686" y="-730518"/>
            <a:ext cx="6480720" cy="84630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202702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267884" y="188641"/>
            <a:ext cx="8485212" cy="63211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31232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237167" y="1177498"/>
            <a:ext cx="6741673" cy="43924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869415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3</a:t>
            </a:r>
            <a:endParaRPr lang="en-GB" dirty="0"/>
          </a:p>
        </p:txBody>
      </p:sp>
      <p:sp>
        <p:nvSpPr>
          <p:cNvPr id="5" name="TextBox 4"/>
          <p:cNvSpPr txBox="1"/>
          <p:nvPr/>
        </p:nvSpPr>
        <p:spPr>
          <a:xfrm>
            <a:off x="271099" y="5877272"/>
            <a:ext cx="8568952" cy="923330"/>
          </a:xfrm>
          <a:prstGeom prst="rect">
            <a:avLst/>
          </a:prstGeom>
          <a:noFill/>
        </p:spPr>
        <p:txBody>
          <a:bodyPr wrap="square" rtlCol="0">
            <a:spAutoFit/>
          </a:bodyPr>
          <a:lstStyle/>
          <a:p>
            <a:pPr algn="ctr"/>
            <a:r>
              <a:rPr lang="en-GB" dirty="0" smtClean="0"/>
              <a:t>Practise and try to learn the words on the ‘example words’. We usually do 10 in class so you can either chunk this into smaller groups to learn through the week or learn all of them together.</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022" y="1142091"/>
            <a:ext cx="7862096" cy="45054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48435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1</a:t>
            </a:r>
            <a:endParaRPr lang="en-GB" dirty="0"/>
          </a:p>
        </p:txBody>
      </p:sp>
      <p:sp>
        <p:nvSpPr>
          <p:cNvPr id="4" name="Content Placeholder 4"/>
          <p:cNvSpPr>
            <a:spLocks noGrp="1"/>
          </p:cNvSpPr>
          <p:nvPr>
            <p:ph idx="1"/>
          </p:nvPr>
        </p:nvSpPr>
        <p:spPr>
          <a:xfrm>
            <a:off x="179512" y="764704"/>
            <a:ext cx="8784976" cy="5472608"/>
          </a:xfrm>
        </p:spPr>
        <p:txBody>
          <a:bodyPr>
            <a:noAutofit/>
          </a:bodyPr>
          <a:lstStyle/>
          <a:p>
            <a:r>
              <a:rPr lang="en-GB" sz="1800" dirty="0" smtClean="0"/>
              <a:t>Your first task will be to complete the Classroom Secrets work on adding decimals (</a:t>
            </a:r>
            <a:r>
              <a:rPr lang="en-GB" sz="1800" dirty="0">
                <a:hlinkClick r:id="rId2"/>
              </a:rPr>
              <a:t>https://classroomsecrets.co.uk/subtracting-decimals-within-1-homework-extension-year-5-decimals</a:t>
            </a:r>
            <a:r>
              <a:rPr lang="en-GB" sz="1800" dirty="0" smtClean="0">
                <a:hlinkClick r:id="rId2"/>
              </a:rPr>
              <a:t>/</a:t>
            </a:r>
            <a:r>
              <a:rPr lang="en-GB" sz="1800" dirty="0" smtClean="0"/>
              <a:t>) This can either be printed out and worked on or you could just use it on screen and write down your answers. The sheets are levelled by a D, E and GD. In class, we have used these letters to try work:</a:t>
            </a:r>
          </a:p>
          <a:p>
            <a:r>
              <a:rPr lang="en-GB" sz="1800" dirty="0" smtClean="0"/>
              <a:t>D – If you’re not 100% and need something a bit easier to try first.</a:t>
            </a:r>
          </a:p>
          <a:p>
            <a:r>
              <a:rPr lang="en-GB" sz="1800" dirty="0" smtClean="0"/>
              <a:t>E – If you think you’ve got it but want a bit more practise.</a:t>
            </a:r>
          </a:p>
          <a:p>
            <a:r>
              <a:rPr lang="en-GB" sz="1800" dirty="0" smtClean="0"/>
              <a:t>GD – You understand the concept and want a challenge.</a:t>
            </a:r>
          </a:p>
          <a:p>
            <a:pPr marL="0" indent="0">
              <a:buNone/>
            </a:pPr>
            <a:r>
              <a:rPr lang="en-GB" sz="1800" dirty="0" smtClean="0"/>
              <a:t>You do not have to do just one of these – if you complete  D and think it was easier than expected, you may want to move up to E. It is completely up to you.</a:t>
            </a:r>
          </a:p>
          <a:p>
            <a:pPr marL="0" indent="0">
              <a:buNone/>
            </a:pPr>
            <a:r>
              <a:rPr lang="en-GB" sz="1800" dirty="0" smtClean="0"/>
              <a:t>I’ve set this work to further support the children on concepts they’ve learnt previously and help them retain their previous learning.</a:t>
            </a:r>
          </a:p>
          <a:p>
            <a:pPr marL="0" indent="0">
              <a:buNone/>
            </a:pPr>
            <a:endParaRPr lang="en-GB" sz="1800" dirty="0"/>
          </a:p>
          <a:p>
            <a:pPr marL="0" indent="0">
              <a:buNone/>
            </a:pPr>
            <a:r>
              <a:rPr lang="en-GB" sz="1800" dirty="0" smtClean="0"/>
              <a:t>On the final slide, there is further information on how to access this.</a:t>
            </a:r>
            <a:endParaRPr lang="en-GB" sz="1800" dirty="0"/>
          </a:p>
          <a:p>
            <a:endParaRPr lang="en-GB" sz="1800" dirty="0" smtClean="0"/>
          </a:p>
          <a:p>
            <a:endParaRPr lang="en-GB" sz="1800" dirty="0" smtClean="0"/>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0424"/>
          <a:stretch/>
        </p:blipFill>
        <p:spPr bwMode="auto">
          <a:xfrm>
            <a:off x="6711328" y="4365104"/>
            <a:ext cx="2299674" cy="21352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Tasks 2/3</a:t>
            </a:r>
            <a:endParaRPr lang="en-GB" dirty="0"/>
          </a:p>
        </p:txBody>
      </p:sp>
      <p:sp>
        <p:nvSpPr>
          <p:cNvPr id="6" name="Rectangle 5"/>
          <p:cNvSpPr/>
          <p:nvPr/>
        </p:nvSpPr>
        <p:spPr>
          <a:xfrm>
            <a:off x="396044" y="764704"/>
            <a:ext cx="8352420" cy="830997"/>
          </a:xfrm>
          <a:prstGeom prst="rect">
            <a:avLst/>
          </a:prstGeom>
        </p:spPr>
        <p:txBody>
          <a:bodyPr wrap="square">
            <a:spAutoFit/>
          </a:bodyPr>
          <a:lstStyle/>
          <a:p>
            <a:pPr algn="ctr"/>
            <a:r>
              <a:rPr lang="en-GB" sz="2400" dirty="0"/>
              <a:t>Then, please complete the Summer Week 2 White Rose lessons </a:t>
            </a:r>
            <a:r>
              <a:rPr lang="en-GB" sz="2400" dirty="0" smtClean="0"/>
              <a:t>3 </a:t>
            </a:r>
            <a:r>
              <a:rPr lang="en-GB" sz="2400" dirty="0"/>
              <a:t>and </a:t>
            </a:r>
            <a:r>
              <a:rPr lang="en-GB" sz="2400" dirty="0" smtClean="0"/>
              <a:t>4. </a:t>
            </a:r>
            <a:r>
              <a:rPr lang="en-GB" sz="2400" dirty="0"/>
              <a:t>They should look like </a:t>
            </a:r>
            <a:r>
              <a:rPr lang="en-GB" sz="2400" dirty="0" smtClean="0"/>
              <a:t>this:</a:t>
            </a:r>
            <a:endParaRPr lang="en-GB" sz="24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316" y="1556832"/>
            <a:ext cx="5857875" cy="527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0604745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231807"/>
            <a:ext cx="8229600" cy="1143000"/>
          </a:xfrm>
          <a:prstGeom prst="rect">
            <a:avLst/>
          </a:prstGeom>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R.E. - </a:t>
            </a:r>
            <a:r>
              <a:rPr lang="en-GB" dirty="0"/>
              <a:t>The Transfiguration, Matthew 17:1–13 or Luke 9:28–36</a:t>
            </a:r>
          </a:p>
          <a:p>
            <a:endParaRPr lang="en-GB" dirty="0"/>
          </a:p>
        </p:txBody>
      </p:sp>
      <p:sp>
        <p:nvSpPr>
          <p:cNvPr id="8" name="Content Placeholder 7"/>
          <p:cNvSpPr>
            <a:spLocks noGrp="1"/>
          </p:cNvSpPr>
          <p:nvPr>
            <p:ph idx="1"/>
          </p:nvPr>
        </p:nvSpPr>
        <p:spPr>
          <a:xfrm>
            <a:off x="251520" y="1124744"/>
            <a:ext cx="8640959" cy="5544616"/>
          </a:xfrm>
        </p:spPr>
        <p:txBody>
          <a:bodyPr>
            <a:normAutofit fontScale="85000" lnSpcReduction="20000"/>
          </a:bodyPr>
          <a:lstStyle/>
          <a:p>
            <a:r>
              <a:rPr lang="en-GB" sz="2000" dirty="0" smtClean="0"/>
              <a:t>Read the passages highlighted above – if you do not have a Bible at home, you can use this link to search for the passage: </a:t>
            </a:r>
            <a:r>
              <a:rPr lang="en-GB" sz="2000" u="sng" dirty="0" smtClean="0">
                <a:hlinkClick r:id="rId2"/>
              </a:rPr>
              <a:t>https://www.biblegateway.com/</a:t>
            </a:r>
            <a:endParaRPr lang="en-GB" sz="2000" u="sng" dirty="0" smtClean="0"/>
          </a:p>
          <a:p>
            <a:r>
              <a:rPr lang="en-GB" sz="2000" dirty="0" smtClean="0"/>
              <a:t>Look at the two pieces of art below:</a:t>
            </a:r>
          </a:p>
          <a:p>
            <a:pPr marL="0" indent="0">
              <a:buNone/>
            </a:pPr>
            <a:r>
              <a:rPr lang="en-GB" sz="2000" dirty="0" smtClean="0"/>
              <a:t>Raphael								   Bellini</a:t>
            </a:r>
          </a:p>
          <a:p>
            <a:pPr marL="0" indent="0" algn="ctr">
              <a:buNone/>
            </a:pPr>
            <a:endParaRPr lang="en-GB" sz="2000" dirty="0" smtClean="0"/>
          </a:p>
          <a:p>
            <a:pPr marL="0" indent="0" algn="ctr">
              <a:buNone/>
            </a:pPr>
            <a:endParaRPr lang="en-GB" sz="2000" dirty="0" smtClean="0"/>
          </a:p>
          <a:p>
            <a:pPr marL="0" indent="0" algn="ctr">
              <a:buNone/>
            </a:pPr>
            <a:endParaRPr lang="en-GB" sz="2000" dirty="0" smtClean="0"/>
          </a:p>
          <a:p>
            <a:pPr marL="0" indent="0" algn="ctr">
              <a:buNone/>
            </a:pPr>
            <a:endParaRPr lang="en-GB" sz="2000" dirty="0" smtClean="0"/>
          </a:p>
          <a:p>
            <a:pPr marL="0" indent="0" algn="ctr">
              <a:buNone/>
            </a:pPr>
            <a:endParaRPr lang="en-GB" sz="2000" dirty="0" smtClean="0"/>
          </a:p>
          <a:p>
            <a:pPr marL="0" indent="0" algn="ctr">
              <a:buNone/>
            </a:pPr>
            <a:endParaRPr lang="en-GB" sz="2000" dirty="0" smtClean="0"/>
          </a:p>
          <a:p>
            <a:pPr marL="0" indent="0" algn="ctr">
              <a:buNone/>
            </a:pPr>
            <a:endParaRPr lang="en-GB" sz="2000" dirty="0" smtClean="0"/>
          </a:p>
          <a:p>
            <a:pPr marL="0" indent="0" algn="ctr">
              <a:buNone/>
            </a:pPr>
            <a:endParaRPr lang="en-GB" sz="2000" dirty="0" smtClean="0"/>
          </a:p>
          <a:p>
            <a:pPr marL="0" indent="0" algn="ctr">
              <a:buNone/>
            </a:pPr>
            <a:endParaRPr lang="en-GB" sz="2000" dirty="0" smtClean="0"/>
          </a:p>
          <a:p>
            <a:pPr marL="0" indent="0" algn="ctr">
              <a:buNone/>
            </a:pPr>
            <a:endParaRPr lang="en-GB" sz="2000" dirty="0"/>
          </a:p>
          <a:p>
            <a:pPr marL="0" indent="0" algn="ctr">
              <a:buNone/>
            </a:pPr>
            <a:endParaRPr lang="en-GB" sz="2800" dirty="0" smtClean="0"/>
          </a:p>
          <a:p>
            <a:pPr marL="0" indent="0" algn="ctr">
              <a:buNone/>
            </a:pPr>
            <a:r>
              <a:rPr lang="en-GB" sz="1900" dirty="0" smtClean="0"/>
              <a:t>Using the artwork and the Bible passages that we’ve looked at over the past few weeks – have a go at the following:</a:t>
            </a:r>
          </a:p>
          <a:p>
            <a:pPr marL="0" indent="0" algn="ctr">
              <a:buNone/>
            </a:pPr>
            <a:r>
              <a:rPr lang="en-GB" sz="1900" dirty="0" smtClean="0"/>
              <a:t>Write a diary entry as if you were one of the disciples who witnessed the Transfiguration.</a:t>
            </a:r>
          </a:p>
          <a:p>
            <a:pPr marL="0" indent="0" algn="ctr">
              <a:buNone/>
            </a:pPr>
            <a:r>
              <a:rPr lang="en-GB" sz="1900" dirty="0" smtClean="0"/>
              <a:t>What might you need to include to inform people about this? You could imagine you’re explaining it to an adult at home and this will help them learn too. We’ve done plenty of diaries in class so we should be very familiar with the features of a diary entry.</a:t>
            </a:r>
          </a:p>
          <a:p>
            <a:pPr marL="0" indent="0" algn="ctr">
              <a:buNone/>
            </a:pPr>
            <a:endParaRPr lang="en-GB" sz="2000" dirty="0" smtClean="0"/>
          </a:p>
          <a:p>
            <a:endParaRPr lang="en-GB" sz="2000" dirty="0" smtClean="0"/>
          </a:p>
          <a:p>
            <a:endParaRPr lang="en-GB" sz="2000" dirty="0"/>
          </a:p>
        </p:txBody>
      </p:sp>
      <p:pic>
        <p:nvPicPr>
          <p:cNvPr id="1026" name="Picture 2" descr="Raphael: The Transfiguration of Chris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47664" y="2276872"/>
            <a:ext cx="1744825" cy="26297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Giovanni Bellini: The Transfiguratio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39952" y="2298561"/>
            <a:ext cx="3570943" cy="27730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73944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5942</TotalTime>
  <Words>1423</Words>
  <Application>Microsoft Office PowerPoint</Application>
  <PresentationFormat>On-screen Show (4:3)</PresentationFormat>
  <Paragraphs>110</Paragraphs>
  <Slides>22</Slides>
  <Notes>1</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PowerPoint Presentation</vt:lpstr>
      <vt:lpstr>PowerPoint Presentation</vt:lpstr>
      <vt:lpstr>PowerPoint Presentation</vt:lpstr>
      <vt:lpstr>Maths Learning – Task 1</vt:lpstr>
      <vt:lpstr>Maths Learning – Tasks 2/3</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40</cp:revision>
  <dcterms:created xsi:type="dcterms:W3CDTF">2020-03-18T10:41:37Z</dcterms:created>
  <dcterms:modified xsi:type="dcterms:W3CDTF">2020-05-03T21:35:24Z</dcterms:modified>
</cp:coreProperties>
</file>