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317" r:id="rId13"/>
    <p:sldId id="323" r:id="rId14"/>
    <p:sldId id="324" r:id="rId15"/>
    <p:sldId id="325" r:id="rId16"/>
    <p:sldId id="328" r:id="rId17"/>
    <p:sldId id="326" r:id="rId18"/>
    <p:sldId id="327" r:id="rId19"/>
    <p:sldId id="329" r:id="rId20"/>
    <p:sldId id="321" r:id="rId21"/>
    <p:sldId id="322" r:id="rId22"/>
    <p:sldId id="269" r:id="rId23"/>
    <p:sldId id="270"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7921" autoAdjust="0"/>
    <p:restoredTop sz="94660"/>
  </p:normalViewPr>
  <p:slideViewPr>
    <p:cSldViewPr>
      <p:cViewPr>
        <p:scale>
          <a:sx n="75" d="100"/>
          <a:sy n="75" d="100"/>
        </p:scale>
        <p:origin x="-990"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pPr/>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pPr/>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pPr/>
              <a:t>12/07/2020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pPr/>
              <a:t>12/07/2020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pPr/>
              <a:t>12/07/2020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pPr/>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pPr/>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pPr/>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pPr/>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pPr/>
              <a:t>12/07/2020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pPr/>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bam.files.bbci.co.uk/bam/live/content/z6vm8hv/pdf" TargetMode="External"/><Relationship Id="rId7" Type="http://schemas.openxmlformats.org/officeDocument/2006/relationships/image" Target="../media/image28.png"/><Relationship Id="rId2" Type="http://schemas.openxmlformats.org/officeDocument/2006/relationships/hyperlink" Target="https://www.bbc.co.uk/bitesize/tags/z7s22sg/year-2-and-p3-lessons" TargetMode="External"/><Relationship Id="rId1" Type="http://schemas.openxmlformats.org/officeDocument/2006/relationships/slideLayout" Target="../slideLayouts/slideLayout2.xml"/><Relationship Id="rId6" Type="http://schemas.openxmlformats.org/officeDocument/2006/relationships/hyperlink" Target="https://www.google.com/url?sa=i&amp;url=http://clipart-library.com/red-lightning-cliparts.html&amp;psig=AOvVaw1p6EkEOypTcB_OO_wfwhVK&amp;ust=1593701914405000&amp;source=images&amp;cd=vfe&amp;ved=0CAIQjRxqFwoTCOjZgL6orOoCFQAAAAAdAAAAABAD" TargetMode="External"/><Relationship Id="rId5" Type="http://schemas.openxmlformats.org/officeDocument/2006/relationships/hyperlink" Target="https://bam.files.bbci.co.uk/bam/live/content/zn43hcw/pdf" TargetMode="External"/><Relationship Id="rId4" Type="http://schemas.openxmlformats.org/officeDocument/2006/relationships/hyperlink" Target="https://bam.files.bbci.co.uk/bam/live/content/z2ky6g8/pdf"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google.co.uk/url?sa=i&amp;url=https://www.prnewswire.co.uk/news-releases/jewelstreet-announces-the-rainbow-of-hope-pin-to-support-front-line-workers-863319145.html&amp;psig=AOvVaw33CMMnE2VgeFSpKR80SOii&amp;ust=1594477449658000&amp;source=images&amp;cd=vfe&amp;ved=0CAIQjRxqFwoTCMiU08LxwuoCFQAAAAAdAAAAABAD"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6 Week 7</a:t>
            </a:r>
          </a:p>
          <a:p>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171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39552" y="1124745"/>
            <a:ext cx="8229600" cy="2596356"/>
          </a:xfrm>
        </p:spPr>
        <p:txBody>
          <a:bodyPr>
            <a:normAutofit/>
          </a:bodyPr>
          <a:lstStyle/>
          <a:p>
            <a:pPr marL="0" indent="0">
              <a:buNone/>
            </a:pPr>
            <a:endParaRPr lang="en-US" sz="2000" dirty="0" smtClean="0"/>
          </a:p>
          <a:p>
            <a:pPr marL="0" indent="0">
              <a:buNone/>
            </a:pPr>
            <a:endParaRPr lang="en-US" sz="2000" dirty="0"/>
          </a:p>
          <a:p>
            <a:pPr marL="0" indent="0">
              <a:buNone/>
            </a:pPr>
            <a:endParaRPr lang="en-GB" sz="2000" dirty="0" smtClean="0"/>
          </a:p>
        </p:txBody>
      </p:sp>
      <p:sp>
        <p:nvSpPr>
          <p:cNvPr id="4" name="TextBox 3"/>
          <p:cNvSpPr txBox="1"/>
          <p:nvPr/>
        </p:nvSpPr>
        <p:spPr>
          <a:xfrm>
            <a:off x="0" y="836712"/>
            <a:ext cx="9144000" cy="4247317"/>
          </a:xfrm>
          <a:prstGeom prst="rect">
            <a:avLst/>
          </a:prstGeom>
          <a:noFill/>
        </p:spPr>
        <p:txBody>
          <a:bodyPr wrap="square" rtlCol="0">
            <a:spAutoFit/>
          </a:bodyPr>
          <a:lstStyle/>
          <a:p>
            <a:r>
              <a:rPr lang="en-GB" dirty="0" smtClean="0"/>
              <a:t>Hello Year 2 and welcome to </a:t>
            </a:r>
            <a:r>
              <a:rPr lang="en-US" dirty="0" smtClean="0"/>
              <a:t>the final week of this academic year! We hope to see some of you this Tuesday (14</a:t>
            </a:r>
            <a:r>
              <a:rPr lang="en-US" baseline="30000" dirty="0" smtClean="0"/>
              <a:t>th</a:t>
            </a:r>
            <a:r>
              <a:rPr lang="en-US" dirty="0" smtClean="0"/>
              <a:t>) and I hope many of you can make your transition session the following Monday  (20</a:t>
            </a:r>
            <a:r>
              <a:rPr lang="en-US" baseline="30000" dirty="0" smtClean="0"/>
              <a:t>th</a:t>
            </a:r>
            <a:r>
              <a:rPr lang="en-US" dirty="0" smtClean="0"/>
              <a:t>) with your new teacher.  We feel really sad when we think about this year, especially of all of things we have missed as a class together, all of the wonderful topics we missed out on learning about and all of those memories we missed out on making together.  However, when we do start to feel sad we can think back to the amazing 4 terms we had together. We remember starting off the year with the harvest festival and being so proud of you watching from the audience. We remember learning about the Great Fire of London and how excited you all were. We will never forget our class worship about Neil Armstrong and making the coolest </a:t>
            </a:r>
            <a:r>
              <a:rPr lang="en-US" dirty="0" err="1" smtClean="0"/>
              <a:t>slo</a:t>
            </a:r>
            <a:r>
              <a:rPr lang="en-US" dirty="0" smtClean="0"/>
              <a:t>- </a:t>
            </a:r>
            <a:r>
              <a:rPr lang="en-US" dirty="0" err="1" smtClean="0"/>
              <a:t>mo</a:t>
            </a:r>
            <a:r>
              <a:rPr lang="en-US" dirty="0" smtClean="0"/>
              <a:t> clip EVER! Most of all we will remember watching you all in the Nativity and thinking how incredible each and every one you were! We will never forget our class of 2020 </a:t>
            </a:r>
            <a:r>
              <a:rPr lang="en-US" dirty="0" smtClean="0">
                <a:sym typeface="Wingdings" panose="05000000000000000000" pitchFamily="2" charset="2"/>
              </a:rPr>
              <a:t> and we will see each other again very soon! We wish you all so much luck going into Year 3. We know you will be fantastic and we will always stay in touch and find out </a:t>
            </a:r>
            <a:r>
              <a:rPr lang="en-US" smtClean="0">
                <a:sym typeface="Wingdings" panose="05000000000000000000" pitchFamily="2" charset="2"/>
              </a:rPr>
              <a:t>how you </a:t>
            </a:r>
            <a:r>
              <a:rPr lang="en-US" dirty="0" smtClean="0">
                <a:sym typeface="Wingdings" panose="05000000000000000000" pitchFamily="2" charset="2"/>
              </a:rPr>
              <a:t>are doing with your new teachers. Take care, stay safe and enjoy your summer holidays!</a:t>
            </a:r>
            <a:r>
              <a:rPr lang="en-US" dirty="0" smtClean="0"/>
              <a:t>  </a:t>
            </a:r>
          </a:p>
          <a:p>
            <a:r>
              <a:rPr lang="en-US" dirty="0" smtClean="0"/>
              <a:t>Love </a:t>
            </a:r>
            <a:r>
              <a:rPr lang="en-US" dirty="0" err="1" smtClean="0"/>
              <a:t>Mrs</a:t>
            </a:r>
            <a:r>
              <a:rPr lang="en-US" dirty="0" smtClean="0"/>
              <a:t> </a:t>
            </a:r>
            <a:r>
              <a:rPr lang="en-US" dirty="0" err="1" smtClean="0"/>
              <a:t>Unsworth</a:t>
            </a:r>
            <a:r>
              <a:rPr lang="en-US" dirty="0" smtClean="0"/>
              <a:t>, </a:t>
            </a:r>
            <a:r>
              <a:rPr lang="en-US" dirty="0" err="1" smtClean="0"/>
              <a:t>Mrs</a:t>
            </a:r>
            <a:r>
              <a:rPr lang="en-US" dirty="0" smtClean="0"/>
              <a:t> Clark and </a:t>
            </a:r>
            <a:r>
              <a:rPr lang="en-US" dirty="0" err="1" smtClean="0"/>
              <a:t>Mrs</a:t>
            </a:r>
            <a:r>
              <a:rPr lang="en-US" dirty="0" smtClean="0"/>
              <a:t> Bradley  xxx</a:t>
            </a:r>
            <a:endParaRPr lang="en-GB" dirty="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5053994"/>
            <a:ext cx="1847408" cy="16834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5080829"/>
            <a:ext cx="1745506" cy="1760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63888" y="5080829"/>
            <a:ext cx="1644973" cy="16566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91680" y="266346"/>
            <a:ext cx="5688632" cy="769441"/>
          </a:xfrm>
          <a:prstGeom prst="rect">
            <a:avLst/>
          </a:prstGeom>
          <a:noFill/>
        </p:spPr>
        <p:txBody>
          <a:bodyPr wrap="square" rtlCol="0">
            <a:spAutoFit/>
          </a:bodyPr>
          <a:lstStyle/>
          <a:p>
            <a:pPr algn="ctr"/>
            <a:r>
              <a:rPr lang="en-US" sz="4400" dirty="0" smtClean="0"/>
              <a:t>English Learning</a:t>
            </a:r>
          </a:p>
        </p:txBody>
      </p:sp>
      <p:sp>
        <p:nvSpPr>
          <p:cNvPr id="3" name="TextBox 2"/>
          <p:cNvSpPr txBox="1"/>
          <p:nvPr/>
        </p:nvSpPr>
        <p:spPr>
          <a:xfrm>
            <a:off x="323528" y="1124744"/>
            <a:ext cx="8496944" cy="707886"/>
          </a:xfrm>
          <a:prstGeom prst="rect">
            <a:avLst/>
          </a:prstGeom>
          <a:noFill/>
        </p:spPr>
        <p:txBody>
          <a:bodyPr wrap="square" rtlCol="0">
            <a:spAutoFit/>
          </a:bodyPr>
          <a:lstStyle/>
          <a:p>
            <a:pPr marL="457200" indent="-457200">
              <a:buAutoNum type="arabicPeriod"/>
            </a:pPr>
            <a:endParaRPr lang="en-US" sz="2000" dirty="0" smtClean="0"/>
          </a:p>
          <a:p>
            <a:pPr marL="457200" indent="-457200">
              <a:buAutoNum type="arabicPeriod"/>
            </a:pPr>
            <a:endParaRPr lang="en-US" sz="2000" dirty="0" smtClean="0"/>
          </a:p>
        </p:txBody>
      </p:sp>
      <p:sp>
        <p:nvSpPr>
          <p:cNvPr id="4" name="TextBox 3"/>
          <p:cNvSpPr txBox="1"/>
          <p:nvPr/>
        </p:nvSpPr>
        <p:spPr>
          <a:xfrm>
            <a:off x="611560" y="1124744"/>
            <a:ext cx="7632848" cy="3416320"/>
          </a:xfrm>
          <a:prstGeom prst="rect">
            <a:avLst/>
          </a:prstGeom>
          <a:noFill/>
        </p:spPr>
        <p:txBody>
          <a:bodyPr wrap="square" rtlCol="0">
            <a:spAutoFit/>
          </a:bodyPr>
          <a:lstStyle/>
          <a:p>
            <a:r>
              <a:rPr lang="en-US" b="1" u="sng" dirty="0" smtClean="0"/>
              <a:t>Activity 1</a:t>
            </a:r>
            <a:r>
              <a:rPr lang="en-US" dirty="0" smtClean="0"/>
              <a:t>: In the story Hansel and Gretel the two children come across a house made of sweets and treats. Think about how amazing that would be. What would you make a sweetie house from? What </a:t>
            </a:r>
            <a:r>
              <a:rPr lang="en-US" dirty="0" err="1" smtClean="0"/>
              <a:t>favourite</a:t>
            </a:r>
            <a:r>
              <a:rPr lang="en-US" dirty="0" smtClean="0"/>
              <a:t> treats would you include? You are going to design your own sweetie house. You can use the template on the next slide to help you but you might want to use bigger sheet. Make it as creative as you can. You could even use real sweets to stick onto your design. Think about what you would make the walls from. How would you stick the tiles on the roof? What are the beds made from? You can add as many labels and descriptions as you can. </a:t>
            </a:r>
          </a:p>
          <a:p>
            <a:r>
              <a:rPr lang="en-US" dirty="0" smtClean="0"/>
              <a:t> As an extra challenge why not make your sweetie house 3D with a cardboard box. You could add rooms to the inside and even stairs!</a:t>
            </a:r>
          </a:p>
          <a:p>
            <a:endParaRPr lang="en-GB" dirty="0"/>
          </a:p>
        </p:txBody>
      </p:sp>
      <p:sp>
        <p:nvSpPr>
          <p:cNvPr id="5" name="Lightning Bolt 4"/>
          <p:cNvSpPr/>
          <p:nvPr/>
        </p:nvSpPr>
        <p:spPr>
          <a:xfrm>
            <a:off x="323528" y="3645024"/>
            <a:ext cx="360040" cy="198026"/>
          </a:xfrm>
          <a:prstGeom prst="lightningBol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504" y="4523348"/>
            <a:ext cx="1815883" cy="23541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4365104"/>
            <a:ext cx="1838300" cy="23541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0212" y="4487323"/>
            <a:ext cx="2731567" cy="23620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423761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16632"/>
            <a:ext cx="8875146" cy="61835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065842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692696"/>
            <a:ext cx="6840760" cy="4247317"/>
          </a:xfrm>
          <a:prstGeom prst="rect">
            <a:avLst/>
          </a:prstGeom>
          <a:noFill/>
        </p:spPr>
        <p:txBody>
          <a:bodyPr wrap="square" rtlCol="0">
            <a:spAutoFit/>
          </a:bodyPr>
          <a:lstStyle/>
          <a:p>
            <a:r>
              <a:rPr lang="en-US" dirty="0" smtClean="0"/>
              <a:t>Activity 2: Now you have designed your dream sweetie house you are going to imagine that you are an estate agent and you are going to sell the house to a new owner.</a:t>
            </a:r>
          </a:p>
          <a:p>
            <a:endParaRPr lang="en-US" dirty="0"/>
          </a:p>
          <a:p>
            <a:r>
              <a:rPr lang="en-US" dirty="0" smtClean="0"/>
              <a:t>Q: What is an estate agent?</a:t>
            </a:r>
          </a:p>
          <a:p>
            <a:r>
              <a:rPr lang="en-US" dirty="0" smtClean="0"/>
              <a:t>A: Someone whose job it is to sell houses. </a:t>
            </a:r>
          </a:p>
          <a:p>
            <a:endParaRPr lang="en-US" dirty="0"/>
          </a:p>
          <a:p>
            <a:r>
              <a:rPr lang="en-US" dirty="0" smtClean="0"/>
              <a:t>Estate Agents are very good at using words to </a:t>
            </a:r>
            <a:r>
              <a:rPr lang="en-US" b="1" dirty="0" smtClean="0"/>
              <a:t>persuade </a:t>
            </a:r>
            <a:r>
              <a:rPr lang="en-US" dirty="0" smtClean="0"/>
              <a:t>someone to buy a house. This means they exaggerate  the good things about the house to make it sound as good as possible.</a:t>
            </a:r>
          </a:p>
          <a:p>
            <a:endParaRPr lang="en-US" dirty="0"/>
          </a:p>
          <a:p>
            <a:r>
              <a:rPr lang="en-US" dirty="0" smtClean="0"/>
              <a:t>Have a look at the </a:t>
            </a:r>
            <a:r>
              <a:rPr lang="en-US" dirty="0" err="1" smtClean="0"/>
              <a:t>powerpoint</a:t>
            </a:r>
            <a:r>
              <a:rPr lang="en-US" dirty="0" smtClean="0"/>
              <a:t> that is on the home learning next to this one. It will tell you more about how estate agents use words and phrases to </a:t>
            </a:r>
            <a:r>
              <a:rPr lang="en-US" b="1" dirty="0" smtClean="0"/>
              <a:t>persuade</a:t>
            </a:r>
            <a:r>
              <a:rPr lang="en-US" dirty="0" smtClean="0"/>
              <a:t> the customer to buy the house. Have a go at the quiz.</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8274" y="4921821"/>
            <a:ext cx="2828799" cy="19008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190228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9632" y="836712"/>
            <a:ext cx="6120680" cy="2585323"/>
          </a:xfrm>
          <a:prstGeom prst="rect">
            <a:avLst/>
          </a:prstGeom>
          <a:noFill/>
        </p:spPr>
        <p:txBody>
          <a:bodyPr wrap="square" rtlCol="0">
            <a:spAutoFit/>
          </a:bodyPr>
          <a:lstStyle/>
          <a:p>
            <a:r>
              <a:rPr lang="en-US" dirty="0" smtClean="0"/>
              <a:t>Activity 3: Now you are going to write your own Estate Agent advert for your sweetie house. You need to try and persuade someone to buy the house so use some of the phrases from the </a:t>
            </a:r>
            <a:r>
              <a:rPr lang="en-US" dirty="0" err="1" smtClean="0"/>
              <a:t>powerpoint</a:t>
            </a:r>
            <a:r>
              <a:rPr lang="en-US" dirty="0" smtClean="0"/>
              <a:t> that you used in activity 2. The next few slides will help you with how to write your advert and there is a couple of templates for you to either print out or use it to help you create your own advert. </a:t>
            </a:r>
          </a:p>
          <a:p>
            <a:endParaRPr lang="en-US" dirty="0"/>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4365104"/>
            <a:ext cx="2828799" cy="19008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Lightning Bolt 4"/>
          <p:cNvSpPr/>
          <p:nvPr/>
        </p:nvSpPr>
        <p:spPr>
          <a:xfrm>
            <a:off x="899592" y="3142620"/>
            <a:ext cx="360040" cy="198026"/>
          </a:xfrm>
          <a:prstGeom prst="lightningBol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403648" y="3056967"/>
            <a:ext cx="5688632" cy="923330"/>
          </a:xfrm>
          <a:prstGeom prst="rect">
            <a:avLst/>
          </a:prstGeom>
          <a:noFill/>
        </p:spPr>
        <p:txBody>
          <a:bodyPr wrap="square" rtlCol="0">
            <a:spAutoFit/>
          </a:bodyPr>
          <a:lstStyle/>
          <a:p>
            <a:r>
              <a:rPr lang="en-US" dirty="0" smtClean="0"/>
              <a:t>Have a look online at some estate agent websites to see some houses fro sale to give you some more ideas for your advert. </a:t>
            </a:r>
            <a:endParaRPr lang="en-GB" dirty="0"/>
          </a:p>
        </p:txBody>
      </p:sp>
    </p:spTree>
    <p:extLst>
      <p:ext uri="{BB962C8B-B14F-4D97-AF65-F5344CB8AC3E}">
        <p14:creationId xmlns:p14="http://schemas.microsoft.com/office/powerpoint/2010/main" val="22813979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685800"/>
            <a:ext cx="5759450" cy="548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3568" y="116632"/>
            <a:ext cx="4680520" cy="369332"/>
          </a:xfrm>
          <a:prstGeom prst="rect">
            <a:avLst/>
          </a:prstGeom>
          <a:noFill/>
        </p:spPr>
        <p:txBody>
          <a:bodyPr wrap="square" rtlCol="0">
            <a:spAutoFit/>
          </a:bodyPr>
          <a:lstStyle/>
          <a:p>
            <a:r>
              <a:rPr lang="en-US" dirty="0" smtClean="0"/>
              <a:t>Example of an estate agent advert. </a:t>
            </a:r>
            <a:endParaRPr lang="en-GB" dirty="0"/>
          </a:p>
        </p:txBody>
      </p:sp>
    </p:spTree>
    <p:extLst>
      <p:ext uri="{BB962C8B-B14F-4D97-AF65-F5344CB8AC3E}">
        <p14:creationId xmlns:p14="http://schemas.microsoft.com/office/powerpoint/2010/main" val="4241464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176213"/>
            <a:ext cx="8734425" cy="6505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Straight Arrow Connector 6"/>
          <p:cNvCxnSpPr/>
          <p:nvPr/>
        </p:nvCxnSpPr>
        <p:spPr>
          <a:xfrm flipH="1">
            <a:off x="3995936" y="889432"/>
            <a:ext cx="1152128" cy="115212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5148064" y="415697"/>
            <a:ext cx="2304256" cy="923330"/>
          </a:xfrm>
          <a:prstGeom prst="rect">
            <a:avLst/>
          </a:prstGeom>
          <a:noFill/>
        </p:spPr>
        <p:txBody>
          <a:bodyPr wrap="square" rtlCol="0">
            <a:spAutoFit/>
          </a:bodyPr>
          <a:lstStyle/>
          <a:p>
            <a:r>
              <a:rPr lang="en-US" dirty="0" smtClean="0"/>
              <a:t>Amenities means things like electricity and water.</a:t>
            </a:r>
          </a:p>
        </p:txBody>
      </p:sp>
    </p:spTree>
    <p:extLst>
      <p:ext uri="{BB962C8B-B14F-4D97-AF65-F5344CB8AC3E}">
        <p14:creationId xmlns:p14="http://schemas.microsoft.com/office/powerpoint/2010/main" val="22508751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5" y="152400"/>
            <a:ext cx="8705850" cy="655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662474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23950"/>
            <a:ext cx="4896544" cy="67085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107420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3" name="Rectangle 2"/>
          <p:cNvSpPr/>
          <p:nvPr/>
        </p:nvSpPr>
        <p:spPr>
          <a:xfrm>
            <a:off x="107504" y="764704"/>
            <a:ext cx="8856984" cy="6186309"/>
          </a:xfrm>
          <a:prstGeom prst="rect">
            <a:avLst/>
          </a:prstGeom>
        </p:spPr>
        <p:txBody>
          <a:bodyPr wrap="square">
            <a:spAutoFit/>
          </a:bodyPr>
          <a:lstStyle/>
          <a:p>
            <a:r>
              <a:rPr lang="en-US" dirty="0"/>
              <a:t>This week we will continue working </a:t>
            </a:r>
            <a:r>
              <a:rPr lang="en-US" dirty="0" smtClean="0"/>
              <a:t>following </a:t>
            </a:r>
            <a:r>
              <a:rPr lang="en-US" dirty="0"/>
              <a:t>the </a:t>
            </a:r>
            <a:r>
              <a:rPr lang="en-US" dirty="0" smtClean="0"/>
              <a:t>scheme of work from the white </a:t>
            </a:r>
            <a:r>
              <a:rPr lang="en-US" dirty="0"/>
              <a:t>rose website</a:t>
            </a:r>
            <a:r>
              <a:rPr lang="en-US" dirty="0" smtClean="0"/>
              <a:t>. However, I would direct you this week to follow the learning videos and activities from the BBC bitesize website. </a:t>
            </a:r>
            <a:r>
              <a:rPr lang="en-US" dirty="0">
                <a:hlinkClick r:id="rId2"/>
              </a:rPr>
              <a:t>https://</a:t>
            </a:r>
            <a:r>
              <a:rPr lang="en-US" dirty="0" smtClean="0">
                <a:hlinkClick r:id="rId2"/>
              </a:rPr>
              <a:t>www.bbc.co.uk/bitesize/tags/z7s22sg/year-2-and-p3-lessons</a:t>
            </a:r>
            <a:r>
              <a:rPr lang="en-US" dirty="0" smtClean="0"/>
              <a:t> </a:t>
            </a:r>
          </a:p>
          <a:p>
            <a:r>
              <a:rPr lang="en-US" dirty="0" smtClean="0"/>
              <a:t>For each lesson there is a link to a work sheet recommended. </a:t>
            </a:r>
            <a:endParaRPr lang="en-US" u="sng" dirty="0"/>
          </a:p>
          <a:p>
            <a:r>
              <a:rPr lang="en-US" u="sng" dirty="0" smtClean="0"/>
              <a:t>Activity </a:t>
            </a:r>
            <a:r>
              <a:rPr lang="en-US" u="sng" dirty="0"/>
              <a:t>1</a:t>
            </a:r>
            <a:r>
              <a:rPr lang="en-US" u="sng" dirty="0" smtClean="0"/>
              <a:t> </a:t>
            </a:r>
            <a:r>
              <a:rPr lang="en-US" dirty="0"/>
              <a:t>– </a:t>
            </a:r>
            <a:r>
              <a:rPr lang="en-US" dirty="0" smtClean="0"/>
              <a:t>BBC Bitesize</a:t>
            </a:r>
            <a:r>
              <a:rPr lang="en-US" dirty="0" smtClean="0">
                <a:sym typeface="Wingdings" panose="05000000000000000000" pitchFamily="2" charset="2"/>
              </a:rPr>
              <a:t> </a:t>
            </a:r>
            <a:r>
              <a:rPr lang="en-US" b="1" dirty="0" smtClean="0"/>
              <a:t>Year 2 </a:t>
            </a:r>
            <a:r>
              <a:rPr lang="en-US" b="1" dirty="0" smtClean="0">
                <a:sym typeface="Wingdings" panose="05000000000000000000" pitchFamily="2" charset="2"/>
              </a:rPr>
              <a:t></a:t>
            </a:r>
            <a:r>
              <a:rPr lang="en-US" b="1" dirty="0" smtClean="0"/>
              <a:t>  24</a:t>
            </a:r>
            <a:r>
              <a:rPr lang="en-US" b="1" baseline="30000" dirty="0" smtClean="0"/>
              <a:t>th</a:t>
            </a:r>
            <a:r>
              <a:rPr lang="en-US" b="1" dirty="0" smtClean="0"/>
              <a:t> June </a:t>
            </a:r>
            <a:r>
              <a:rPr lang="en-US" b="1" dirty="0" smtClean="0">
                <a:sym typeface="Wingdings" panose="05000000000000000000" pitchFamily="2" charset="2"/>
              </a:rPr>
              <a:t></a:t>
            </a:r>
            <a:r>
              <a:rPr lang="en-US" b="1" dirty="0" smtClean="0"/>
              <a:t>Solving problems involving length and height</a:t>
            </a:r>
          </a:p>
          <a:p>
            <a:r>
              <a:rPr lang="en-US" b="1" dirty="0">
                <a:hlinkClick r:id="rId3"/>
              </a:rPr>
              <a:t>https://</a:t>
            </a:r>
            <a:r>
              <a:rPr lang="en-US" b="1" dirty="0" smtClean="0">
                <a:hlinkClick r:id="rId3"/>
              </a:rPr>
              <a:t>bam.files.bbci.co.uk/bam/live/content/z6vm8hv/pdf</a:t>
            </a:r>
            <a:r>
              <a:rPr lang="en-US" b="1" dirty="0" smtClean="0"/>
              <a:t> </a:t>
            </a:r>
          </a:p>
          <a:p>
            <a:endParaRPr lang="en-US" b="1" dirty="0"/>
          </a:p>
          <a:p>
            <a:r>
              <a:rPr lang="en-US" u="sng" dirty="0"/>
              <a:t>Activity </a:t>
            </a:r>
            <a:r>
              <a:rPr lang="en-US" u="sng" dirty="0" smtClean="0"/>
              <a:t>2 </a:t>
            </a:r>
            <a:r>
              <a:rPr lang="en-US" dirty="0"/>
              <a:t>– BBC Bitesize</a:t>
            </a:r>
            <a:r>
              <a:rPr lang="en-US" dirty="0">
                <a:sym typeface="Wingdings" panose="05000000000000000000" pitchFamily="2" charset="2"/>
              </a:rPr>
              <a:t> </a:t>
            </a:r>
            <a:r>
              <a:rPr lang="en-US" b="1" dirty="0"/>
              <a:t>Year 2 </a:t>
            </a:r>
            <a:r>
              <a:rPr lang="en-US" b="1" dirty="0">
                <a:sym typeface="Wingdings" panose="05000000000000000000" pitchFamily="2" charset="2"/>
              </a:rPr>
              <a:t></a:t>
            </a:r>
            <a:r>
              <a:rPr lang="en-US" b="1" dirty="0"/>
              <a:t>  </a:t>
            </a:r>
            <a:r>
              <a:rPr lang="en-US" b="1" dirty="0" smtClean="0"/>
              <a:t>25</a:t>
            </a:r>
            <a:r>
              <a:rPr lang="en-US" b="1" baseline="30000" dirty="0" smtClean="0"/>
              <a:t>th</a:t>
            </a:r>
            <a:r>
              <a:rPr lang="en-US" b="1" dirty="0" smtClean="0"/>
              <a:t> June </a:t>
            </a:r>
            <a:r>
              <a:rPr lang="en-US" b="1" dirty="0" smtClean="0">
                <a:sym typeface="Wingdings" panose="05000000000000000000" pitchFamily="2" charset="2"/>
              </a:rPr>
              <a:t></a:t>
            </a:r>
            <a:r>
              <a:rPr lang="en-US" b="1" dirty="0" smtClean="0"/>
              <a:t>Comparing Mass</a:t>
            </a:r>
          </a:p>
          <a:p>
            <a:r>
              <a:rPr lang="en-US" b="1" dirty="0">
                <a:hlinkClick r:id="rId4"/>
              </a:rPr>
              <a:t>https://</a:t>
            </a:r>
            <a:r>
              <a:rPr lang="en-US" b="1" dirty="0" smtClean="0">
                <a:hlinkClick r:id="rId4"/>
              </a:rPr>
              <a:t>bam.files.bbci.co.uk/bam/live/content/z2ky6g8/pdf</a:t>
            </a:r>
            <a:r>
              <a:rPr lang="en-US" b="1" dirty="0" smtClean="0"/>
              <a:t> </a:t>
            </a:r>
            <a:endParaRPr lang="en-US" b="1" dirty="0"/>
          </a:p>
          <a:p>
            <a:endParaRPr lang="en-US" b="1" dirty="0" smtClean="0"/>
          </a:p>
          <a:p>
            <a:r>
              <a:rPr lang="en-US" u="sng" dirty="0"/>
              <a:t>Activity </a:t>
            </a:r>
            <a:r>
              <a:rPr lang="en-US" u="sng" dirty="0" smtClean="0"/>
              <a:t>3 </a:t>
            </a:r>
            <a:r>
              <a:rPr lang="en-US" dirty="0"/>
              <a:t>– BBC Bitesize</a:t>
            </a:r>
            <a:r>
              <a:rPr lang="en-US" dirty="0">
                <a:sym typeface="Wingdings" panose="05000000000000000000" pitchFamily="2" charset="2"/>
              </a:rPr>
              <a:t> </a:t>
            </a:r>
            <a:r>
              <a:rPr lang="en-US" b="1" dirty="0"/>
              <a:t>Year 2 </a:t>
            </a:r>
            <a:r>
              <a:rPr lang="en-US" b="1" dirty="0">
                <a:sym typeface="Wingdings" panose="05000000000000000000" pitchFamily="2" charset="2"/>
              </a:rPr>
              <a:t></a:t>
            </a:r>
            <a:r>
              <a:rPr lang="en-US" b="1" dirty="0"/>
              <a:t>  </a:t>
            </a:r>
            <a:r>
              <a:rPr lang="en-US" b="1" dirty="0" smtClean="0"/>
              <a:t>29</a:t>
            </a:r>
            <a:r>
              <a:rPr lang="en-US" b="1" baseline="30000" dirty="0" smtClean="0"/>
              <a:t>th</a:t>
            </a:r>
            <a:r>
              <a:rPr lang="en-US" b="1" dirty="0" smtClean="0"/>
              <a:t> June </a:t>
            </a:r>
            <a:r>
              <a:rPr lang="en-US" b="1" dirty="0" smtClean="0">
                <a:sym typeface="Wingdings" panose="05000000000000000000" pitchFamily="2" charset="2"/>
              </a:rPr>
              <a:t> Measuring Mass in grams</a:t>
            </a:r>
          </a:p>
          <a:p>
            <a:r>
              <a:rPr lang="en-US" b="1" dirty="0">
                <a:hlinkClick r:id="rId5"/>
              </a:rPr>
              <a:t>https://</a:t>
            </a:r>
            <a:r>
              <a:rPr lang="en-US" b="1" dirty="0" smtClean="0">
                <a:hlinkClick r:id="rId5"/>
              </a:rPr>
              <a:t>bam.files.bbci.co.uk/bam/live/content/zn43hcw/pdf</a:t>
            </a:r>
            <a:r>
              <a:rPr lang="en-US" b="1" dirty="0" smtClean="0"/>
              <a:t> </a:t>
            </a:r>
          </a:p>
          <a:p>
            <a:endParaRPr lang="en-US" b="1" dirty="0"/>
          </a:p>
          <a:p>
            <a:r>
              <a:rPr lang="en-US" dirty="0" smtClean="0"/>
              <a:t>For each lesson on the BBC website there are 2 learning videos which you should watch first. There are also sometimes 3 activities to complete. I have put a link above for the one activity to be completed. However, if you want to complete the other activities and play the game feel free to explore the website. </a:t>
            </a:r>
            <a:r>
              <a:rPr lang="en-US" dirty="0" smtClean="0">
                <a:sym typeface="Wingdings" panose="05000000000000000000" pitchFamily="2" charset="2"/>
              </a:rPr>
              <a:t> </a:t>
            </a:r>
          </a:p>
          <a:p>
            <a:r>
              <a:rPr lang="en-US" b="1" dirty="0">
                <a:sym typeface="Wingdings" panose="05000000000000000000" pitchFamily="2" charset="2"/>
              </a:rPr>
              <a:t> </a:t>
            </a:r>
            <a:r>
              <a:rPr lang="en-US" b="1" dirty="0" smtClean="0">
                <a:sym typeface="Wingdings" panose="05000000000000000000" pitchFamily="2" charset="2"/>
              </a:rPr>
              <a:t>    Could you help mum of dad with some cooking this week and help weigh out the       ingredients ?</a:t>
            </a:r>
            <a:endParaRPr lang="en-US" b="1" dirty="0" smtClean="0"/>
          </a:p>
          <a:p>
            <a:endParaRPr lang="en-US" u="sng" dirty="0" smtClean="0">
              <a:sym typeface="Wingdings" panose="05000000000000000000" pitchFamily="2" charset="2"/>
            </a:endParaRPr>
          </a:p>
        </p:txBody>
      </p:sp>
      <p:pic>
        <p:nvPicPr>
          <p:cNvPr id="1026" name="Picture 2" descr="Free Red Lightning Cliparts, Download Free Clip Art, Free Clip Art ...">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488" y="6118208"/>
            <a:ext cx="360040" cy="513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54337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lstStyle/>
          <a:p>
            <a:r>
              <a:rPr lang="en-GB" dirty="0" smtClean="0"/>
              <a:t>Extra Activities</a:t>
            </a:r>
            <a:endParaRPr lang="en-GB" dirty="0"/>
          </a:p>
        </p:txBody>
      </p:sp>
      <p:sp>
        <p:nvSpPr>
          <p:cNvPr id="3" name="Content Placeholder 2"/>
          <p:cNvSpPr>
            <a:spLocks noGrp="1"/>
          </p:cNvSpPr>
          <p:nvPr>
            <p:ph idx="1"/>
          </p:nvPr>
        </p:nvSpPr>
        <p:spPr>
          <a:xfrm>
            <a:off x="122104" y="1556792"/>
            <a:ext cx="8280920" cy="1729135"/>
          </a:xfrm>
        </p:spPr>
        <p:txBody>
          <a:bodyPr>
            <a:normAutofit/>
          </a:bodyPr>
          <a:lstStyle/>
          <a:p>
            <a:pPr marL="0" indent="0">
              <a:buNone/>
            </a:pPr>
            <a:r>
              <a:rPr lang="en-GB" sz="2000" dirty="0" smtClean="0"/>
              <a:t>I think it would be nice to write a thank you letter to the people who have worked extremely hard over these past few months.  You can write letters to the NHS, teachers, key workers, parents that have taken time off to look after them or anyone in your family that has helped you get through these challenging times. </a:t>
            </a:r>
            <a:endParaRPr lang="en-GB" sz="2000" dirty="0"/>
          </a:p>
        </p:txBody>
      </p:sp>
      <p:sp>
        <p:nvSpPr>
          <p:cNvPr id="4" name="TextBox 3"/>
          <p:cNvSpPr txBox="1"/>
          <p:nvPr/>
        </p:nvSpPr>
        <p:spPr>
          <a:xfrm>
            <a:off x="107504" y="1033572"/>
            <a:ext cx="7704856" cy="523220"/>
          </a:xfrm>
          <a:prstGeom prst="rect">
            <a:avLst/>
          </a:prstGeom>
          <a:noFill/>
        </p:spPr>
        <p:txBody>
          <a:bodyPr wrap="square" rtlCol="0">
            <a:spAutoFit/>
          </a:bodyPr>
          <a:lstStyle/>
          <a:p>
            <a:r>
              <a:rPr lang="en-GB" sz="2800" b="1" u="sng" dirty="0" smtClean="0"/>
              <a:t>Thank you letters</a:t>
            </a:r>
            <a:endParaRPr lang="en-GB" sz="2800" b="1" u="sng" dirty="0"/>
          </a:p>
        </p:txBody>
      </p:sp>
      <p:sp>
        <p:nvSpPr>
          <p:cNvPr id="5" name="TextBox 4"/>
          <p:cNvSpPr txBox="1"/>
          <p:nvPr/>
        </p:nvSpPr>
        <p:spPr>
          <a:xfrm>
            <a:off x="110064" y="3140968"/>
            <a:ext cx="7704856" cy="954107"/>
          </a:xfrm>
          <a:prstGeom prst="rect">
            <a:avLst/>
          </a:prstGeom>
          <a:noFill/>
        </p:spPr>
        <p:txBody>
          <a:bodyPr wrap="square" rtlCol="0">
            <a:spAutoFit/>
          </a:bodyPr>
          <a:lstStyle/>
          <a:p>
            <a:r>
              <a:rPr lang="en-GB" sz="2800" b="1" u="sng" dirty="0" smtClean="0"/>
              <a:t>Memories of Year 2</a:t>
            </a:r>
          </a:p>
          <a:p>
            <a:endParaRPr lang="en-GB" sz="2800" b="1" u="sng" dirty="0"/>
          </a:p>
        </p:txBody>
      </p:sp>
      <p:sp>
        <p:nvSpPr>
          <p:cNvPr id="6" name="Content Placeholder 2"/>
          <p:cNvSpPr txBox="1">
            <a:spLocks/>
          </p:cNvSpPr>
          <p:nvPr/>
        </p:nvSpPr>
        <p:spPr>
          <a:xfrm>
            <a:off x="110064" y="3660973"/>
            <a:ext cx="8280920" cy="172913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2000" dirty="0" smtClean="0"/>
              <a:t>Perhaps you could write down some of your favourite memories from Year 2. You could write them down in a letter to us both or you could write them in a list. You could also bring them with you to your transition session and they will be passed onto us.</a:t>
            </a:r>
            <a:endParaRPr lang="en-GB" sz="2000" dirty="0"/>
          </a:p>
        </p:txBody>
      </p:sp>
      <p:sp>
        <p:nvSpPr>
          <p:cNvPr id="7" name="TextBox 6"/>
          <p:cNvSpPr txBox="1"/>
          <p:nvPr/>
        </p:nvSpPr>
        <p:spPr>
          <a:xfrm>
            <a:off x="124560" y="4941168"/>
            <a:ext cx="7704856" cy="523220"/>
          </a:xfrm>
          <a:prstGeom prst="rect">
            <a:avLst/>
          </a:prstGeom>
          <a:noFill/>
        </p:spPr>
        <p:txBody>
          <a:bodyPr wrap="square" rtlCol="0">
            <a:spAutoFit/>
          </a:bodyPr>
          <a:lstStyle/>
          <a:p>
            <a:r>
              <a:rPr lang="en-GB" sz="2800" b="1" u="sng" dirty="0" smtClean="0"/>
              <a:t>Lockdown Portrait</a:t>
            </a:r>
            <a:endParaRPr lang="en-GB" sz="2800" b="1" u="sng" dirty="0"/>
          </a:p>
        </p:txBody>
      </p:sp>
      <p:sp>
        <p:nvSpPr>
          <p:cNvPr id="8" name="Content Placeholder 2"/>
          <p:cNvSpPr txBox="1">
            <a:spLocks/>
          </p:cNvSpPr>
          <p:nvPr/>
        </p:nvSpPr>
        <p:spPr>
          <a:xfrm>
            <a:off x="147544" y="5464388"/>
            <a:ext cx="8280920" cy="172913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sz="2000" dirty="0" smtClean="0"/>
              <a:t>Who have you spent lockdown with? Can you create a family picture of your lockdown team. </a:t>
            </a:r>
            <a:r>
              <a:rPr lang="en-GB" sz="2000" dirty="0" smtClean="0">
                <a:sym typeface="Wingdings" panose="05000000000000000000" pitchFamily="2" charset="2"/>
              </a:rPr>
              <a:t></a:t>
            </a:r>
            <a:endParaRPr lang="en-GB" sz="2000" dirty="0"/>
          </a:p>
        </p:txBody>
      </p:sp>
      <p:pic>
        <p:nvPicPr>
          <p:cNvPr id="1026" name="Picture 2" descr="JewelStreet Announces The Rainbow of Hope Pin to Support Front ...">
            <a:hlinkClick r:id="rId2"/>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3341" b="17350"/>
          <a:stretch/>
        </p:blipFill>
        <p:spPr bwMode="auto">
          <a:xfrm>
            <a:off x="6660232" y="188640"/>
            <a:ext cx="2143125" cy="1271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3417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7391</TotalTime>
  <Words>1662</Words>
  <Application>Microsoft Office PowerPoint</Application>
  <PresentationFormat>On-screen Show (4:3)</PresentationFormat>
  <Paragraphs>86</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Learning</vt:lpstr>
      <vt:lpstr>Extra Activities</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164</cp:revision>
  <dcterms:created xsi:type="dcterms:W3CDTF">2020-03-18T10:41:37Z</dcterms:created>
  <dcterms:modified xsi:type="dcterms:W3CDTF">2020-07-11T23:17:03Z</dcterms:modified>
</cp:coreProperties>
</file>