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302" r:id="rId3"/>
    <p:sldId id="309" r:id="rId4"/>
    <p:sldId id="305" r:id="rId5"/>
    <p:sldId id="292" r:id="rId6"/>
    <p:sldId id="294" r:id="rId7"/>
    <p:sldId id="295" r:id="rId8"/>
    <p:sldId id="298" r:id="rId9"/>
    <p:sldId id="307" r:id="rId10"/>
    <p:sldId id="279" r:id="rId11"/>
    <p:sldId id="258" r:id="rId12"/>
    <p:sldId id="285" r:id="rId13"/>
    <p:sldId id="286" r:id="rId14"/>
    <p:sldId id="269" r:id="rId15"/>
    <p:sldId id="268" r:id="rId16"/>
    <p:sldId id="263" r:id="rId17"/>
    <p:sldId id="283" r:id="rId18"/>
    <p:sldId id="270"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F56DE2-397B-4578-AB59-80D968C99145}" type="datetimeFigureOut">
              <a:rPr lang="en-GB" smtClean="0"/>
              <a:t>28/06/2020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8255B1-5392-4F81-AE15-FB9BA65C8E60}" type="slidenum">
              <a:rPr lang="en-GB" smtClean="0"/>
              <a:t>‹#›</a:t>
            </a:fld>
            <a:endParaRPr lang="en-GB"/>
          </a:p>
        </p:txBody>
      </p:sp>
    </p:spTree>
    <p:extLst>
      <p:ext uri="{BB962C8B-B14F-4D97-AF65-F5344CB8AC3E}">
        <p14:creationId xmlns:p14="http://schemas.microsoft.com/office/powerpoint/2010/main" val="2413310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28/06/2020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fYsNRjObvu4"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phonicsplay.co.uk/resources/phase/4/train-your-brain-ph4"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youtube.com/watch?v=Lm8Pg5iwJL4"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v=bhEtwYh1Hw8"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youtube.com/watch?v=ZpFWuHSDFtQ"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oxfordowl.co.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readon.myon.co.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new.phonicsplay.co.uk/"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whiterosemaths.com/homelearning/early-years/" TargetMode="External"/><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a:t>Home Learning </a:t>
            </a:r>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a:t>Year R </a:t>
            </a:r>
          </a:p>
          <a:p>
            <a:r>
              <a:rPr lang="en-GB" sz="6600" dirty="0"/>
              <a:t>Term 6 Week 5</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lang="en-GB"/>
              <a:t>Message from Mrs Coffey</a:t>
            </a:r>
          </a:p>
        </p:txBody>
      </p:sp>
      <p:sp>
        <p:nvSpPr>
          <p:cNvPr id="3" name="Content Placeholder 2"/>
          <p:cNvSpPr>
            <a:spLocks noGrp="1"/>
          </p:cNvSpPr>
          <p:nvPr>
            <p:ph idx="1"/>
          </p:nvPr>
        </p:nvSpPr>
        <p:spPr>
          <a:xfrm>
            <a:off x="251520" y="1825625"/>
            <a:ext cx="4392488" cy="4667250"/>
          </a:xfrm>
        </p:spPr>
        <p:txBody>
          <a:bodyPr>
            <a:normAutofit/>
          </a:bodyPr>
          <a:lstStyle/>
          <a:p>
            <a:pPr marL="0" indent="0">
              <a:lnSpc>
                <a:spcPct val="90000"/>
              </a:lnSpc>
              <a:buNone/>
            </a:pPr>
            <a:r>
              <a:rPr lang="en-GB" sz="1400" dirty="0"/>
              <a:t>Hi Everyone,</a:t>
            </a:r>
          </a:p>
          <a:p>
            <a:pPr marL="0" indent="0">
              <a:lnSpc>
                <a:spcPct val="90000"/>
              </a:lnSpc>
              <a:buNone/>
            </a:pPr>
            <a:endParaRPr lang="en-GB" sz="1400" dirty="0"/>
          </a:p>
          <a:p>
            <a:pPr marL="0" indent="0">
              <a:lnSpc>
                <a:spcPct val="90000"/>
              </a:lnSpc>
              <a:buNone/>
            </a:pPr>
            <a:r>
              <a:rPr lang="en-GB" sz="1400" dirty="0"/>
              <a:t>I hope you enjoyed learning about another country and found out some interesting facts last week.</a:t>
            </a:r>
          </a:p>
          <a:p>
            <a:pPr marL="0" indent="0">
              <a:lnSpc>
                <a:spcPct val="90000"/>
              </a:lnSpc>
              <a:buNone/>
            </a:pPr>
            <a:endParaRPr lang="en-GB" sz="1400" dirty="0"/>
          </a:p>
          <a:p>
            <a:pPr marL="0" indent="0">
              <a:lnSpc>
                <a:spcPct val="90000"/>
              </a:lnSpc>
              <a:buNone/>
            </a:pPr>
            <a:r>
              <a:rPr lang="en-GB" sz="1400" dirty="0"/>
              <a:t>This week we are continuing thinking about journeys but  a little differently with animals travelling on different types of vehicles and how this would not work. In Maths we are looking at weight and in Phonics continuing reading and writing words with four sounds as well as two more tricky words.</a:t>
            </a:r>
          </a:p>
          <a:p>
            <a:pPr marL="0" indent="0">
              <a:lnSpc>
                <a:spcPct val="90000"/>
              </a:lnSpc>
              <a:buNone/>
            </a:pPr>
            <a:endParaRPr lang="en-GB" sz="1400" dirty="0"/>
          </a:p>
          <a:p>
            <a:pPr marL="0" indent="0">
              <a:lnSpc>
                <a:spcPct val="90000"/>
              </a:lnSpc>
              <a:buNone/>
            </a:pPr>
            <a:r>
              <a:rPr lang="en-GB" sz="1400" dirty="0"/>
              <a:t>I always enjoy reading your comments and seeing your lovely photos and videos so keep them coming. They make me smile and brighten the day! As usual if you have any questions then I am contactable via Tapestry or the school office. </a:t>
            </a:r>
          </a:p>
          <a:p>
            <a:pPr marL="0" indent="0">
              <a:lnSpc>
                <a:spcPct val="90000"/>
              </a:lnSpc>
              <a:buNone/>
            </a:pPr>
            <a:endParaRPr lang="en-GB" sz="1400" dirty="0"/>
          </a:p>
          <a:p>
            <a:pPr marL="0" indent="0">
              <a:lnSpc>
                <a:spcPct val="90000"/>
              </a:lnSpc>
              <a:buNone/>
            </a:pPr>
            <a:r>
              <a:rPr lang="en-GB" sz="1400" dirty="0"/>
              <a:t>Have fun. </a:t>
            </a:r>
          </a:p>
          <a:p>
            <a:pPr marL="0" indent="0">
              <a:lnSpc>
                <a:spcPct val="90000"/>
              </a:lnSpc>
              <a:buNone/>
            </a:pPr>
            <a:endParaRPr lang="en-GB" sz="1400" dirty="0"/>
          </a:p>
          <a:p>
            <a:pPr marL="0" indent="0">
              <a:lnSpc>
                <a:spcPct val="90000"/>
              </a:lnSpc>
              <a:buNone/>
            </a:pPr>
            <a:r>
              <a:rPr lang="en-GB" sz="1400" dirty="0"/>
              <a:t>Mrs. Coffey</a:t>
            </a:r>
          </a:p>
          <a:p>
            <a:pPr marL="0" indent="0">
              <a:lnSpc>
                <a:spcPct val="90000"/>
              </a:lnSpc>
              <a:buNone/>
            </a:pPr>
            <a:endParaRPr lang="en-GB" sz="1300" dirty="0"/>
          </a:p>
        </p:txBody>
      </p:sp>
      <p:pic>
        <p:nvPicPr>
          <p:cNvPr id="5" name="Picture 4">
            <a:extLst>
              <a:ext uri="{FF2B5EF4-FFF2-40B4-BE49-F238E27FC236}">
                <a16:creationId xmlns:a16="http://schemas.microsoft.com/office/drawing/2014/main" xmlns="" id="{8C04BA87-DCBF-4D47-B706-A2F34E72B140}"/>
              </a:ext>
            </a:extLst>
          </p:cNvPr>
          <p:cNvPicPr>
            <a:picLocks noChangeAspect="1"/>
          </p:cNvPicPr>
          <p:nvPr/>
        </p:nvPicPr>
        <p:blipFill>
          <a:blip r:embed="rId2"/>
          <a:stretch>
            <a:fillRect/>
          </a:stretch>
        </p:blipFill>
        <p:spPr>
          <a:xfrm>
            <a:off x="5004048" y="1986815"/>
            <a:ext cx="3745085" cy="3113561"/>
          </a:xfrm>
          <a:prstGeom prst="rect">
            <a:avLst/>
          </a:prstGeom>
        </p:spPr>
      </p:pic>
    </p:spTree>
    <p:extLst>
      <p:ext uri="{BB962C8B-B14F-4D97-AF65-F5344CB8AC3E}">
        <p14:creationId xmlns:p14="http://schemas.microsoft.com/office/powerpoint/2010/main" val="3944099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2030" y="1052736"/>
            <a:ext cx="4065954" cy="5472608"/>
          </a:xfrm>
        </p:spPr>
        <p:txBody>
          <a:bodyPr>
            <a:noAutofit/>
          </a:bodyPr>
          <a:lstStyle/>
          <a:p>
            <a:pPr marL="82296" indent="0">
              <a:buNone/>
            </a:pPr>
            <a:r>
              <a:rPr lang="en-GB" sz="1600" b="1" dirty="0"/>
              <a:t>Task 1</a:t>
            </a:r>
          </a:p>
          <a:p>
            <a:pPr marL="82296" indent="0">
              <a:buNone/>
            </a:pPr>
            <a:endParaRPr lang="en-GB" sz="1600" dirty="0"/>
          </a:p>
          <a:p>
            <a:pPr marL="82296" indent="0">
              <a:buNone/>
            </a:pPr>
            <a:r>
              <a:rPr lang="en-GB" sz="1600" dirty="0"/>
              <a:t>We are going to be continuing thinking about journeys this week but with a bit of a difference and a little bit silly.</a:t>
            </a:r>
          </a:p>
          <a:p>
            <a:pPr marL="82296" indent="0">
              <a:buNone/>
            </a:pPr>
            <a:endParaRPr lang="en-GB" sz="1600" dirty="0"/>
          </a:p>
          <a:p>
            <a:pPr marL="82296" lvl="0" indent="0">
              <a:buNone/>
            </a:pPr>
            <a:r>
              <a:rPr lang="en-GB" sz="1600" dirty="0">
                <a:solidFill>
                  <a:prstClr val="black"/>
                </a:solidFill>
              </a:rPr>
              <a:t>Watch the story of You Can’t Take an Elephant on a Bus on the link below:</a:t>
            </a:r>
            <a:endParaRPr lang="en-GB" sz="1600" dirty="0">
              <a:solidFill>
                <a:prstClr val="black"/>
              </a:solidFill>
              <a:hlinkClick r:id="rId2">
                <a:extLst>
                  <a:ext uri="{A12FA001-AC4F-418D-AE19-62706E023703}">
                    <ahyp:hlinkClr xmlns:ahyp="http://schemas.microsoft.com/office/drawing/2018/hyperlinkcolor" xmlns="" val="tx"/>
                  </a:ext>
                </a:extLst>
              </a:hlinkClick>
            </a:endParaRPr>
          </a:p>
          <a:p>
            <a:pPr marL="82296" indent="0">
              <a:buNone/>
            </a:pPr>
            <a:endParaRPr lang="en-GB" sz="1600" dirty="0">
              <a:hlinkClick r:id="rId2"/>
            </a:endParaRPr>
          </a:p>
          <a:p>
            <a:pPr marL="82296" indent="0">
              <a:buNone/>
            </a:pPr>
            <a:r>
              <a:rPr lang="en-GB" sz="1600" dirty="0">
                <a:hlinkClick r:id="rId2"/>
              </a:rPr>
              <a:t>https://www.youtube.com/watch?v=fYsNRjObvu4</a:t>
            </a:r>
            <a:endParaRPr lang="en-GB" sz="1600" dirty="0"/>
          </a:p>
          <a:p>
            <a:pPr marL="82296" indent="0">
              <a:buNone/>
            </a:pPr>
            <a:endParaRPr lang="en-GB" sz="1600" dirty="0"/>
          </a:p>
          <a:p>
            <a:pPr marL="82296" indent="0">
              <a:buNone/>
            </a:pPr>
            <a:r>
              <a:rPr lang="en-GB" sz="1600" dirty="0"/>
              <a:t>Which is your favourite animal on which transport? Can you explain why?</a:t>
            </a:r>
          </a:p>
          <a:p>
            <a:pPr marL="82296" indent="0">
              <a:buNone/>
            </a:pPr>
            <a:endParaRPr lang="en-GB" sz="1600" dirty="0"/>
          </a:p>
          <a:p>
            <a:pPr marL="82296" indent="0">
              <a:buNone/>
            </a:pPr>
            <a:r>
              <a:rPr lang="en-GB" sz="1600" dirty="0"/>
              <a:t>I would like you to choose an animal and think of a silly way for it to travel. Don’t forget the because and to add a reason for why they can’t do it?</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2" name="Picture 1">
            <a:extLst>
              <a:ext uri="{FF2B5EF4-FFF2-40B4-BE49-F238E27FC236}">
                <a16:creationId xmlns:a16="http://schemas.microsoft.com/office/drawing/2014/main" xmlns="" id="{59F8F730-EFE6-4453-A418-63EFD3C1982F}"/>
              </a:ext>
            </a:extLst>
          </p:cNvPr>
          <p:cNvPicPr>
            <a:picLocks noChangeAspect="1"/>
          </p:cNvPicPr>
          <p:nvPr/>
        </p:nvPicPr>
        <p:blipFill>
          <a:blip r:embed="rId3"/>
          <a:stretch>
            <a:fillRect/>
          </a:stretch>
        </p:blipFill>
        <p:spPr>
          <a:xfrm>
            <a:off x="4939677" y="1340768"/>
            <a:ext cx="3925527" cy="4032448"/>
          </a:xfrm>
          <a:prstGeom prst="rect">
            <a:avLst/>
          </a:prstGeom>
        </p:spPr>
      </p:pic>
    </p:spTree>
    <p:extLst>
      <p:ext uri="{BB962C8B-B14F-4D97-AF65-F5344CB8AC3E}">
        <p14:creationId xmlns:p14="http://schemas.microsoft.com/office/powerpoint/2010/main" val="59839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4773132" cy="4896544"/>
          </a:xfrm>
        </p:spPr>
        <p:txBody>
          <a:bodyPr>
            <a:normAutofit/>
          </a:bodyPr>
          <a:lstStyle/>
          <a:p>
            <a:pPr marL="82296" indent="0">
              <a:buNone/>
            </a:pPr>
            <a:r>
              <a:rPr lang="en-GB" b="1" dirty="0"/>
              <a:t>Task 2</a:t>
            </a:r>
          </a:p>
          <a:p>
            <a:pPr marL="82296" indent="0">
              <a:buNone/>
            </a:pPr>
            <a:r>
              <a:rPr lang="en-GB" dirty="0"/>
              <a:t>Can draw or paint me a picture of your favourite type of vehicle? Can you label it’s features and tell me why you like it?</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2" name="Picture 1">
            <a:extLst>
              <a:ext uri="{FF2B5EF4-FFF2-40B4-BE49-F238E27FC236}">
                <a16:creationId xmlns:a16="http://schemas.microsoft.com/office/drawing/2014/main" xmlns="" id="{98989089-9BCD-4771-85D5-77B8C86E8C3F}"/>
              </a:ext>
            </a:extLst>
          </p:cNvPr>
          <p:cNvPicPr>
            <a:picLocks noChangeAspect="1"/>
          </p:cNvPicPr>
          <p:nvPr/>
        </p:nvPicPr>
        <p:blipFill>
          <a:blip r:embed="rId2"/>
          <a:stretch>
            <a:fillRect/>
          </a:stretch>
        </p:blipFill>
        <p:spPr>
          <a:xfrm>
            <a:off x="4214465" y="3717032"/>
            <a:ext cx="4445405" cy="2880320"/>
          </a:xfrm>
          <a:prstGeom prst="rect">
            <a:avLst/>
          </a:prstGeom>
        </p:spPr>
      </p:pic>
    </p:spTree>
    <p:extLst>
      <p:ext uri="{BB962C8B-B14F-4D97-AF65-F5344CB8AC3E}">
        <p14:creationId xmlns:p14="http://schemas.microsoft.com/office/powerpoint/2010/main" val="2223525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692696"/>
            <a:ext cx="8480358" cy="5846440"/>
          </a:xfrm>
        </p:spPr>
        <p:txBody>
          <a:bodyPr>
            <a:normAutofit fontScale="92500" lnSpcReduction="20000"/>
          </a:bodyPr>
          <a:lstStyle/>
          <a:p>
            <a:pPr marL="82296" indent="0">
              <a:buNone/>
            </a:pPr>
            <a:r>
              <a:rPr lang="en-GB" sz="2000" b="1" dirty="0"/>
              <a:t>Task 3</a:t>
            </a:r>
          </a:p>
          <a:p>
            <a:pPr marL="82296" indent="0">
              <a:buNone/>
            </a:pPr>
            <a:r>
              <a:rPr lang="en-GB" sz="2000" dirty="0"/>
              <a:t>This week we are going to be continuing our learning of tricky words by learning two more:</a:t>
            </a:r>
          </a:p>
          <a:p>
            <a:pPr marL="539496" indent="-457200">
              <a:buFontTx/>
              <a:buChar char="-"/>
            </a:pPr>
            <a:r>
              <a:rPr lang="en-GB" sz="2000" dirty="0"/>
              <a:t>some</a:t>
            </a:r>
          </a:p>
          <a:p>
            <a:pPr marL="539496" indent="-457200">
              <a:buFontTx/>
              <a:buChar char="-"/>
            </a:pPr>
            <a:r>
              <a:rPr lang="en-GB" sz="2000" dirty="0"/>
              <a:t>come</a:t>
            </a:r>
          </a:p>
          <a:p>
            <a:pPr marL="82296" indent="0">
              <a:buNone/>
            </a:pPr>
            <a:endParaRPr lang="en-GB" sz="2000" dirty="0"/>
          </a:p>
          <a:p>
            <a:pPr marL="82296" indent="0">
              <a:buNone/>
            </a:pPr>
            <a:r>
              <a:rPr lang="en-GB" sz="2000" dirty="0"/>
              <a:t>I would like you to practise reading and writing them. Can you put them in a sentence? I have also included a game on tricky word bingo for you to play.</a:t>
            </a:r>
          </a:p>
          <a:p>
            <a:pPr marL="539496" indent="-457200">
              <a:buFontTx/>
              <a:buChar char="-"/>
            </a:pPr>
            <a:endParaRPr lang="en-GB" sz="2000" dirty="0"/>
          </a:p>
          <a:p>
            <a:pPr marL="539496" indent="-457200">
              <a:buFontTx/>
              <a:buChar char="-"/>
            </a:pPr>
            <a:endParaRPr lang="en-GB" sz="2000" dirty="0"/>
          </a:p>
          <a:p>
            <a:pPr marL="82296" indent="0">
              <a:buNone/>
            </a:pPr>
            <a:r>
              <a:rPr lang="en-GB" sz="2000" dirty="0"/>
              <a:t>The link below provides a helpful way of teaching these to your child.</a:t>
            </a:r>
          </a:p>
          <a:p>
            <a:pPr marL="82296" indent="0">
              <a:buNone/>
            </a:pPr>
            <a:r>
              <a:rPr lang="en-GB" sz="2000" dirty="0">
                <a:hlinkClick r:id="rId2"/>
              </a:rPr>
              <a:t>https://www.phonicsplay.co.uk/resources/phase/4/train-your-brain-ph4</a:t>
            </a:r>
            <a:endParaRPr lang="en-GB" sz="2000" dirty="0"/>
          </a:p>
          <a:p>
            <a:pPr marL="82296" indent="0">
              <a:buNone/>
            </a:pPr>
            <a:endParaRPr lang="en-GB" sz="2000" dirty="0"/>
          </a:p>
          <a:p>
            <a:pPr marL="82296" indent="0">
              <a:buNone/>
            </a:pPr>
            <a:endParaRPr lang="en-GB" sz="2000" dirty="0"/>
          </a:p>
          <a:p>
            <a:pPr marL="539496" indent="-457200">
              <a:buFontTx/>
              <a:buChar char="-"/>
            </a:pPr>
            <a:endParaRPr lang="en-GB" sz="2000" dirty="0"/>
          </a:p>
          <a:p>
            <a:pPr marL="539496" indent="-457200">
              <a:buFontTx/>
              <a:buChar char="-"/>
            </a:pPr>
            <a:endParaRPr lang="en-GB" sz="2000" dirty="0"/>
          </a:p>
          <a:p>
            <a:pPr marL="82296" indent="0">
              <a:buNone/>
            </a:pPr>
            <a:endParaRPr lang="en-GB" sz="2000" dirty="0"/>
          </a:p>
          <a:p>
            <a:pPr marL="82296" indent="0">
              <a:buNone/>
            </a:pPr>
            <a:endParaRPr lang="en-GB" sz="2000" dirty="0"/>
          </a:p>
          <a:p>
            <a:pPr marL="82296" indent="0">
              <a:buNone/>
            </a:pPr>
            <a:endParaRPr lang="en-GB" sz="2000" dirty="0"/>
          </a:p>
          <a:p>
            <a:pPr marL="82296" indent="0">
              <a:buNone/>
            </a:pPr>
            <a:r>
              <a:rPr lang="en-GB" sz="2000" dirty="0"/>
              <a:t>Then go into ‘Choose Words’ and choose this week’s tricky words.</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5" name="Picture 4">
            <a:extLst>
              <a:ext uri="{FF2B5EF4-FFF2-40B4-BE49-F238E27FC236}">
                <a16:creationId xmlns:a16="http://schemas.microsoft.com/office/drawing/2014/main" xmlns="" id="{39B93D24-AE32-48CD-8E4F-7195166E022B}"/>
              </a:ext>
            </a:extLst>
          </p:cNvPr>
          <p:cNvPicPr>
            <a:picLocks noChangeAspect="1"/>
          </p:cNvPicPr>
          <p:nvPr/>
        </p:nvPicPr>
        <p:blipFill>
          <a:blip r:embed="rId3"/>
          <a:stretch>
            <a:fillRect/>
          </a:stretch>
        </p:blipFill>
        <p:spPr>
          <a:xfrm>
            <a:off x="1979712" y="4149080"/>
            <a:ext cx="3600400" cy="1855029"/>
          </a:xfrm>
          <a:prstGeom prst="rect">
            <a:avLst/>
          </a:prstGeom>
        </p:spPr>
      </p:pic>
    </p:spTree>
    <p:extLst>
      <p:ext uri="{BB962C8B-B14F-4D97-AF65-F5344CB8AC3E}">
        <p14:creationId xmlns:p14="http://schemas.microsoft.com/office/powerpoint/2010/main" val="3545624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FEAAC7-4DD7-414D-9271-70310FA7FF6F}"/>
              </a:ext>
            </a:extLst>
          </p:cNvPr>
          <p:cNvSpPr>
            <a:spLocks noGrp="1"/>
          </p:cNvSpPr>
          <p:nvPr>
            <p:ph type="title"/>
          </p:nvPr>
        </p:nvSpPr>
        <p:spPr/>
        <p:txBody>
          <a:bodyPr/>
          <a:lstStyle/>
          <a:p>
            <a:r>
              <a:rPr lang="en-GB" dirty="0"/>
              <a:t>Tricky word bingo</a:t>
            </a:r>
          </a:p>
        </p:txBody>
      </p:sp>
      <p:graphicFrame>
        <p:nvGraphicFramePr>
          <p:cNvPr id="5" name="Content Placeholder 4">
            <a:extLst>
              <a:ext uri="{FF2B5EF4-FFF2-40B4-BE49-F238E27FC236}">
                <a16:creationId xmlns:a16="http://schemas.microsoft.com/office/drawing/2014/main" xmlns="" id="{A9D182A3-A121-4A15-97BD-477926F6A73A}"/>
              </a:ext>
            </a:extLst>
          </p:cNvPr>
          <p:cNvGraphicFramePr>
            <a:graphicFrameLocks noGrp="1"/>
          </p:cNvGraphicFramePr>
          <p:nvPr>
            <p:ph idx="1"/>
            <p:extLst>
              <p:ext uri="{D42A27DB-BD31-4B8C-83A1-F6EECF244321}">
                <p14:modId xmlns:p14="http://schemas.microsoft.com/office/powerpoint/2010/main" val="1008976239"/>
              </p:ext>
            </p:extLst>
          </p:nvPr>
        </p:nvGraphicFramePr>
        <p:xfrm>
          <a:off x="457200" y="1783461"/>
          <a:ext cx="8229599" cy="4159440"/>
        </p:xfrm>
        <a:graphic>
          <a:graphicData uri="http://schemas.openxmlformats.org/drawingml/2006/table">
            <a:tbl>
              <a:tblPr/>
              <a:tblGrid>
                <a:gridCol w="1592140">
                  <a:extLst>
                    <a:ext uri="{9D8B030D-6E8A-4147-A177-3AD203B41FA5}">
                      <a16:colId xmlns:a16="http://schemas.microsoft.com/office/drawing/2014/main" xmlns="" val="2847308780"/>
                    </a:ext>
                  </a:extLst>
                </a:gridCol>
                <a:gridCol w="1740407">
                  <a:extLst>
                    <a:ext uri="{9D8B030D-6E8A-4147-A177-3AD203B41FA5}">
                      <a16:colId xmlns:a16="http://schemas.microsoft.com/office/drawing/2014/main" xmlns="" val="4121097935"/>
                    </a:ext>
                  </a:extLst>
                </a:gridCol>
                <a:gridCol w="1712241">
                  <a:extLst>
                    <a:ext uri="{9D8B030D-6E8A-4147-A177-3AD203B41FA5}">
                      <a16:colId xmlns:a16="http://schemas.microsoft.com/office/drawing/2014/main" xmlns="" val="485576421"/>
                    </a:ext>
                  </a:extLst>
                </a:gridCol>
                <a:gridCol w="1651659">
                  <a:extLst>
                    <a:ext uri="{9D8B030D-6E8A-4147-A177-3AD203B41FA5}">
                      <a16:colId xmlns:a16="http://schemas.microsoft.com/office/drawing/2014/main" xmlns="" val="1699385470"/>
                    </a:ext>
                  </a:extLst>
                </a:gridCol>
                <a:gridCol w="1533152">
                  <a:extLst>
                    <a:ext uri="{9D8B030D-6E8A-4147-A177-3AD203B41FA5}">
                      <a16:colId xmlns:a16="http://schemas.microsoft.com/office/drawing/2014/main" xmlns="" val="3548467306"/>
                    </a:ext>
                  </a:extLst>
                </a:gridCol>
              </a:tblGrid>
              <a:tr h="1200482">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r>
                        <a:rPr lang="en-GB" sz="3000">
                          <a:effectLst/>
                          <a:latin typeface="XCCW Joined 5a" panose="03050602040000000000" pitchFamily="66" charset="0"/>
                          <a:ea typeface="Calibri" panose="020F0502020204030204" pitchFamily="34" charset="0"/>
                          <a:cs typeface="Times New Roman" panose="02020603050405020304" pitchFamily="18" charset="0"/>
                        </a:rPr>
                        <a:t>s</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he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you</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was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a</a:t>
                      </a:r>
                      <a:r>
                        <a:rPr lang="en-GB" sz="3000">
                          <a:effectLst/>
                          <a:latin typeface="XCCW Joined 5a" panose="03050602040000000000" pitchFamily="66" charset="0"/>
                          <a:ea typeface="Calibri" panose="020F0502020204030204" pitchFamily="34" charset="0"/>
                          <a:cs typeface="Times New Roman" panose="02020603050405020304" pitchFamily="18" charset="0"/>
                        </a:rPr>
                        <a:t>l</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l</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have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353248613"/>
                  </a:ext>
                </a:extLst>
              </a:tr>
              <a:tr h="1479479">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XCCW Joined 5a" panose="03050602040000000000" pitchFamily="66" charset="0"/>
                          <a:ea typeface="Calibri" panose="020F0502020204030204" pitchFamily="34" charset="0"/>
                          <a:cs typeface="Times New Roman" panose="02020603050405020304" pitchFamily="18" charset="0"/>
                        </a:rPr>
                        <a:t>t</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hey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come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my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some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put</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931755324"/>
                  </a:ext>
                </a:extLst>
              </a:tr>
              <a:tr h="1479479">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r>
                        <a:rPr lang="en-GB" sz="3000">
                          <a:effectLst/>
                          <a:latin typeface="XCCW Joined 5a" panose="03050602040000000000" pitchFamily="66" charset="0"/>
                          <a:ea typeface="Calibri" panose="020F0502020204030204" pitchFamily="34" charset="0"/>
                          <a:cs typeface="Times New Roman" panose="02020603050405020304" pitchFamily="18" charset="0"/>
                        </a:rPr>
                        <a:t>a</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re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s</a:t>
                      </a:r>
                      <a:r>
                        <a:rPr lang="en-GB" sz="3000" dirty="0">
                          <a:effectLst/>
                          <a:latin typeface="XCCW Joined 5a" panose="03050602040000000000" pitchFamily="66" charset="0"/>
                          <a:ea typeface="Calibri" panose="020F0502020204030204" pitchFamily="34" charset="0"/>
                          <a:cs typeface="Times New Roman" panose="02020603050405020304" pitchFamily="18" charset="0"/>
                        </a:rPr>
                        <a:t>a</a:t>
                      </a: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id </a:t>
                      </a:r>
                      <a:endParaRPr lang="en-GB" sz="900" dirty="0">
                        <a:effectLst/>
                        <a:latin typeface="CCW Cursive Writing 5" panose="03050602040000000000" pitchFamily="66"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h</a:t>
                      </a:r>
                      <a:r>
                        <a:rPr lang="en-GB" sz="3000">
                          <a:effectLst/>
                          <a:latin typeface="XCCW Joined 5a" panose="03050602040000000000" pitchFamily="66" charset="0"/>
                          <a:ea typeface="Calibri" panose="020F0502020204030204" pitchFamily="34" charset="0"/>
                          <a:cs typeface="Times New Roman" panose="02020603050405020304" pitchFamily="18" charset="0"/>
                        </a:rPr>
                        <a:t>e</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r</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like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so</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694876796"/>
                  </a:ext>
                </a:extLst>
              </a:tr>
            </a:tbl>
          </a:graphicData>
        </a:graphic>
      </p:graphicFrame>
    </p:spTree>
    <p:extLst>
      <p:ext uri="{BB962C8B-B14F-4D97-AF65-F5344CB8AC3E}">
        <p14:creationId xmlns:p14="http://schemas.microsoft.com/office/powerpoint/2010/main" val="1003905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229955" y="1917705"/>
            <a:ext cx="6110171" cy="3876413"/>
          </a:xfrm>
        </p:spPr>
        <p:txBody>
          <a:bodyPr>
            <a:normAutofit fontScale="92500" lnSpcReduction="10000"/>
          </a:bodyPr>
          <a:lstStyle/>
          <a:p>
            <a:pPr marL="0" indent="0">
              <a:buNone/>
            </a:pPr>
            <a:r>
              <a:rPr lang="en-GB" b="1" dirty="0"/>
              <a:t>Task 1 </a:t>
            </a:r>
          </a:p>
          <a:p>
            <a:pPr marL="0" indent="0">
              <a:buNone/>
            </a:pPr>
            <a:r>
              <a:rPr lang="en-GB" sz="3000" dirty="0"/>
              <a:t>Please use the link to the book ‘Balancing Act’ to recap some of the familiar vocabulary related to this topic. </a:t>
            </a:r>
          </a:p>
          <a:p>
            <a:pPr marL="0" indent="0">
              <a:buNone/>
            </a:pPr>
            <a:r>
              <a:rPr lang="en-GB" sz="3000" dirty="0">
                <a:hlinkClick r:id="rId2"/>
              </a:rPr>
              <a:t>https://www.youtube.com/watch?v=Lm8Pg5iwJL4</a:t>
            </a:r>
            <a:endParaRPr lang="en-GB" sz="3000" dirty="0"/>
          </a:p>
          <a:p>
            <a:pPr marL="0" indent="0">
              <a:buNone/>
            </a:pPr>
            <a:r>
              <a:rPr lang="en-GB" sz="3000" dirty="0"/>
              <a:t>Can you make your own balancing scales like in the clip and test it out with your toys?</a:t>
            </a:r>
          </a:p>
        </p:txBody>
      </p:sp>
      <p:sp>
        <p:nvSpPr>
          <p:cNvPr id="7" name="TextBox 6">
            <a:extLst>
              <a:ext uri="{FF2B5EF4-FFF2-40B4-BE49-F238E27FC236}">
                <a16:creationId xmlns:a16="http://schemas.microsoft.com/office/drawing/2014/main" xmlns="" id="{B417B9F3-9196-4197-803C-1FDEC43904F0}"/>
              </a:ext>
            </a:extLst>
          </p:cNvPr>
          <p:cNvSpPr txBox="1"/>
          <p:nvPr/>
        </p:nvSpPr>
        <p:spPr>
          <a:xfrm>
            <a:off x="229955" y="774705"/>
            <a:ext cx="8662525" cy="1231106"/>
          </a:xfrm>
          <a:prstGeom prst="rect">
            <a:avLst/>
          </a:prstGeom>
          <a:noFill/>
        </p:spPr>
        <p:txBody>
          <a:bodyPr wrap="square" rtlCol="0">
            <a:spAutoFit/>
          </a:bodyPr>
          <a:lstStyle/>
          <a:p>
            <a:r>
              <a:rPr lang="en-GB" sz="2800" dirty="0"/>
              <a:t>This week we are learning weight.</a:t>
            </a:r>
          </a:p>
          <a:p>
            <a:endParaRPr lang="en-GB" sz="2800" dirty="0"/>
          </a:p>
          <a:p>
            <a:r>
              <a:rPr lang="en-GB" dirty="0"/>
              <a:t>                                                                   </a:t>
            </a:r>
          </a:p>
        </p:txBody>
      </p:sp>
      <p:pic>
        <p:nvPicPr>
          <p:cNvPr id="3" name="Picture 2">
            <a:extLst>
              <a:ext uri="{FF2B5EF4-FFF2-40B4-BE49-F238E27FC236}">
                <a16:creationId xmlns:a16="http://schemas.microsoft.com/office/drawing/2014/main" xmlns="" id="{8C461A40-9794-4E83-9E0D-DFA775B376F9}"/>
              </a:ext>
            </a:extLst>
          </p:cNvPr>
          <p:cNvPicPr>
            <a:picLocks noChangeAspect="1"/>
          </p:cNvPicPr>
          <p:nvPr/>
        </p:nvPicPr>
        <p:blipFill>
          <a:blip r:embed="rId3"/>
          <a:stretch>
            <a:fillRect/>
          </a:stretch>
        </p:blipFill>
        <p:spPr>
          <a:xfrm>
            <a:off x="6340126" y="1775326"/>
            <a:ext cx="2704610" cy="2138434"/>
          </a:xfrm>
          <a:prstGeom prst="rect">
            <a:avLst/>
          </a:prstGeom>
        </p:spPr>
      </p:pic>
    </p:spTree>
    <p:extLst>
      <p:ext uri="{BB962C8B-B14F-4D97-AF65-F5344CB8AC3E}">
        <p14:creationId xmlns:p14="http://schemas.microsoft.com/office/powerpoint/2010/main" val="2153499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518864" y="836712"/>
            <a:ext cx="8106272" cy="3240360"/>
          </a:xfrm>
        </p:spPr>
        <p:txBody>
          <a:bodyPr>
            <a:noAutofit/>
          </a:bodyPr>
          <a:lstStyle/>
          <a:p>
            <a:pPr marL="0" indent="0">
              <a:buNone/>
            </a:pPr>
            <a:r>
              <a:rPr lang="en-GB" sz="2800" b="1" dirty="0"/>
              <a:t>Task 2</a:t>
            </a:r>
          </a:p>
          <a:p>
            <a:pPr marL="0" indent="0">
              <a:buNone/>
            </a:pPr>
            <a:r>
              <a:rPr lang="en-GB" sz="2800" dirty="0"/>
              <a:t>Please use the link to the book ‘How Much Does a Ladybird Weigh’.</a:t>
            </a:r>
          </a:p>
          <a:p>
            <a:pPr marL="0" indent="0">
              <a:buNone/>
            </a:pPr>
            <a:r>
              <a:rPr lang="en-GB" sz="2800" dirty="0">
                <a:hlinkClick r:id="rId2"/>
              </a:rPr>
              <a:t>https://www.youtube.com/watch?v=bhEtwYh1Hw8</a:t>
            </a:r>
            <a:endParaRPr lang="en-GB" sz="2800" dirty="0"/>
          </a:p>
          <a:p>
            <a:pPr marL="0" indent="0">
              <a:buNone/>
            </a:pPr>
            <a:r>
              <a:rPr lang="en-GB" sz="2800" dirty="0"/>
              <a:t>Explore the mathematical vocabulary of heavier and lighter using weighing scales or balancing scales from Task 1.</a:t>
            </a:r>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p:txBody>
      </p:sp>
      <p:pic>
        <p:nvPicPr>
          <p:cNvPr id="3" name="Picture 2">
            <a:extLst>
              <a:ext uri="{FF2B5EF4-FFF2-40B4-BE49-F238E27FC236}">
                <a16:creationId xmlns:a16="http://schemas.microsoft.com/office/drawing/2014/main" xmlns="" id="{FDDF4516-28A1-4DB6-B478-6B789B78F284}"/>
              </a:ext>
            </a:extLst>
          </p:cNvPr>
          <p:cNvPicPr>
            <a:picLocks noChangeAspect="1"/>
          </p:cNvPicPr>
          <p:nvPr/>
        </p:nvPicPr>
        <p:blipFill>
          <a:blip r:embed="rId3"/>
          <a:stretch>
            <a:fillRect/>
          </a:stretch>
        </p:blipFill>
        <p:spPr>
          <a:xfrm>
            <a:off x="3779912" y="4077072"/>
            <a:ext cx="2663697" cy="2658171"/>
          </a:xfrm>
          <a:prstGeom prst="rect">
            <a:avLst/>
          </a:prstGeom>
        </p:spPr>
      </p:pic>
    </p:spTree>
    <p:extLst>
      <p:ext uri="{BB962C8B-B14F-4D97-AF65-F5344CB8AC3E}">
        <p14:creationId xmlns:p14="http://schemas.microsoft.com/office/powerpoint/2010/main" val="4135705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57200" y="971600"/>
            <a:ext cx="8291264" cy="4905672"/>
          </a:xfrm>
        </p:spPr>
        <p:txBody>
          <a:bodyPr>
            <a:normAutofit/>
          </a:bodyPr>
          <a:lstStyle/>
          <a:p>
            <a:pPr marL="0" indent="0">
              <a:buNone/>
            </a:pPr>
            <a:r>
              <a:rPr lang="en-GB" sz="3400" b="1" dirty="0"/>
              <a:t>Task 3</a:t>
            </a:r>
          </a:p>
          <a:p>
            <a:pPr marL="0" indent="0">
              <a:buNone/>
            </a:pPr>
            <a:r>
              <a:rPr lang="en-GB" sz="2800" dirty="0"/>
              <a:t>Please use the link to the book ‘Who sank the Boat’. </a:t>
            </a:r>
          </a:p>
          <a:p>
            <a:pPr marL="0" indent="0">
              <a:buNone/>
            </a:pPr>
            <a:r>
              <a:rPr lang="en-GB" sz="2800" dirty="0">
                <a:hlinkClick r:id="rId2"/>
              </a:rPr>
              <a:t>https://www.youtube.com/watch?v=ZpFWuHSDFtQ</a:t>
            </a:r>
            <a:endParaRPr lang="en-GB" sz="2800" dirty="0"/>
          </a:p>
          <a:p>
            <a:pPr marL="0" indent="0">
              <a:buNone/>
            </a:pPr>
            <a:r>
              <a:rPr lang="en-GB" sz="2800" dirty="0"/>
              <a:t>Explore how you can overfill a container/boat so that it sinks. Why does this happen?</a:t>
            </a:r>
          </a:p>
          <a:p>
            <a:pPr marL="0" indent="0">
              <a:buNone/>
            </a:pPr>
            <a:endParaRPr lang="en-GB" sz="3000" b="1"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3" name="Picture 2">
            <a:extLst>
              <a:ext uri="{FF2B5EF4-FFF2-40B4-BE49-F238E27FC236}">
                <a16:creationId xmlns:a16="http://schemas.microsoft.com/office/drawing/2014/main" xmlns="" id="{1CB6BFE2-D474-4AE5-92D0-F237BF3F2179}"/>
              </a:ext>
            </a:extLst>
          </p:cNvPr>
          <p:cNvPicPr>
            <a:picLocks noChangeAspect="1"/>
          </p:cNvPicPr>
          <p:nvPr/>
        </p:nvPicPr>
        <p:blipFill>
          <a:blip r:embed="rId3"/>
          <a:stretch>
            <a:fillRect/>
          </a:stretch>
        </p:blipFill>
        <p:spPr>
          <a:xfrm>
            <a:off x="2411760" y="3501008"/>
            <a:ext cx="4050010" cy="3222271"/>
          </a:xfrm>
          <a:prstGeom prst="rect">
            <a:avLst/>
          </a:prstGeom>
        </p:spPr>
      </p:pic>
    </p:spTree>
    <p:extLst>
      <p:ext uri="{BB962C8B-B14F-4D97-AF65-F5344CB8AC3E}">
        <p14:creationId xmlns:p14="http://schemas.microsoft.com/office/powerpoint/2010/main" val="16786074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alibri"/>
                <a:ea typeface="+mj-ea"/>
                <a:cs typeface="+mj-cs"/>
              </a:rPr>
              <a:t>Topic</a:t>
            </a:r>
          </a:p>
        </p:txBody>
      </p:sp>
      <p:sp>
        <p:nvSpPr>
          <p:cNvPr id="8" name="Content Placeholder 7"/>
          <p:cNvSpPr>
            <a:spLocks noGrp="1"/>
          </p:cNvSpPr>
          <p:nvPr>
            <p:ph idx="1"/>
          </p:nvPr>
        </p:nvSpPr>
        <p:spPr>
          <a:xfrm>
            <a:off x="424620" y="1080014"/>
            <a:ext cx="4795454" cy="5229306"/>
          </a:xfrm>
        </p:spPr>
        <p:txBody>
          <a:bodyPr>
            <a:normAutofit fontScale="25000" lnSpcReduction="20000"/>
          </a:bodyPr>
          <a:lstStyle/>
          <a:p>
            <a:pPr marL="0" indent="0">
              <a:buNone/>
            </a:pPr>
            <a:r>
              <a:rPr lang="en-GB" sz="7200" dirty="0"/>
              <a:t>This week we have thinking about weight as well as animals travelling on different types of transport and the silly reasons why this would not work. You might like to try out one of these tasks connected to this week’s learning.</a:t>
            </a:r>
          </a:p>
          <a:p>
            <a:pPr marL="0" indent="0">
              <a:buNone/>
            </a:pPr>
            <a:endParaRPr lang="en-GB" sz="7200" dirty="0"/>
          </a:p>
          <a:p>
            <a:pPr marL="514350" indent="-514350">
              <a:buFont typeface="+mj-lt"/>
              <a:buAutoNum type="arabicPeriod"/>
            </a:pPr>
            <a:r>
              <a:rPr lang="en-GB" sz="7200" dirty="0"/>
              <a:t>Role play a Post Office. Can you make you own parcels and compare to see which are heavier and lighter?</a:t>
            </a:r>
          </a:p>
          <a:p>
            <a:pPr marL="514350" indent="-514350">
              <a:buFont typeface="+mj-lt"/>
              <a:buAutoNum type="arabicPeriod"/>
            </a:pPr>
            <a:r>
              <a:rPr lang="en-GB" sz="7200" dirty="0"/>
              <a:t>Can you build me a vehicle that an animal from the story could travel on?</a:t>
            </a:r>
          </a:p>
          <a:p>
            <a:pPr marL="514350" indent="-514350">
              <a:buFont typeface="+mj-lt"/>
              <a:buAutoNum type="arabicPeriod"/>
            </a:pPr>
            <a:r>
              <a:rPr lang="en-GB" sz="7200" dirty="0"/>
              <a:t>On plates put brightly colour paint and a range of wheeled transport toys. Children dip the wheels into the paint and run them across sheets of paper. </a:t>
            </a:r>
          </a:p>
          <a:p>
            <a:pPr marL="514350" indent="-514350">
              <a:buFont typeface="+mj-lt"/>
              <a:buAutoNum type="arabicPeriod"/>
            </a:pPr>
            <a:r>
              <a:rPr lang="en-GB" sz="7200" dirty="0"/>
              <a:t>Collect together transport toys, e.g. car, train, boat, bicycle, taxis, motorbike. Identify them. Discuss specialised forms of transport, e.g. ambulance, lifeboat, mobility scooter. Generate different criteria to group the collection of vehicles. Consider reasons for travelling in each. </a:t>
            </a:r>
          </a:p>
          <a:p>
            <a:pPr marL="514350" indent="-514350">
              <a:buFont typeface="+mj-lt"/>
              <a:buAutoNum type="arabicPeriod"/>
            </a:pPr>
            <a:endParaRPr lang="en-GB" sz="2800" dirty="0"/>
          </a:p>
        </p:txBody>
      </p:sp>
      <p:sp>
        <p:nvSpPr>
          <p:cNvPr id="4" name="TextBox 3">
            <a:extLst>
              <a:ext uri="{FF2B5EF4-FFF2-40B4-BE49-F238E27FC236}">
                <a16:creationId xmlns:a16="http://schemas.microsoft.com/office/drawing/2014/main" xmlns="" id="{35167DAE-AE0C-4AAA-833F-2033E432FA12}"/>
              </a:ext>
            </a:extLst>
          </p:cNvPr>
          <p:cNvSpPr txBox="1"/>
          <p:nvPr/>
        </p:nvSpPr>
        <p:spPr>
          <a:xfrm>
            <a:off x="251520" y="2852936"/>
            <a:ext cx="3672408" cy="923330"/>
          </a:xfrm>
          <a:prstGeom prst="rect">
            <a:avLst/>
          </a:prstGeom>
          <a:noFill/>
        </p:spPr>
        <p:txBody>
          <a:bodyPr wrap="square" rtlCol="0">
            <a:spAutoFit/>
          </a:bodyPr>
          <a:lstStyle/>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endParaRPr lang="en-GB" dirty="0"/>
          </a:p>
        </p:txBody>
      </p:sp>
      <p:pic>
        <p:nvPicPr>
          <p:cNvPr id="2" name="Picture 1">
            <a:extLst>
              <a:ext uri="{FF2B5EF4-FFF2-40B4-BE49-F238E27FC236}">
                <a16:creationId xmlns:a16="http://schemas.microsoft.com/office/drawing/2014/main" xmlns="" id="{0D23B51D-41DD-4FA8-AE99-5D14BA622F61}"/>
              </a:ext>
            </a:extLst>
          </p:cNvPr>
          <p:cNvPicPr>
            <a:picLocks noChangeAspect="1"/>
          </p:cNvPicPr>
          <p:nvPr/>
        </p:nvPicPr>
        <p:blipFill>
          <a:blip r:embed="rId2"/>
          <a:stretch>
            <a:fillRect/>
          </a:stretch>
        </p:blipFill>
        <p:spPr>
          <a:xfrm>
            <a:off x="5580112" y="1063213"/>
            <a:ext cx="1847850" cy="1524000"/>
          </a:xfrm>
          <a:prstGeom prst="rect">
            <a:avLst/>
          </a:prstGeom>
        </p:spPr>
      </p:pic>
      <p:pic>
        <p:nvPicPr>
          <p:cNvPr id="3" name="Picture 2">
            <a:extLst>
              <a:ext uri="{FF2B5EF4-FFF2-40B4-BE49-F238E27FC236}">
                <a16:creationId xmlns:a16="http://schemas.microsoft.com/office/drawing/2014/main" xmlns="" id="{75501824-545B-40D5-80A0-B839D077DA85}"/>
              </a:ext>
            </a:extLst>
          </p:cNvPr>
          <p:cNvPicPr>
            <a:picLocks noChangeAspect="1"/>
          </p:cNvPicPr>
          <p:nvPr/>
        </p:nvPicPr>
        <p:blipFill>
          <a:blip r:embed="rId3"/>
          <a:stretch>
            <a:fillRect/>
          </a:stretch>
        </p:blipFill>
        <p:spPr>
          <a:xfrm>
            <a:off x="5724128" y="3068960"/>
            <a:ext cx="2771775" cy="2619375"/>
          </a:xfrm>
          <a:prstGeom prst="rect">
            <a:avLst/>
          </a:prstGeom>
        </p:spPr>
      </p:pic>
    </p:spTree>
    <p:extLst>
      <p:ext uri="{BB962C8B-B14F-4D97-AF65-F5344CB8AC3E}">
        <p14:creationId xmlns:p14="http://schemas.microsoft.com/office/powerpoint/2010/main" val="2936767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a:bodyPr>
          <a:lstStyle/>
          <a:p>
            <a:pPr marL="0" indent="0">
              <a:buNone/>
            </a:pPr>
            <a:r>
              <a:rPr lang="en-GB" sz="2400" dirty="0"/>
              <a:t>A good site to use for reading is Oxford Owl, which is free. Please visit - </a:t>
            </a:r>
            <a:r>
              <a:rPr lang="en-GB" sz="2400" dirty="0">
                <a:hlinkClick r:id="rId2"/>
              </a:rPr>
              <a:t>https://www.oxfordowl.co.uk/</a:t>
            </a:r>
            <a:endParaRPr lang="en-GB" sz="2400"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86802154-BC6C-4D5C-B06D-E49642D4AA31}"/>
              </a:ext>
            </a:extLst>
          </p:cNvPr>
          <p:cNvPicPr>
            <a:picLocks noChangeAspect="1"/>
          </p:cNvPicPr>
          <p:nvPr/>
        </p:nvPicPr>
        <p:blipFill>
          <a:blip r:embed="rId3"/>
          <a:stretch>
            <a:fillRect/>
          </a:stretch>
        </p:blipFill>
        <p:spPr>
          <a:xfrm>
            <a:off x="683568" y="2132856"/>
            <a:ext cx="7596336" cy="3854328"/>
          </a:xfrm>
          <a:prstGeom prst="rect">
            <a:avLst/>
          </a:prstGeom>
        </p:spPr>
      </p:pic>
      <p:sp>
        <p:nvSpPr>
          <p:cNvPr id="2" name="Title 1"/>
          <p:cNvSpPr>
            <a:spLocks noGrp="1"/>
          </p:cNvSpPr>
          <p:nvPr>
            <p:ph type="title"/>
          </p:nvPr>
        </p:nvSpPr>
        <p:spPr>
          <a:xfrm>
            <a:off x="539552" y="-315416"/>
            <a:ext cx="8229600" cy="1143000"/>
          </a:xfrm>
        </p:spPr>
        <p:txBody>
          <a:bodyPr/>
          <a:lstStyle/>
          <a:p>
            <a:r>
              <a:rPr lang="en-GB" dirty="0"/>
              <a:t>Reading</a:t>
            </a:r>
          </a:p>
        </p:txBody>
      </p:sp>
    </p:spTree>
    <p:extLst>
      <p:ext uri="{BB962C8B-B14F-4D97-AF65-F5344CB8AC3E}">
        <p14:creationId xmlns:p14="http://schemas.microsoft.com/office/powerpoint/2010/main" val="37869510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980728"/>
            <a:ext cx="8928992" cy="1224135"/>
          </a:xfrm>
        </p:spPr>
        <p:txBody>
          <a:bodyPr>
            <a:normAutofit fontScale="70000" lnSpcReduction="20000"/>
          </a:bodyPr>
          <a:lstStyle/>
          <a:p>
            <a:pPr marL="0" indent="0">
              <a:buNone/>
            </a:pPr>
            <a:r>
              <a:rPr lang="en-GB" dirty="0"/>
              <a:t>Another useful site for reading is Renaissance </a:t>
            </a:r>
            <a:r>
              <a:rPr lang="en-GB" dirty="0" err="1"/>
              <a:t>myON</a:t>
            </a:r>
            <a:r>
              <a:rPr lang="en-GB" dirty="0"/>
              <a:t>. This is a good source for books you can read to the children or provide information books that follow their interests. Please visit - </a:t>
            </a:r>
            <a:r>
              <a:rPr lang="en-GB" dirty="0">
                <a:hlinkClick r:id="rId2"/>
              </a:rPr>
              <a:t>http://readon.myon.co.uk</a:t>
            </a: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2" name="Title 1"/>
          <p:cNvSpPr>
            <a:spLocks noGrp="1"/>
          </p:cNvSpPr>
          <p:nvPr>
            <p:ph type="title"/>
          </p:nvPr>
        </p:nvSpPr>
        <p:spPr>
          <a:xfrm>
            <a:off x="457200" y="151172"/>
            <a:ext cx="8229600" cy="864096"/>
          </a:xfrm>
        </p:spPr>
        <p:txBody>
          <a:bodyPr/>
          <a:lstStyle/>
          <a:p>
            <a:r>
              <a:rPr lang="en-GB" dirty="0"/>
              <a:t>Reading</a:t>
            </a:r>
          </a:p>
        </p:txBody>
      </p:sp>
      <p:pic>
        <p:nvPicPr>
          <p:cNvPr id="5" name="Picture 4">
            <a:extLst>
              <a:ext uri="{FF2B5EF4-FFF2-40B4-BE49-F238E27FC236}">
                <a16:creationId xmlns:a16="http://schemas.microsoft.com/office/drawing/2014/main" xmlns="" id="{F09F802A-9FB3-4C51-964A-6A5A1EF8A5B5}"/>
              </a:ext>
            </a:extLst>
          </p:cNvPr>
          <p:cNvPicPr>
            <a:picLocks noChangeAspect="1"/>
          </p:cNvPicPr>
          <p:nvPr/>
        </p:nvPicPr>
        <p:blipFill>
          <a:blip r:embed="rId3"/>
          <a:stretch>
            <a:fillRect/>
          </a:stretch>
        </p:blipFill>
        <p:spPr>
          <a:xfrm>
            <a:off x="1581857" y="2342218"/>
            <a:ext cx="5980286" cy="3967101"/>
          </a:xfrm>
          <a:prstGeom prst="rect">
            <a:avLst/>
          </a:prstGeom>
        </p:spPr>
      </p:pic>
    </p:spTree>
    <p:extLst>
      <p:ext uri="{BB962C8B-B14F-4D97-AF65-F5344CB8AC3E}">
        <p14:creationId xmlns:p14="http://schemas.microsoft.com/office/powerpoint/2010/main" val="4116079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fontScale="70000" lnSpcReduction="20000"/>
          </a:bodyPr>
          <a:lstStyle/>
          <a:p>
            <a:pPr marL="0" indent="0">
              <a:buNone/>
            </a:pPr>
            <a:r>
              <a:rPr lang="en-GB" dirty="0"/>
              <a:t>Choose an area that interests you or use the search option</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Please continue sharing books together. Talking about the content and the characters in the books and making predictions about what might happen as you read.</a:t>
            </a:r>
          </a:p>
          <a:p>
            <a:pPr marL="0" indent="0">
              <a:buNone/>
            </a:pPr>
            <a:endParaRPr lang="en-GB" dirty="0"/>
          </a:p>
        </p:txBody>
      </p:sp>
      <p:sp>
        <p:nvSpPr>
          <p:cNvPr id="2" name="Title 1"/>
          <p:cNvSpPr>
            <a:spLocks noGrp="1"/>
          </p:cNvSpPr>
          <p:nvPr>
            <p:ph type="title"/>
          </p:nvPr>
        </p:nvSpPr>
        <p:spPr>
          <a:xfrm>
            <a:off x="539552" y="-315416"/>
            <a:ext cx="8229600" cy="1143000"/>
          </a:xfrm>
        </p:spPr>
        <p:txBody>
          <a:bodyPr/>
          <a:lstStyle/>
          <a:p>
            <a:r>
              <a:rPr lang="en-GB" dirty="0"/>
              <a:t>Reading</a:t>
            </a:r>
          </a:p>
        </p:txBody>
      </p:sp>
      <p:pic>
        <p:nvPicPr>
          <p:cNvPr id="6" name="Picture 5">
            <a:extLst>
              <a:ext uri="{FF2B5EF4-FFF2-40B4-BE49-F238E27FC236}">
                <a16:creationId xmlns:a16="http://schemas.microsoft.com/office/drawing/2014/main" xmlns="" id="{D3598FF6-8729-4DBD-A542-40BFDA84F544}"/>
              </a:ext>
            </a:extLst>
          </p:cNvPr>
          <p:cNvPicPr>
            <a:picLocks noChangeAspect="1"/>
          </p:cNvPicPr>
          <p:nvPr/>
        </p:nvPicPr>
        <p:blipFill>
          <a:blip r:embed="rId2"/>
          <a:stretch>
            <a:fillRect/>
          </a:stretch>
        </p:blipFill>
        <p:spPr>
          <a:xfrm>
            <a:off x="1259632" y="1123284"/>
            <a:ext cx="6348895" cy="3955107"/>
          </a:xfrm>
          <a:prstGeom prst="rect">
            <a:avLst/>
          </a:prstGeom>
        </p:spPr>
      </p:pic>
      <p:cxnSp>
        <p:nvCxnSpPr>
          <p:cNvPr id="7" name="Straight Arrow Connector 6">
            <a:extLst>
              <a:ext uri="{FF2B5EF4-FFF2-40B4-BE49-F238E27FC236}">
                <a16:creationId xmlns:a16="http://schemas.microsoft.com/office/drawing/2014/main" xmlns="" id="{35E128A0-8B56-4585-B7F4-A8FE3398D709}"/>
              </a:ext>
            </a:extLst>
          </p:cNvPr>
          <p:cNvCxnSpPr>
            <a:cxnSpLocks/>
          </p:cNvCxnSpPr>
          <p:nvPr/>
        </p:nvCxnSpPr>
        <p:spPr>
          <a:xfrm>
            <a:off x="3131840" y="827584"/>
            <a:ext cx="415542" cy="24455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xmlns="" id="{E6888806-35B1-49D2-8451-71488FD54AFD}"/>
              </a:ext>
            </a:extLst>
          </p:cNvPr>
          <p:cNvCxnSpPr>
            <a:cxnSpLocks/>
          </p:cNvCxnSpPr>
          <p:nvPr/>
        </p:nvCxnSpPr>
        <p:spPr>
          <a:xfrm flipH="1">
            <a:off x="5148064" y="827584"/>
            <a:ext cx="504057" cy="72920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76895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BE7C2C-B45E-4330-96A2-533DFB355609}"/>
              </a:ext>
            </a:extLst>
          </p:cNvPr>
          <p:cNvSpPr>
            <a:spLocks noGrp="1"/>
          </p:cNvSpPr>
          <p:nvPr>
            <p:ph type="title"/>
          </p:nvPr>
        </p:nvSpPr>
        <p:spPr>
          <a:xfrm>
            <a:off x="457200" y="116632"/>
            <a:ext cx="8229600" cy="1143000"/>
          </a:xfrm>
        </p:spPr>
        <p:txBody>
          <a:bodyPr/>
          <a:lstStyle/>
          <a:p>
            <a:r>
              <a:rPr lang="en-GB" dirty="0"/>
              <a:t>Phonics</a:t>
            </a:r>
          </a:p>
        </p:txBody>
      </p:sp>
      <p:sp>
        <p:nvSpPr>
          <p:cNvPr id="3" name="Content Placeholder 2">
            <a:extLst>
              <a:ext uri="{FF2B5EF4-FFF2-40B4-BE49-F238E27FC236}">
                <a16:creationId xmlns:a16="http://schemas.microsoft.com/office/drawing/2014/main" xmlns="" id="{DCB018C6-E1B6-4E80-85DC-7A4A7217B090}"/>
              </a:ext>
            </a:extLst>
          </p:cNvPr>
          <p:cNvSpPr>
            <a:spLocks noGrp="1"/>
          </p:cNvSpPr>
          <p:nvPr>
            <p:ph idx="1"/>
          </p:nvPr>
        </p:nvSpPr>
        <p:spPr>
          <a:xfrm>
            <a:off x="457200" y="1166018"/>
            <a:ext cx="8229600" cy="4525963"/>
          </a:xfrm>
        </p:spPr>
        <p:txBody>
          <a:bodyPr/>
          <a:lstStyle/>
          <a:p>
            <a:pPr marL="0" indent="0">
              <a:buNone/>
            </a:pPr>
            <a:r>
              <a:rPr lang="en-GB" sz="2200" dirty="0"/>
              <a:t>Continue using your Orange sound book and Blue tricky word book to practice the sounds and words. </a:t>
            </a:r>
          </a:p>
          <a:p>
            <a:pPr marL="0" indent="0">
              <a:buNone/>
            </a:pPr>
            <a:r>
              <a:rPr lang="en-GB" sz="2200" dirty="0"/>
              <a:t>Phonics play </a:t>
            </a:r>
            <a:r>
              <a:rPr lang="en-GB" sz="2200" dirty="0">
                <a:hlinkClick r:id="rId2"/>
              </a:rPr>
              <a:t>https://new.phonicsplay.co.uk/</a:t>
            </a:r>
            <a:r>
              <a:rPr lang="en-GB" sz="2200" dirty="0"/>
              <a:t> is a great site for reinforcing our phonics learning. It is free use at the moment.</a:t>
            </a:r>
          </a:p>
          <a:p>
            <a:pPr marL="0" indent="0">
              <a:buNone/>
            </a:pPr>
            <a:r>
              <a:rPr lang="en-GB" sz="2200" dirty="0"/>
              <a:t>We have covered all of phase 2 and most of phase 3 and there are lots of fun interactive games to play.</a:t>
            </a:r>
          </a:p>
          <a:p>
            <a:pPr marL="0" indent="0">
              <a:buNone/>
            </a:pPr>
            <a:endParaRPr lang="en-GB" dirty="0"/>
          </a:p>
          <a:p>
            <a:pPr marL="0" indent="0">
              <a:buNone/>
            </a:pPr>
            <a:endParaRPr lang="en-GB" dirty="0"/>
          </a:p>
        </p:txBody>
      </p:sp>
      <p:pic>
        <p:nvPicPr>
          <p:cNvPr id="7" name="Picture 6">
            <a:extLst>
              <a:ext uri="{FF2B5EF4-FFF2-40B4-BE49-F238E27FC236}">
                <a16:creationId xmlns:a16="http://schemas.microsoft.com/office/drawing/2014/main" xmlns="" id="{BE7D8D7E-DF16-4911-9241-4FB34739F6F2}"/>
              </a:ext>
            </a:extLst>
          </p:cNvPr>
          <p:cNvPicPr>
            <a:picLocks noChangeAspect="1"/>
          </p:cNvPicPr>
          <p:nvPr/>
        </p:nvPicPr>
        <p:blipFill>
          <a:blip r:embed="rId3"/>
          <a:stretch>
            <a:fillRect/>
          </a:stretch>
        </p:blipFill>
        <p:spPr>
          <a:xfrm>
            <a:off x="4863068" y="3525929"/>
            <a:ext cx="3823732" cy="466676"/>
          </a:xfrm>
          <a:prstGeom prst="rect">
            <a:avLst/>
          </a:prstGeom>
        </p:spPr>
      </p:pic>
      <p:pic>
        <p:nvPicPr>
          <p:cNvPr id="4" name="Picture 3">
            <a:extLst>
              <a:ext uri="{FF2B5EF4-FFF2-40B4-BE49-F238E27FC236}">
                <a16:creationId xmlns:a16="http://schemas.microsoft.com/office/drawing/2014/main" xmlns="" id="{8F085EEC-9F91-452C-85E6-328AE135061E}"/>
              </a:ext>
            </a:extLst>
          </p:cNvPr>
          <p:cNvPicPr>
            <a:picLocks noChangeAspect="1"/>
          </p:cNvPicPr>
          <p:nvPr/>
        </p:nvPicPr>
        <p:blipFill>
          <a:blip r:embed="rId4"/>
          <a:stretch>
            <a:fillRect/>
          </a:stretch>
        </p:blipFill>
        <p:spPr>
          <a:xfrm>
            <a:off x="371475" y="3992605"/>
            <a:ext cx="8315325" cy="2609850"/>
          </a:xfrm>
          <a:prstGeom prst="rect">
            <a:avLst/>
          </a:prstGeom>
        </p:spPr>
      </p:pic>
    </p:spTree>
    <p:extLst>
      <p:ext uri="{BB962C8B-B14F-4D97-AF65-F5344CB8AC3E}">
        <p14:creationId xmlns:p14="http://schemas.microsoft.com/office/powerpoint/2010/main" val="1782148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772190"/>
            <a:ext cx="5427555" cy="3635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a:t>Maths – White Rose Home Leaning</a:t>
            </a:r>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a:t>In school we follow the White Rose scheme of learning. Their website has put together free lessons and resources that link to the learning taking place in school. Please visit: </a:t>
            </a:r>
            <a:r>
              <a:rPr lang="en-GB" sz="2400" dirty="0">
                <a:hlinkClick r:id="rId3"/>
              </a:rPr>
              <a:t>https://whiterosemaths.com/homelearning/early-years/</a:t>
            </a:r>
            <a:endParaRPr lang="en-GB" sz="2400" dirty="0"/>
          </a:p>
          <a:p>
            <a:r>
              <a:rPr lang="en-GB" sz="2400" dirty="0"/>
              <a:t>Look out for EYFS pack.</a:t>
            </a:r>
          </a:p>
        </p:txBody>
      </p:sp>
    </p:spTree>
    <p:extLst>
      <p:ext uri="{BB962C8B-B14F-4D97-AF65-F5344CB8AC3E}">
        <p14:creationId xmlns:p14="http://schemas.microsoft.com/office/powerpoint/2010/main" val="32461251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a:t>Accessing </a:t>
            </a:r>
            <a:r>
              <a:rPr lang="en-GB" dirty="0" err="1"/>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a:t>Many educational content providers are offering free access to their resources. </a:t>
            </a:r>
            <a:r>
              <a:rPr lang="en-GB" sz="2800" dirty="0" err="1"/>
              <a:t>Twinkl</a:t>
            </a:r>
            <a:r>
              <a:rPr lang="en-GB" sz="2800" dirty="0"/>
              <a:t> is a website that we use from time to time to resource our lessons to aid in teacher input and pupil activities. </a:t>
            </a:r>
          </a:p>
          <a:p>
            <a:pPr marL="0" indent="0">
              <a:buNone/>
            </a:pPr>
            <a:r>
              <a:rPr lang="en-GB" sz="2800" dirty="0"/>
              <a:t>We will be able to direct you towards activities and learning via this website based on lessons that may be missed due to absence. To access </a:t>
            </a:r>
            <a:r>
              <a:rPr lang="en-GB" sz="2800" dirty="0" err="1"/>
              <a:t>Twinkl</a:t>
            </a:r>
            <a:r>
              <a:rPr lang="en-GB" sz="2800" dirty="0"/>
              <a:t> please visit: </a:t>
            </a:r>
            <a:r>
              <a:rPr lang="en-GB" sz="2800" dirty="0">
                <a:hlinkClick r:id="rId2"/>
              </a:rPr>
              <a:t>www.twinkl.co.uk/offer</a:t>
            </a:r>
            <a:endParaRPr lang="en-GB" sz="2800"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5EA5648A-35AE-42F6-9465-B98C0630B60A}"/>
              </a:ext>
            </a:extLst>
          </p:cNvPr>
          <p:cNvSpPr txBox="1"/>
          <p:nvPr/>
        </p:nvSpPr>
        <p:spPr>
          <a:xfrm>
            <a:off x="251520" y="6182147"/>
            <a:ext cx="2304256" cy="584775"/>
          </a:xfrm>
          <a:prstGeom prst="rect">
            <a:avLst/>
          </a:prstGeom>
          <a:noFill/>
        </p:spPr>
        <p:txBody>
          <a:bodyPr wrap="square" rtlCol="0">
            <a:spAutoFit/>
          </a:bodyPr>
          <a:lstStyle/>
          <a:p>
            <a:r>
              <a:rPr lang="en-GB" sz="3200" dirty="0">
                <a:solidFill>
                  <a:srgbClr val="0070C0"/>
                </a:solidFill>
              </a:rPr>
              <a:t>Search EYFS</a:t>
            </a:r>
          </a:p>
        </p:txBody>
      </p:sp>
    </p:spTree>
    <p:extLst>
      <p:ext uri="{BB962C8B-B14F-4D97-AF65-F5344CB8AC3E}">
        <p14:creationId xmlns:p14="http://schemas.microsoft.com/office/powerpoint/2010/main" val="41733948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a:t>P.E.</a:t>
            </a:r>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a:t>It is important to keep your children active. If it is safe to do so, ensure they have some time outside throughout the day. Please visit </a:t>
            </a:r>
            <a:r>
              <a:rPr lang="en-GB" sz="2800" b="1" dirty="0"/>
              <a:t>Joe Wicks</a:t>
            </a:r>
            <a:r>
              <a:rPr lang="en-GB" sz="2800" dirty="0"/>
              <a:t> YouTube channel (</a:t>
            </a:r>
            <a:r>
              <a:rPr lang="en-GB" sz="2800" dirty="0">
                <a:hlinkClick r:id="rId2"/>
              </a:rPr>
              <a:t>https://www.youtube.com/channel/UCAxW1XT0iEJo0TYlRfn6rYQ</a:t>
            </a:r>
            <a:r>
              <a:rPr lang="en-GB" sz="2800" dirty="0"/>
              <a:t>), which has lots of exercise videos for children. He will also be hosting a live P.E. lessons Monday to Friday at 9:00am.</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Reception (EYFS) packs 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40140150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599</TotalTime>
  <Words>1056</Words>
  <Application>Microsoft Office PowerPoint</Application>
  <PresentationFormat>On-screen Show (4:3)</PresentationFormat>
  <Paragraphs>185</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Home Learning </vt:lpstr>
      <vt:lpstr>Message from Mrs Coffey</vt:lpstr>
      <vt:lpstr>PowerPoint Presentation</vt:lpstr>
      <vt:lpstr>PowerPoint Presentation</vt:lpstr>
      <vt:lpstr>PowerPoint Presentation</vt:lpstr>
      <vt:lpstr>Tricky word bingo</vt:lpstr>
      <vt:lpstr>Maths Learning</vt:lpstr>
      <vt:lpstr>Maths Learning</vt:lpstr>
      <vt:lpstr>Maths Learning</vt:lpstr>
      <vt:lpstr>PowerPoint Presentation</vt:lpstr>
      <vt:lpstr>Reading</vt:lpstr>
      <vt:lpstr>Reading</vt:lpstr>
      <vt:lpstr>Reading</vt:lpstr>
      <vt:lpstr>Phonics</vt:lpstr>
      <vt:lpstr>PowerPoint Presentation</vt:lpstr>
      <vt:lpstr>Accessing Twinkl</vt:lpstr>
      <vt:lpstr>P.E.</vt:lpstr>
      <vt:lpstr>Classroom Secrets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Chris Coffey</dc:creator>
  <cp:lastModifiedBy>Owner</cp:lastModifiedBy>
  <cp:revision>43</cp:revision>
  <dcterms:created xsi:type="dcterms:W3CDTF">2020-05-24T10:52:13Z</dcterms:created>
  <dcterms:modified xsi:type="dcterms:W3CDTF">2020-06-27T23:54:38Z</dcterms:modified>
</cp:coreProperties>
</file>