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9"/>
  </p:notesMasterIdLst>
  <p:sldIdLst>
    <p:sldId id="256" r:id="rId2"/>
    <p:sldId id="302" r:id="rId3"/>
    <p:sldId id="309" r:id="rId4"/>
    <p:sldId id="305" r:id="rId5"/>
    <p:sldId id="292" r:id="rId6"/>
    <p:sldId id="295" r:id="rId7"/>
    <p:sldId id="310" r:id="rId8"/>
    <p:sldId id="307" r:id="rId9"/>
    <p:sldId id="279" r:id="rId10"/>
    <p:sldId id="258" r:id="rId11"/>
    <p:sldId id="285" r:id="rId12"/>
    <p:sldId id="286" r:id="rId13"/>
    <p:sldId id="269" r:id="rId14"/>
    <p:sldId id="268" r:id="rId15"/>
    <p:sldId id="263" r:id="rId16"/>
    <p:sldId id="283" r:id="rId17"/>
    <p:sldId id="270" r:id="rId1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75" d="100"/>
          <a:sy n="75" d="100"/>
        </p:scale>
        <p:origin x="-1224" y="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9F56DE2-397B-4578-AB59-80D968C99145}" type="datetimeFigureOut">
              <a:rPr lang="en-GB" smtClean="0"/>
              <a:t>12/07/2020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58255B1-5392-4F81-AE15-FB9BA65C8E60}" type="slidenum">
              <a:rPr lang="en-GB" smtClean="0"/>
              <a:t>‹#›</a:t>
            </a:fld>
            <a:endParaRPr lang="en-GB"/>
          </a:p>
        </p:txBody>
      </p:sp>
    </p:spTree>
    <p:extLst>
      <p:ext uri="{BB962C8B-B14F-4D97-AF65-F5344CB8AC3E}">
        <p14:creationId xmlns:p14="http://schemas.microsoft.com/office/powerpoint/2010/main" val="241331098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58255B1-5392-4F81-AE15-FB9BA65C8E60}" type="slidenum">
              <a:rPr lang="en-GB" smtClean="0"/>
              <a:t>8</a:t>
            </a:fld>
            <a:endParaRPr lang="en-GB"/>
          </a:p>
        </p:txBody>
      </p:sp>
    </p:spTree>
    <p:extLst>
      <p:ext uri="{BB962C8B-B14F-4D97-AF65-F5344CB8AC3E}">
        <p14:creationId xmlns:p14="http://schemas.microsoft.com/office/powerpoint/2010/main" val="205289637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12/07/2020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7889153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12/07/2020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7842680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2009722-BDC1-4B4D-B9B0-B8898E6DC494}" type="datetimeFigureOut">
              <a:rPr lang="en-GB" smtClean="0"/>
              <a:t>12/07/2020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3277127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2009722-BDC1-4B4D-B9B0-B8898E6DC494}" type="datetimeFigureOut">
              <a:rPr lang="en-GB" smtClean="0"/>
              <a:t>12/07/2020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13588530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2009722-BDC1-4B4D-B9B0-B8898E6DC494}" type="datetimeFigureOut">
              <a:rPr lang="en-GB" smtClean="0"/>
              <a:t>12/07/2020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3854763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2009722-BDC1-4B4D-B9B0-B8898E6DC494}" type="datetimeFigureOut">
              <a:rPr lang="en-GB" smtClean="0"/>
              <a:t>12/07/2020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771408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2009722-BDC1-4B4D-B9B0-B8898E6DC494}" type="datetimeFigureOut">
              <a:rPr lang="en-GB" smtClean="0"/>
              <a:t>12/07/2020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41251709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2009722-BDC1-4B4D-B9B0-B8898E6DC494}" type="datetimeFigureOut">
              <a:rPr lang="en-GB" smtClean="0"/>
              <a:t>12/07/2020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1137962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2009722-BDC1-4B4D-B9B0-B8898E6DC494}" type="datetimeFigureOut">
              <a:rPr lang="en-GB" smtClean="0"/>
              <a:t>12/07/2020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5088273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12/07/2020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448100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12/07/2020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34429825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5E9EFF"/>
            </a:gs>
            <a:gs pos="39999">
              <a:srgbClr val="85C2FF"/>
            </a:gs>
            <a:gs pos="70000">
              <a:srgbClr val="C4D6EB"/>
            </a:gs>
            <a:gs pos="100000">
              <a:srgbClr val="FFEBFA"/>
            </a:gs>
          </a:gsLst>
          <a:lin ang="5400000" scaled="0"/>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2009722-BDC1-4B4D-B9B0-B8898E6DC494}" type="datetimeFigureOut">
              <a:rPr lang="en-GB" smtClean="0"/>
              <a:t>12/07/2020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0706032-224F-45C0-867B-61C342728F6A}" type="slidenum">
              <a:rPr lang="en-GB" smtClean="0"/>
              <a:t>‹#›</a:t>
            </a:fld>
            <a:endParaRPr lang="en-GB"/>
          </a:p>
        </p:txBody>
      </p:sp>
    </p:spTree>
    <p:extLst>
      <p:ext uri="{BB962C8B-B14F-4D97-AF65-F5344CB8AC3E}">
        <p14:creationId xmlns:p14="http://schemas.microsoft.com/office/powerpoint/2010/main" val="96786372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s://www.youtube.com/watch?v=sqQ1BAEj1oE" TargetMode="External"/><Relationship Id="rId2" Type="http://schemas.openxmlformats.org/officeDocument/2006/relationships/hyperlink" Target="https://www.youtube.com/watch?v=fYsNRjObvu4" TargetMode="Externa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https://www.youtube.com/watch?v=jwYU3aQ3tHc"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hyperlink" Target="https://www.oxfordowl.co.uk/"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hyperlink" Target="http://readon.myon.co.uk/"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hyperlink" Target="https://new.phonicsplay.co.uk/" TargetMode="External"/><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14.xml.rels><?xml version="1.0" encoding="UTF-8" standalone="yes"?>
<Relationships xmlns="http://schemas.openxmlformats.org/package/2006/relationships"><Relationship Id="rId3" Type="http://schemas.openxmlformats.org/officeDocument/2006/relationships/hyperlink" Target="https://whiterosemaths.com/homelearning/early-years/" TargetMode="External"/><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hyperlink" Target="http://www.twinkl.co.uk/offer" TargetMode="Externa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hyperlink" Target="https://www.youtube.com/channel/UCAxW1XT0iEJo0TYlRfn6rYQ" TargetMode="Externa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hyperlink" Target="https://classroomsecrets.co.uk/free-home-learning-packs/"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1560" y="548680"/>
            <a:ext cx="7772400" cy="1470025"/>
          </a:xfrm>
        </p:spPr>
        <p:txBody>
          <a:bodyPr>
            <a:normAutofit/>
          </a:bodyPr>
          <a:lstStyle/>
          <a:p>
            <a:r>
              <a:rPr lang="en-GB" sz="7200" dirty="0"/>
              <a:t>Home Learning </a:t>
            </a:r>
          </a:p>
        </p:txBody>
      </p:sp>
      <p:sp>
        <p:nvSpPr>
          <p:cNvPr id="3" name="Subtitle 2"/>
          <p:cNvSpPr>
            <a:spLocks noGrp="1"/>
          </p:cNvSpPr>
          <p:nvPr>
            <p:ph type="subTitle" idx="1"/>
          </p:nvPr>
        </p:nvSpPr>
        <p:spPr>
          <a:xfrm>
            <a:off x="1371599" y="4725144"/>
            <a:ext cx="6400800" cy="1752600"/>
          </a:xfrm>
        </p:spPr>
        <p:txBody>
          <a:bodyPr>
            <a:normAutofit fontScale="85000" lnSpcReduction="20000"/>
          </a:bodyPr>
          <a:lstStyle/>
          <a:p>
            <a:r>
              <a:rPr lang="en-GB" sz="6600" dirty="0"/>
              <a:t>Year R </a:t>
            </a:r>
          </a:p>
          <a:p>
            <a:r>
              <a:rPr lang="en-GB" sz="6600" dirty="0"/>
              <a:t>Term 6 Week 7</a:t>
            </a:r>
          </a:p>
        </p:txBody>
      </p:sp>
      <p:pic>
        <p:nvPicPr>
          <p:cNvPr id="4" name="Picture 3"/>
          <p:cNvPicPr/>
          <p:nvPr/>
        </p:nvPicPr>
        <p:blipFill>
          <a:blip r:embed="rId2" cstate="print">
            <a:extLst>
              <a:ext uri="{BEBA8EAE-BF5A-486C-A8C5-ECC9F3942E4B}">
                <a14:imgProps xmlns:a14="http://schemas.microsoft.com/office/drawing/2010/main">
                  <a14:imgLayer r:embed="rId3">
                    <a14:imgEffect>
                      <a14:backgroundRemoval t="1087" b="98370" l="0" r="100000"/>
                    </a14:imgEffect>
                  </a14:imgLayer>
                </a14:imgProps>
              </a:ext>
              <a:ext uri="{28A0092B-C50C-407E-A947-70E740481C1C}">
                <a14:useLocalDpi xmlns:a14="http://schemas.microsoft.com/office/drawing/2010/main" val="0"/>
              </a:ext>
            </a:extLst>
          </a:blip>
          <a:stretch>
            <a:fillRect/>
          </a:stretch>
        </p:blipFill>
        <p:spPr>
          <a:xfrm>
            <a:off x="3275856" y="2060848"/>
            <a:ext cx="2448272" cy="2376264"/>
          </a:xfrm>
          <a:prstGeom prst="rect">
            <a:avLst/>
          </a:prstGeom>
        </p:spPr>
      </p:pic>
    </p:spTree>
    <p:extLst>
      <p:ext uri="{BB962C8B-B14F-4D97-AF65-F5344CB8AC3E}">
        <p14:creationId xmlns:p14="http://schemas.microsoft.com/office/powerpoint/2010/main" val="276592698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5"/>
            <a:ext cx="7886700" cy="1325563"/>
          </a:xfrm>
        </p:spPr>
        <p:txBody>
          <a:bodyPr>
            <a:normAutofit/>
          </a:bodyPr>
          <a:lstStyle/>
          <a:p>
            <a:r>
              <a:rPr lang="en-GB"/>
              <a:t>Message from Mrs Coffey</a:t>
            </a:r>
          </a:p>
        </p:txBody>
      </p:sp>
      <p:sp>
        <p:nvSpPr>
          <p:cNvPr id="3" name="Content Placeholder 2"/>
          <p:cNvSpPr>
            <a:spLocks noGrp="1"/>
          </p:cNvSpPr>
          <p:nvPr>
            <p:ph idx="1"/>
          </p:nvPr>
        </p:nvSpPr>
        <p:spPr>
          <a:xfrm>
            <a:off x="251520" y="1825625"/>
            <a:ext cx="4392488" cy="4667250"/>
          </a:xfrm>
        </p:spPr>
        <p:txBody>
          <a:bodyPr>
            <a:normAutofit/>
          </a:bodyPr>
          <a:lstStyle/>
          <a:p>
            <a:pPr marL="0" indent="0">
              <a:lnSpc>
                <a:spcPct val="90000"/>
              </a:lnSpc>
              <a:buNone/>
            </a:pPr>
            <a:r>
              <a:rPr lang="en-GB" sz="1400" dirty="0"/>
              <a:t>Hi Everyone,</a:t>
            </a:r>
          </a:p>
          <a:p>
            <a:pPr marL="0" indent="0">
              <a:lnSpc>
                <a:spcPct val="90000"/>
              </a:lnSpc>
              <a:buNone/>
            </a:pPr>
            <a:endParaRPr lang="en-GB" sz="1400" dirty="0"/>
          </a:p>
          <a:p>
            <a:pPr marL="0" indent="0">
              <a:lnSpc>
                <a:spcPct val="90000"/>
              </a:lnSpc>
              <a:buNone/>
            </a:pPr>
            <a:r>
              <a:rPr lang="en-GB" sz="1400" dirty="0"/>
              <a:t>I hope you enjoyed last week’s learning about Mrs Armitage’s special bike.</a:t>
            </a:r>
          </a:p>
          <a:p>
            <a:pPr marL="0" indent="0">
              <a:lnSpc>
                <a:spcPct val="90000"/>
              </a:lnSpc>
              <a:buNone/>
            </a:pPr>
            <a:endParaRPr lang="en-GB" sz="1400" dirty="0"/>
          </a:p>
          <a:p>
            <a:pPr marL="0" indent="0">
              <a:lnSpc>
                <a:spcPct val="90000"/>
              </a:lnSpc>
              <a:buNone/>
            </a:pPr>
            <a:r>
              <a:rPr lang="en-GB" sz="1400" dirty="0"/>
              <a:t>This week we are continuing thinking about journeys but the journey of a Naughty Bus. In Maths we are recapping on 2D and 3D shapes and in Phonics including words with four sounds in our sentences words.</a:t>
            </a:r>
          </a:p>
          <a:p>
            <a:pPr marL="0" indent="0">
              <a:lnSpc>
                <a:spcPct val="90000"/>
              </a:lnSpc>
              <a:buNone/>
            </a:pPr>
            <a:endParaRPr lang="en-GB" sz="1400" dirty="0"/>
          </a:p>
          <a:p>
            <a:pPr marL="0" indent="0">
              <a:lnSpc>
                <a:spcPct val="90000"/>
              </a:lnSpc>
              <a:buNone/>
            </a:pPr>
            <a:r>
              <a:rPr lang="en-GB" sz="1400" dirty="0"/>
              <a:t>I always enjoy reading your comments and seeing your lovely photos and videos so keep them coming. They make me smile and brighten the day! As usual if you have any questions then I am contactable via Tapestry or the school office. </a:t>
            </a:r>
          </a:p>
          <a:p>
            <a:pPr marL="0" indent="0">
              <a:lnSpc>
                <a:spcPct val="90000"/>
              </a:lnSpc>
              <a:buNone/>
            </a:pPr>
            <a:endParaRPr lang="en-GB" sz="1400" dirty="0"/>
          </a:p>
          <a:p>
            <a:pPr marL="0" indent="0">
              <a:lnSpc>
                <a:spcPct val="90000"/>
              </a:lnSpc>
              <a:buNone/>
            </a:pPr>
            <a:r>
              <a:rPr lang="en-GB" sz="1400" dirty="0"/>
              <a:t>Have fun. </a:t>
            </a:r>
          </a:p>
          <a:p>
            <a:pPr marL="0" indent="0">
              <a:lnSpc>
                <a:spcPct val="90000"/>
              </a:lnSpc>
              <a:buNone/>
            </a:pPr>
            <a:endParaRPr lang="en-GB" sz="1400" dirty="0"/>
          </a:p>
          <a:p>
            <a:pPr marL="0" indent="0">
              <a:lnSpc>
                <a:spcPct val="90000"/>
              </a:lnSpc>
              <a:buNone/>
            </a:pPr>
            <a:r>
              <a:rPr lang="en-GB" sz="1400" dirty="0"/>
              <a:t>Mrs. Coffey</a:t>
            </a:r>
          </a:p>
          <a:p>
            <a:pPr marL="0" indent="0">
              <a:lnSpc>
                <a:spcPct val="90000"/>
              </a:lnSpc>
              <a:buNone/>
            </a:pPr>
            <a:endParaRPr lang="en-GB" sz="1300" dirty="0"/>
          </a:p>
        </p:txBody>
      </p:sp>
      <p:pic>
        <p:nvPicPr>
          <p:cNvPr id="5" name="Picture 4">
            <a:extLst>
              <a:ext uri="{FF2B5EF4-FFF2-40B4-BE49-F238E27FC236}">
                <a16:creationId xmlns:a16="http://schemas.microsoft.com/office/drawing/2014/main" xmlns="" id="{3D5B5854-E61B-43E7-980E-12B6A19C5711}"/>
              </a:ext>
            </a:extLst>
          </p:cNvPr>
          <p:cNvPicPr>
            <a:picLocks noChangeAspect="1"/>
          </p:cNvPicPr>
          <p:nvPr/>
        </p:nvPicPr>
        <p:blipFill>
          <a:blip r:embed="rId2"/>
          <a:stretch>
            <a:fillRect/>
          </a:stretch>
        </p:blipFill>
        <p:spPr>
          <a:xfrm>
            <a:off x="5364088" y="1855242"/>
            <a:ext cx="2971174" cy="4297291"/>
          </a:xfrm>
          <a:prstGeom prst="rect">
            <a:avLst/>
          </a:prstGeom>
        </p:spPr>
      </p:pic>
    </p:spTree>
    <p:extLst>
      <p:ext uri="{BB962C8B-B14F-4D97-AF65-F5344CB8AC3E}">
        <p14:creationId xmlns:p14="http://schemas.microsoft.com/office/powerpoint/2010/main" val="394409932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62030" y="1052736"/>
            <a:ext cx="4065954" cy="5472608"/>
          </a:xfrm>
        </p:spPr>
        <p:txBody>
          <a:bodyPr>
            <a:noAutofit/>
          </a:bodyPr>
          <a:lstStyle/>
          <a:p>
            <a:pPr marL="82296" indent="0">
              <a:buNone/>
            </a:pPr>
            <a:r>
              <a:rPr lang="en-GB" sz="1600" b="1" dirty="0"/>
              <a:t>Task 1</a:t>
            </a:r>
          </a:p>
          <a:p>
            <a:pPr marL="82296" indent="0">
              <a:buNone/>
            </a:pPr>
            <a:endParaRPr lang="en-GB" sz="1600" dirty="0"/>
          </a:p>
          <a:p>
            <a:pPr marL="82296" indent="0">
              <a:buNone/>
            </a:pPr>
            <a:r>
              <a:rPr lang="en-GB" sz="1600" dirty="0"/>
              <a:t>We are going to be continuing thinking about journeys this week in particular that of the naughty bus.</a:t>
            </a:r>
          </a:p>
          <a:p>
            <a:pPr marL="82296" indent="0">
              <a:buNone/>
            </a:pPr>
            <a:endParaRPr lang="en-GB" sz="1600" dirty="0"/>
          </a:p>
          <a:p>
            <a:pPr marL="82296" lvl="0" indent="0">
              <a:buNone/>
            </a:pPr>
            <a:r>
              <a:rPr lang="en-GB" sz="1600" dirty="0">
                <a:solidFill>
                  <a:prstClr val="black"/>
                </a:solidFill>
              </a:rPr>
              <a:t>Watch the story of The Naughty Bus on the link below:</a:t>
            </a:r>
            <a:endParaRPr lang="en-GB" sz="1600" dirty="0">
              <a:solidFill>
                <a:prstClr val="black"/>
              </a:solidFill>
              <a:hlinkClick r:id="rId2">
                <a:extLst>
                  <a:ext uri="{A12FA001-AC4F-418D-AE19-62706E023703}">
                    <ahyp:hlinkClr xmlns:ahyp="http://schemas.microsoft.com/office/drawing/2018/hyperlinkcolor" xmlns="" val="tx"/>
                  </a:ext>
                </a:extLst>
              </a:hlinkClick>
            </a:endParaRPr>
          </a:p>
          <a:p>
            <a:pPr marL="82296" indent="0">
              <a:buNone/>
            </a:pPr>
            <a:endParaRPr lang="en-GB" sz="1600" dirty="0">
              <a:hlinkClick r:id="rId2"/>
            </a:endParaRPr>
          </a:p>
          <a:p>
            <a:pPr marL="82296" indent="0">
              <a:buNone/>
            </a:pPr>
            <a:r>
              <a:rPr lang="en-GB" sz="1600" dirty="0">
                <a:hlinkClick r:id="rId3"/>
              </a:rPr>
              <a:t>https://www.youtube.com/watch?v=sqQ1BAEj1oE</a:t>
            </a:r>
            <a:endParaRPr lang="en-GB" sz="1600" dirty="0"/>
          </a:p>
          <a:p>
            <a:pPr marL="82296" indent="0">
              <a:buNone/>
            </a:pPr>
            <a:endParaRPr lang="en-GB" sz="1600" dirty="0"/>
          </a:p>
          <a:p>
            <a:pPr marL="82296" indent="0">
              <a:buNone/>
            </a:pPr>
            <a:r>
              <a:rPr lang="en-GB" sz="1600" dirty="0"/>
              <a:t>Which is your favourite thing that the bus does? Can you explain why?</a:t>
            </a:r>
          </a:p>
          <a:p>
            <a:pPr marL="82296" indent="0">
              <a:buNone/>
            </a:pPr>
            <a:endParaRPr lang="en-GB" sz="1600" dirty="0"/>
          </a:p>
          <a:p>
            <a:pPr marL="82296" indent="0">
              <a:buNone/>
            </a:pPr>
            <a:r>
              <a:rPr lang="en-GB" sz="1600" dirty="0"/>
              <a:t>Can you draw out your own picture plan of the story then use a toy bus to retell the story?</a:t>
            </a:r>
          </a:p>
        </p:txBody>
      </p:sp>
      <p:sp>
        <p:nvSpPr>
          <p:cNvPr id="4" name="Title 1"/>
          <p:cNvSpPr txBox="1">
            <a:spLocks/>
          </p:cNvSpPr>
          <p:nvPr/>
        </p:nvSpPr>
        <p:spPr>
          <a:xfrm>
            <a:off x="430270" y="-315416"/>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GB" sz="4400" b="0" i="0" u="none" strike="noStrike" kern="1200" cap="none" spc="0" normalizeH="0" baseline="0" noProof="0">
                <a:ln>
                  <a:noFill/>
                </a:ln>
                <a:solidFill>
                  <a:prstClr val="black"/>
                </a:solidFill>
                <a:effectLst/>
                <a:uLnTx/>
                <a:uFillTx/>
                <a:latin typeface="Calibri"/>
                <a:ea typeface="+mj-ea"/>
                <a:cs typeface="+mj-cs"/>
              </a:rPr>
              <a:t>English Learning</a:t>
            </a:r>
            <a:endParaRPr kumimoji="0" lang="en-GB" sz="4400" b="0" i="0" u="none" strike="noStrike" kern="1200" cap="none" spc="0" normalizeH="0" baseline="0" noProof="0" dirty="0">
              <a:ln>
                <a:noFill/>
              </a:ln>
              <a:solidFill>
                <a:prstClr val="black"/>
              </a:solidFill>
              <a:effectLst/>
              <a:uLnTx/>
              <a:uFillTx/>
              <a:latin typeface="Calibri"/>
              <a:ea typeface="+mj-ea"/>
              <a:cs typeface="+mj-cs"/>
            </a:endParaRPr>
          </a:p>
        </p:txBody>
      </p:sp>
      <p:pic>
        <p:nvPicPr>
          <p:cNvPr id="2" name="Picture 1">
            <a:extLst>
              <a:ext uri="{FF2B5EF4-FFF2-40B4-BE49-F238E27FC236}">
                <a16:creationId xmlns:a16="http://schemas.microsoft.com/office/drawing/2014/main" xmlns="" id="{47F444FA-76FB-4E82-8FDF-BE0C8A4A6C78}"/>
              </a:ext>
            </a:extLst>
          </p:cNvPr>
          <p:cNvPicPr>
            <a:picLocks noChangeAspect="1"/>
          </p:cNvPicPr>
          <p:nvPr/>
        </p:nvPicPr>
        <p:blipFill>
          <a:blip r:embed="rId4"/>
          <a:stretch>
            <a:fillRect/>
          </a:stretch>
        </p:blipFill>
        <p:spPr>
          <a:xfrm>
            <a:off x="4436166" y="1844824"/>
            <a:ext cx="4440762" cy="3936906"/>
          </a:xfrm>
          <a:prstGeom prst="rect">
            <a:avLst/>
          </a:prstGeom>
        </p:spPr>
      </p:pic>
    </p:spTree>
    <p:extLst>
      <p:ext uri="{BB962C8B-B14F-4D97-AF65-F5344CB8AC3E}">
        <p14:creationId xmlns:p14="http://schemas.microsoft.com/office/powerpoint/2010/main" val="598394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30916" y="1052736"/>
            <a:ext cx="7863994" cy="2160240"/>
          </a:xfrm>
        </p:spPr>
        <p:txBody>
          <a:bodyPr>
            <a:normAutofit fontScale="85000" lnSpcReduction="20000"/>
          </a:bodyPr>
          <a:lstStyle/>
          <a:p>
            <a:pPr marL="82296" indent="0">
              <a:buNone/>
            </a:pPr>
            <a:r>
              <a:rPr lang="en-GB" b="1" dirty="0"/>
              <a:t>Task 2</a:t>
            </a:r>
          </a:p>
          <a:p>
            <a:pPr marL="82296" indent="0">
              <a:buNone/>
            </a:pPr>
            <a:r>
              <a:rPr lang="en-GB" dirty="0"/>
              <a:t>Listen to the song of the journey of the Naughty Bus on the link below:</a:t>
            </a:r>
          </a:p>
          <a:p>
            <a:pPr marL="82296" indent="0">
              <a:buNone/>
            </a:pPr>
            <a:r>
              <a:rPr lang="en-GB" dirty="0">
                <a:hlinkClick r:id="rId2"/>
              </a:rPr>
              <a:t>https://www.youtube.com/watch?v=jwYU3aQ3tHc</a:t>
            </a:r>
            <a:endParaRPr lang="en-GB" dirty="0"/>
          </a:p>
          <a:p>
            <a:pPr marL="82296" indent="0">
              <a:buNone/>
            </a:pPr>
            <a:r>
              <a:rPr lang="en-GB" dirty="0"/>
              <a:t>Can you join in and add some actions?</a:t>
            </a:r>
          </a:p>
        </p:txBody>
      </p:sp>
      <p:sp>
        <p:nvSpPr>
          <p:cNvPr id="4" name="Title 1"/>
          <p:cNvSpPr txBox="1">
            <a:spLocks/>
          </p:cNvSpPr>
          <p:nvPr/>
        </p:nvSpPr>
        <p:spPr>
          <a:xfrm>
            <a:off x="430270" y="-315416"/>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GB" sz="4400" b="0" i="0" u="none" strike="noStrike" kern="1200" cap="none" spc="0" normalizeH="0" baseline="0" noProof="0">
                <a:ln>
                  <a:noFill/>
                </a:ln>
                <a:solidFill>
                  <a:prstClr val="black"/>
                </a:solidFill>
                <a:effectLst/>
                <a:uLnTx/>
                <a:uFillTx/>
                <a:latin typeface="Calibri"/>
                <a:ea typeface="+mj-ea"/>
                <a:cs typeface="+mj-cs"/>
              </a:rPr>
              <a:t>English Learning</a:t>
            </a:r>
            <a:endParaRPr kumimoji="0" lang="en-GB" sz="4400" b="0" i="0" u="none" strike="noStrike" kern="1200" cap="none" spc="0" normalizeH="0" baseline="0" noProof="0" dirty="0">
              <a:ln>
                <a:noFill/>
              </a:ln>
              <a:solidFill>
                <a:prstClr val="black"/>
              </a:solidFill>
              <a:effectLst/>
              <a:uLnTx/>
              <a:uFillTx/>
              <a:latin typeface="Calibri"/>
              <a:ea typeface="+mj-ea"/>
              <a:cs typeface="+mj-cs"/>
            </a:endParaRPr>
          </a:p>
        </p:txBody>
      </p:sp>
      <p:pic>
        <p:nvPicPr>
          <p:cNvPr id="2" name="Picture 1">
            <a:extLst>
              <a:ext uri="{FF2B5EF4-FFF2-40B4-BE49-F238E27FC236}">
                <a16:creationId xmlns:a16="http://schemas.microsoft.com/office/drawing/2014/main" xmlns="" id="{7FB35A61-2413-4903-90F6-924CDA9750BB}"/>
              </a:ext>
            </a:extLst>
          </p:cNvPr>
          <p:cNvPicPr>
            <a:picLocks noChangeAspect="1"/>
          </p:cNvPicPr>
          <p:nvPr/>
        </p:nvPicPr>
        <p:blipFill>
          <a:blip r:embed="rId3"/>
          <a:stretch>
            <a:fillRect/>
          </a:stretch>
        </p:blipFill>
        <p:spPr>
          <a:xfrm>
            <a:off x="1619672" y="3190103"/>
            <a:ext cx="6181725" cy="3457575"/>
          </a:xfrm>
          <a:prstGeom prst="rect">
            <a:avLst/>
          </a:prstGeom>
        </p:spPr>
      </p:pic>
    </p:spTree>
    <p:extLst>
      <p:ext uri="{BB962C8B-B14F-4D97-AF65-F5344CB8AC3E}">
        <p14:creationId xmlns:p14="http://schemas.microsoft.com/office/powerpoint/2010/main" val="222352512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79512" y="692696"/>
            <a:ext cx="8480358" cy="5846440"/>
          </a:xfrm>
        </p:spPr>
        <p:txBody>
          <a:bodyPr>
            <a:normAutofit/>
          </a:bodyPr>
          <a:lstStyle/>
          <a:p>
            <a:pPr marL="82296" indent="0">
              <a:buNone/>
            </a:pPr>
            <a:r>
              <a:rPr lang="en-GB" sz="2000" b="1" dirty="0"/>
              <a:t>Task 3</a:t>
            </a:r>
          </a:p>
          <a:p>
            <a:pPr marL="82296" indent="0">
              <a:buNone/>
            </a:pPr>
            <a:endParaRPr lang="en-GB" sz="2000" b="1" dirty="0"/>
          </a:p>
          <a:p>
            <a:pPr marL="82296" indent="0">
              <a:buNone/>
            </a:pPr>
            <a:r>
              <a:rPr lang="en-GB" sz="2000" dirty="0"/>
              <a:t>Pick three words from the list below and write me an interesting sentence with each of your chosen words in. Don’t forget capital letters and full stops.</a:t>
            </a:r>
          </a:p>
        </p:txBody>
      </p:sp>
      <p:sp>
        <p:nvSpPr>
          <p:cNvPr id="4" name="Title 1"/>
          <p:cNvSpPr txBox="1">
            <a:spLocks/>
          </p:cNvSpPr>
          <p:nvPr/>
        </p:nvSpPr>
        <p:spPr>
          <a:xfrm>
            <a:off x="430270" y="-315416"/>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GB" sz="4400" b="0" i="0" u="none" strike="noStrike" kern="1200" cap="none" spc="0" normalizeH="0" baseline="0" noProof="0">
                <a:ln>
                  <a:noFill/>
                </a:ln>
                <a:solidFill>
                  <a:prstClr val="black"/>
                </a:solidFill>
                <a:effectLst/>
                <a:uLnTx/>
                <a:uFillTx/>
                <a:latin typeface="Calibri"/>
                <a:ea typeface="+mj-ea"/>
                <a:cs typeface="+mj-cs"/>
              </a:rPr>
              <a:t>English Learning</a:t>
            </a:r>
            <a:endParaRPr kumimoji="0" lang="en-GB" sz="4400" b="0" i="0" u="none" strike="noStrike" kern="1200" cap="none" spc="0" normalizeH="0" baseline="0" noProof="0" dirty="0">
              <a:ln>
                <a:noFill/>
              </a:ln>
              <a:solidFill>
                <a:prstClr val="black"/>
              </a:solidFill>
              <a:effectLst/>
              <a:uLnTx/>
              <a:uFillTx/>
              <a:latin typeface="Calibri"/>
              <a:ea typeface="+mj-ea"/>
              <a:cs typeface="+mj-cs"/>
            </a:endParaRPr>
          </a:p>
        </p:txBody>
      </p:sp>
      <p:pic>
        <p:nvPicPr>
          <p:cNvPr id="7" name="Picture 6">
            <a:extLst>
              <a:ext uri="{FF2B5EF4-FFF2-40B4-BE49-F238E27FC236}">
                <a16:creationId xmlns:a16="http://schemas.microsoft.com/office/drawing/2014/main" xmlns="" id="{69FA0C32-0D6F-4046-98C0-6A7DEC369EF3}"/>
              </a:ext>
            </a:extLst>
          </p:cNvPr>
          <p:cNvPicPr>
            <a:picLocks noChangeAspect="1"/>
          </p:cNvPicPr>
          <p:nvPr/>
        </p:nvPicPr>
        <p:blipFill>
          <a:blip r:embed="rId2"/>
          <a:stretch>
            <a:fillRect/>
          </a:stretch>
        </p:blipFill>
        <p:spPr>
          <a:xfrm>
            <a:off x="971600" y="2204864"/>
            <a:ext cx="6545943" cy="1549718"/>
          </a:xfrm>
          <a:prstGeom prst="rect">
            <a:avLst/>
          </a:prstGeom>
        </p:spPr>
      </p:pic>
      <p:pic>
        <p:nvPicPr>
          <p:cNvPr id="8" name="Picture 7">
            <a:extLst>
              <a:ext uri="{FF2B5EF4-FFF2-40B4-BE49-F238E27FC236}">
                <a16:creationId xmlns:a16="http://schemas.microsoft.com/office/drawing/2014/main" xmlns="" id="{26937D77-601B-4529-955A-4BECAA110639}"/>
              </a:ext>
            </a:extLst>
          </p:cNvPr>
          <p:cNvPicPr>
            <a:picLocks noChangeAspect="1"/>
          </p:cNvPicPr>
          <p:nvPr/>
        </p:nvPicPr>
        <p:blipFill>
          <a:blip r:embed="rId3"/>
          <a:stretch>
            <a:fillRect/>
          </a:stretch>
        </p:blipFill>
        <p:spPr>
          <a:xfrm>
            <a:off x="971600" y="3768055"/>
            <a:ext cx="6588099" cy="2958582"/>
          </a:xfrm>
          <a:prstGeom prst="rect">
            <a:avLst/>
          </a:prstGeom>
        </p:spPr>
      </p:pic>
    </p:spTree>
    <p:extLst>
      <p:ext uri="{BB962C8B-B14F-4D97-AF65-F5344CB8AC3E}">
        <p14:creationId xmlns:p14="http://schemas.microsoft.com/office/powerpoint/2010/main" val="354562423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171400"/>
            <a:ext cx="8229600" cy="1143000"/>
          </a:xfrm>
        </p:spPr>
        <p:txBody>
          <a:bodyPr/>
          <a:lstStyle/>
          <a:p>
            <a:r>
              <a:rPr lang="en-GB" dirty="0"/>
              <a:t>Maths Learning</a:t>
            </a:r>
          </a:p>
        </p:txBody>
      </p:sp>
      <p:sp>
        <p:nvSpPr>
          <p:cNvPr id="7" name="TextBox 6">
            <a:extLst>
              <a:ext uri="{FF2B5EF4-FFF2-40B4-BE49-F238E27FC236}">
                <a16:creationId xmlns:a16="http://schemas.microsoft.com/office/drawing/2014/main" xmlns="" id="{B417B9F3-9196-4197-803C-1FDEC43904F0}"/>
              </a:ext>
            </a:extLst>
          </p:cNvPr>
          <p:cNvSpPr txBox="1"/>
          <p:nvPr/>
        </p:nvSpPr>
        <p:spPr>
          <a:xfrm>
            <a:off x="1" y="620688"/>
            <a:ext cx="8892480" cy="1107996"/>
          </a:xfrm>
          <a:prstGeom prst="rect">
            <a:avLst/>
          </a:prstGeom>
          <a:noFill/>
        </p:spPr>
        <p:txBody>
          <a:bodyPr wrap="square" rtlCol="0">
            <a:spAutoFit/>
          </a:bodyPr>
          <a:lstStyle/>
          <a:p>
            <a:r>
              <a:rPr lang="en-GB" sz="2400" dirty="0"/>
              <a:t>This week we are recapping 2D and 3D shapes.</a:t>
            </a:r>
          </a:p>
          <a:p>
            <a:r>
              <a:rPr lang="en-GB" sz="2400" dirty="0"/>
              <a:t>Task 1 – Name the 2D shapes then cut and make your own bee.</a:t>
            </a:r>
          </a:p>
          <a:p>
            <a:r>
              <a:rPr lang="en-GB" dirty="0"/>
              <a:t>                                                                   </a:t>
            </a:r>
          </a:p>
        </p:txBody>
      </p:sp>
      <p:pic>
        <p:nvPicPr>
          <p:cNvPr id="3" name="Picture 2">
            <a:extLst>
              <a:ext uri="{FF2B5EF4-FFF2-40B4-BE49-F238E27FC236}">
                <a16:creationId xmlns:a16="http://schemas.microsoft.com/office/drawing/2014/main" xmlns="" id="{F9598A2E-6A2E-4DC8-BAC0-461017454507}"/>
              </a:ext>
            </a:extLst>
          </p:cNvPr>
          <p:cNvPicPr>
            <a:picLocks noChangeAspect="1"/>
          </p:cNvPicPr>
          <p:nvPr/>
        </p:nvPicPr>
        <p:blipFill>
          <a:blip r:embed="rId2"/>
          <a:stretch>
            <a:fillRect/>
          </a:stretch>
        </p:blipFill>
        <p:spPr>
          <a:xfrm>
            <a:off x="221266" y="1575032"/>
            <a:ext cx="8343034" cy="5267983"/>
          </a:xfrm>
          <a:prstGeom prst="rect">
            <a:avLst/>
          </a:prstGeom>
        </p:spPr>
      </p:pic>
    </p:spTree>
    <p:extLst>
      <p:ext uri="{BB962C8B-B14F-4D97-AF65-F5344CB8AC3E}">
        <p14:creationId xmlns:p14="http://schemas.microsoft.com/office/powerpoint/2010/main" val="215349921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171400"/>
            <a:ext cx="8229600" cy="1143000"/>
          </a:xfrm>
        </p:spPr>
        <p:txBody>
          <a:bodyPr/>
          <a:lstStyle/>
          <a:p>
            <a:r>
              <a:rPr lang="en-GB" dirty="0"/>
              <a:t>Maths Learning</a:t>
            </a:r>
          </a:p>
        </p:txBody>
      </p:sp>
      <p:sp>
        <p:nvSpPr>
          <p:cNvPr id="5" name="Content Placeholder 4"/>
          <p:cNvSpPr>
            <a:spLocks noGrp="1"/>
          </p:cNvSpPr>
          <p:nvPr>
            <p:ph idx="1"/>
          </p:nvPr>
        </p:nvSpPr>
        <p:spPr>
          <a:xfrm>
            <a:off x="229955" y="620688"/>
            <a:ext cx="3045901" cy="5040561"/>
          </a:xfrm>
        </p:spPr>
        <p:txBody>
          <a:bodyPr>
            <a:normAutofit/>
          </a:bodyPr>
          <a:lstStyle/>
          <a:p>
            <a:pPr marL="0" indent="0">
              <a:buNone/>
            </a:pPr>
            <a:r>
              <a:rPr lang="en-GB" b="1" dirty="0"/>
              <a:t>Task 2</a:t>
            </a:r>
          </a:p>
        </p:txBody>
      </p:sp>
      <p:pic>
        <p:nvPicPr>
          <p:cNvPr id="3" name="Picture 2">
            <a:extLst>
              <a:ext uri="{FF2B5EF4-FFF2-40B4-BE49-F238E27FC236}">
                <a16:creationId xmlns:a16="http://schemas.microsoft.com/office/drawing/2014/main" xmlns="" id="{0BE37745-8B5C-46A3-9FD8-3BB68B01AD61}"/>
              </a:ext>
            </a:extLst>
          </p:cNvPr>
          <p:cNvPicPr>
            <a:picLocks noChangeAspect="1"/>
          </p:cNvPicPr>
          <p:nvPr/>
        </p:nvPicPr>
        <p:blipFill>
          <a:blip r:embed="rId2"/>
          <a:stretch>
            <a:fillRect/>
          </a:stretch>
        </p:blipFill>
        <p:spPr>
          <a:xfrm>
            <a:off x="384908" y="1163131"/>
            <a:ext cx="8431798" cy="5290205"/>
          </a:xfrm>
          <a:prstGeom prst="rect">
            <a:avLst/>
          </a:prstGeom>
        </p:spPr>
      </p:pic>
    </p:spTree>
    <p:extLst>
      <p:ext uri="{BB962C8B-B14F-4D97-AF65-F5344CB8AC3E}">
        <p14:creationId xmlns:p14="http://schemas.microsoft.com/office/powerpoint/2010/main" val="237908895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171400"/>
            <a:ext cx="8229600" cy="1143000"/>
          </a:xfrm>
        </p:spPr>
        <p:txBody>
          <a:bodyPr/>
          <a:lstStyle/>
          <a:p>
            <a:r>
              <a:rPr lang="en-GB" dirty="0"/>
              <a:t>Maths Learning</a:t>
            </a:r>
          </a:p>
        </p:txBody>
      </p:sp>
      <p:sp>
        <p:nvSpPr>
          <p:cNvPr id="5" name="Content Placeholder 4"/>
          <p:cNvSpPr>
            <a:spLocks noGrp="1"/>
          </p:cNvSpPr>
          <p:nvPr>
            <p:ph idx="1"/>
          </p:nvPr>
        </p:nvSpPr>
        <p:spPr>
          <a:xfrm>
            <a:off x="457200" y="971600"/>
            <a:ext cx="8291264" cy="4905672"/>
          </a:xfrm>
        </p:spPr>
        <p:txBody>
          <a:bodyPr>
            <a:normAutofit/>
          </a:bodyPr>
          <a:lstStyle/>
          <a:p>
            <a:pPr marL="0" indent="0">
              <a:buNone/>
            </a:pPr>
            <a:r>
              <a:rPr lang="en-GB" sz="3400" b="1" dirty="0"/>
              <a:t>Task 3</a:t>
            </a:r>
          </a:p>
          <a:p>
            <a:pPr marL="0" indent="0">
              <a:buNone/>
            </a:pPr>
            <a:r>
              <a:rPr lang="en-GB" dirty="0"/>
              <a:t>Go on your own shape hunt outside. Can you name the shapes you find?</a:t>
            </a:r>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p:txBody>
      </p:sp>
      <p:pic>
        <p:nvPicPr>
          <p:cNvPr id="3" name="Picture 2">
            <a:extLst>
              <a:ext uri="{FF2B5EF4-FFF2-40B4-BE49-F238E27FC236}">
                <a16:creationId xmlns:a16="http://schemas.microsoft.com/office/drawing/2014/main" xmlns="" id="{DEEAC7B6-100B-4D2C-916A-7781834E925A}"/>
              </a:ext>
            </a:extLst>
          </p:cNvPr>
          <p:cNvPicPr>
            <a:picLocks noChangeAspect="1"/>
          </p:cNvPicPr>
          <p:nvPr/>
        </p:nvPicPr>
        <p:blipFill>
          <a:blip r:embed="rId3"/>
          <a:stretch>
            <a:fillRect/>
          </a:stretch>
        </p:blipFill>
        <p:spPr>
          <a:xfrm>
            <a:off x="3059832" y="2685508"/>
            <a:ext cx="3888432" cy="4141070"/>
          </a:xfrm>
          <a:prstGeom prst="rect">
            <a:avLst/>
          </a:prstGeom>
        </p:spPr>
      </p:pic>
    </p:spTree>
    <p:extLst>
      <p:ext uri="{BB962C8B-B14F-4D97-AF65-F5344CB8AC3E}">
        <p14:creationId xmlns:p14="http://schemas.microsoft.com/office/powerpoint/2010/main" val="167860749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
          <p:cNvSpPr txBox="1">
            <a:spLocks/>
          </p:cNvSpPr>
          <p:nvPr/>
        </p:nvSpPr>
        <p:spPr>
          <a:xfrm>
            <a:off x="458275" y="-62986"/>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GB" sz="4400" b="0" i="0" u="none" strike="noStrike" kern="1200" cap="none" spc="0" normalizeH="0" baseline="0" noProof="0" dirty="0">
                <a:ln>
                  <a:noFill/>
                </a:ln>
                <a:solidFill>
                  <a:prstClr val="black"/>
                </a:solidFill>
                <a:effectLst/>
                <a:uLnTx/>
                <a:uFillTx/>
                <a:latin typeface="Calibri"/>
                <a:ea typeface="+mj-ea"/>
                <a:cs typeface="+mj-cs"/>
              </a:rPr>
              <a:t>Topic</a:t>
            </a:r>
          </a:p>
        </p:txBody>
      </p:sp>
      <p:sp>
        <p:nvSpPr>
          <p:cNvPr id="8" name="Content Placeholder 7"/>
          <p:cNvSpPr>
            <a:spLocks noGrp="1"/>
          </p:cNvSpPr>
          <p:nvPr>
            <p:ph idx="1"/>
          </p:nvPr>
        </p:nvSpPr>
        <p:spPr>
          <a:xfrm>
            <a:off x="424620" y="1080014"/>
            <a:ext cx="7027700" cy="1556898"/>
          </a:xfrm>
        </p:spPr>
        <p:txBody>
          <a:bodyPr>
            <a:normAutofit/>
          </a:bodyPr>
          <a:lstStyle/>
          <a:p>
            <a:pPr marL="0" indent="0">
              <a:buNone/>
            </a:pPr>
            <a:r>
              <a:rPr lang="en-GB" sz="2800" b="1" dirty="0"/>
              <a:t>Task 1</a:t>
            </a:r>
          </a:p>
          <a:p>
            <a:pPr marL="0" indent="0">
              <a:buNone/>
            </a:pPr>
            <a:r>
              <a:rPr lang="en-GB" sz="2800" dirty="0"/>
              <a:t>Make your own naughty bus however you would like.</a:t>
            </a:r>
          </a:p>
        </p:txBody>
      </p:sp>
      <p:sp>
        <p:nvSpPr>
          <p:cNvPr id="4" name="TextBox 3">
            <a:extLst>
              <a:ext uri="{FF2B5EF4-FFF2-40B4-BE49-F238E27FC236}">
                <a16:creationId xmlns:a16="http://schemas.microsoft.com/office/drawing/2014/main" xmlns="" id="{35167DAE-AE0C-4AAA-833F-2033E432FA12}"/>
              </a:ext>
            </a:extLst>
          </p:cNvPr>
          <p:cNvSpPr txBox="1"/>
          <p:nvPr/>
        </p:nvSpPr>
        <p:spPr>
          <a:xfrm>
            <a:off x="251520" y="2967335"/>
            <a:ext cx="3672408" cy="923330"/>
          </a:xfrm>
          <a:prstGeom prst="rect">
            <a:avLst/>
          </a:prstGeom>
          <a:noFill/>
        </p:spPr>
        <p:txBody>
          <a:bodyPr wrap="square" rtlCol="0">
            <a:spAutoFit/>
          </a:bodyPr>
          <a:lstStyle/>
          <a:p>
            <a:pPr marL="342900" indent="-342900">
              <a:buFont typeface="+mj-lt"/>
              <a:buAutoNum type="arabicPeriod"/>
            </a:pPr>
            <a:endParaRPr lang="en-GB" dirty="0"/>
          </a:p>
          <a:p>
            <a:pPr marL="342900" indent="-342900">
              <a:buFont typeface="+mj-lt"/>
              <a:buAutoNum type="arabicPeriod"/>
            </a:pPr>
            <a:endParaRPr lang="en-GB" dirty="0"/>
          </a:p>
          <a:p>
            <a:pPr marL="342900" indent="-342900">
              <a:buFont typeface="+mj-lt"/>
              <a:buAutoNum type="arabicPeriod"/>
            </a:pPr>
            <a:endParaRPr lang="en-GB" dirty="0"/>
          </a:p>
        </p:txBody>
      </p:sp>
      <p:pic>
        <p:nvPicPr>
          <p:cNvPr id="2" name="Picture 1">
            <a:extLst>
              <a:ext uri="{FF2B5EF4-FFF2-40B4-BE49-F238E27FC236}">
                <a16:creationId xmlns:a16="http://schemas.microsoft.com/office/drawing/2014/main" xmlns="" id="{F7EEAD48-2EDE-4188-B69F-8D541BEBD352}"/>
              </a:ext>
            </a:extLst>
          </p:cNvPr>
          <p:cNvPicPr>
            <a:picLocks noChangeAspect="1"/>
          </p:cNvPicPr>
          <p:nvPr/>
        </p:nvPicPr>
        <p:blipFill>
          <a:blip r:embed="rId2"/>
          <a:stretch>
            <a:fillRect/>
          </a:stretch>
        </p:blipFill>
        <p:spPr>
          <a:xfrm>
            <a:off x="2699792" y="2665004"/>
            <a:ext cx="4104456" cy="3372125"/>
          </a:xfrm>
          <a:prstGeom prst="rect">
            <a:avLst/>
          </a:prstGeom>
        </p:spPr>
      </p:pic>
    </p:spTree>
    <p:extLst>
      <p:ext uri="{BB962C8B-B14F-4D97-AF65-F5344CB8AC3E}">
        <p14:creationId xmlns:p14="http://schemas.microsoft.com/office/powerpoint/2010/main" val="293676714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99735" y="548680"/>
            <a:ext cx="8928992" cy="6309320"/>
          </a:xfrm>
        </p:spPr>
        <p:txBody>
          <a:bodyPr>
            <a:normAutofit/>
          </a:bodyPr>
          <a:lstStyle/>
          <a:p>
            <a:pPr marL="0" indent="0">
              <a:buNone/>
            </a:pPr>
            <a:r>
              <a:rPr lang="en-GB" sz="2400" dirty="0"/>
              <a:t>A good site to use for reading is Oxford Owl, which is free. Please visit - </a:t>
            </a:r>
            <a:r>
              <a:rPr lang="en-GB" sz="2400" dirty="0">
                <a:hlinkClick r:id="rId2"/>
              </a:rPr>
              <a:t>https://www.oxfordowl.co.uk/</a:t>
            </a:r>
            <a:endParaRPr lang="en-GB" sz="2400"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p:txBody>
      </p:sp>
      <p:pic>
        <p:nvPicPr>
          <p:cNvPr id="4" name="Picture 3">
            <a:extLst>
              <a:ext uri="{FF2B5EF4-FFF2-40B4-BE49-F238E27FC236}">
                <a16:creationId xmlns:a16="http://schemas.microsoft.com/office/drawing/2014/main" xmlns="" id="{86802154-BC6C-4D5C-B06D-E49642D4AA31}"/>
              </a:ext>
            </a:extLst>
          </p:cNvPr>
          <p:cNvPicPr>
            <a:picLocks noChangeAspect="1"/>
          </p:cNvPicPr>
          <p:nvPr/>
        </p:nvPicPr>
        <p:blipFill>
          <a:blip r:embed="rId3"/>
          <a:stretch>
            <a:fillRect/>
          </a:stretch>
        </p:blipFill>
        <p:spPr>
          <a:xfrm>
            <a:off x="683568" y="2132856"/>
            <a:ext cx="7596336" cy="3854328"/>
          </a:xfrm>
          <a:prstGeom prst="rect">
            <a:avLst/>
          </a:prstGeom>
        </p:spPr>
      </p:pic>
      <p:sp>
        <p:nvSpPr>
          <p:cNvPr id="2" name="Title 1"/>
          <p:cNvSpPr>
            <a:spLocks noGrp="1"/>
          </p:cNvSpPr>
          <p:nvPr>
            <p:ph type="title"/>
          </p:nvPr>
        </p:nvSpPr>
        <p:spPr>
          <a:xfrm>
            <a:off x="539552" y="-315416"/>
            <a:ext cx="8229600" cy="1143000"/>
          </a:xfrm>
        </p:spPr>
        <p:txBody>
          <a:bodyPr/>
          <a:lstStyle/>
          <a:p>
            <a:r>
              <a:rPr lang="en-GB" dirty="0"/>
              <a:t>Reading</a:t>
            </a:r>
          </a:p>
        </p:txBody>
      </p:sp>
    </p:spTree>
    <p:extLst>
      <p:ext uri="{BB962C8B-B14F-4D97-AF65-F5344CB8AC3E}">
        <p14:creationId xmlns:p14="http://schemas.microsoft.com/office/powerpoint/2010/main" val="378695100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7504" y="980728"/>
            <a:ext cx="8928992" cy="1224135"/>
          </a:xfrm>
        </p:spPr>
        <p:txBody>
          <a:bodyPr>
            <a:normAutofit fontScale="70000" lnSpcReduction="20000"/>
          </a:bodyPr>
          <a:lstStyle/>
          <a:p>
            <a:pPr marL="0" indent="0">
              <a:buNone/>
            </a:pPr>
            <a:r>
              <a:rPr lang="en-GB" dirty="0"/>
              <a:t>Another useful site for reading is Renaissance </a:t>
            </a:r>
            <a:r>
              <a:rPr lang="en-GB" dirty="0" err="1"/>
              <a:t>myON</a:t>
            </a:r>
            <a:r>
              <a:rPr lang="en-GB" dirty="0"/>
              <a:t>. This is a good source for books you can read to the children or provide information books that follow their interests. Please visit - </a:t>
            </a:r>
            <a:r>
              <a:rPr lang="en-GB" dirty="0">
                <a:hlinkClick r:id="rId2"/>
              </a:rPr>
              <a:t>http://readon.myon.co.uk</a:t>
            </a: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p:txBody>
      </p:sp>
      <p:sp>
        <p:nvSpPr>
          <p:cNvPr id="2" name="Title 1"/>
          <p:cNvSpPr>
            <a:spLocks noGrp="1"/>
          </p:cNvSpPr>
          <p:nvPr>
            <p:ph type="title"/>
          </p:nvPr>
        </p:nvSpPr>
        <p:spPr>
          <a:xfrm>
            <a:off x="457200" y="151172"/>
            <a:ext cx="8229600" cy="864096"/>
          </a:xfrm>
        </p:spPr>
        <p:txBody>
          <a:bodyPr/>
          <a:lstStyle/>
          <a:p>
            <a:r>
              <a:rPr lang="en-GB" dirty="0"/>
              <a:t>Reading</a:t>
            </a:r>
          </a:p>
        </p:txBody>
      </p:sp>
      <p:pic>
        <p:nvPicPr>
          <p:cNvPr id="5" name="Picture 4">
            <a:extLst>
              <a:ext uri="{FF2B5EF4-FFF2-40B4-BE49-F238E27FC236}">
                <a16:creationId xmlns:a16="http://schemas.microsoft.com/office/drawing/2014/main" xmlns="" id="{F09F802A-9FB3-4C51-964A-6A5A1EF8A5B5}"/>
              </a:ext>
            </a:extLst>
          </p:cNvPr>
          <p:cNvPicPr>
            <a:picLocks noChangeAspect="1"/>
          </p:cNvPicPr>
          <p:nvPr/>
        </p:nvPicPr>
        <p:blipFill>
          <a:blip r:embed="rId3"/>
          <a:stretch>
            <a:fillRect/>
          </a:stretch>
        </p:blipFill>
        <p:spPr>
          <a:xfrm>
            <a:off x="1581857" y="2342218"/>
            <a:ext cx="5980286" cy="3967101"/>
          </a:xfrm>
          <a:prstGeom prst="rect">
            <a:avLst/>
          </a:prstGeom>
        </p:spPr>
      </p:pic>
    </p:spTree>
    <p:extLst>
      <p:ext uri="{BB962C8B-B14F-4D97-AF65-F5344CB8AC3E}">
        <p14:creationId xmlns:p14="http://schemas.microsoft.com/office/powerpoint/2010/main" val="411607982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99735" y="548680"/>
            <a:ext cx="8928992" cy="6309320"/>
          </a:xfrm>
        </p:spPr>
        <p:txBody>
          <a:bodyPr>
            <a:normAutofit fontScale="70000" lnSpcReduction="20000"/>
          </a:bodyPr>
          <a:lstStyle/>
          <a:p>
            <a:pPr marL="0" indent="0">
              <a:buNone/>
            </a:pPr>
            <a:r>
              <a:rPr lang="en-GB" dirty="0"/>
              <a:t>Choose an area that interests you or use the search option</a:t>
            </a:r>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r>
              <a:rPr lang="en-GB" dirty="0"/>
              <a:t>Please continue sharing books together. Talking about the content and the characters in the books and making predictions about what might happen as you read.</a:t>
            </a:r>
          </a:p>
          <a:p>
            <a:pPr marL="0" indent="0">
              <a:buNone/>
            </a:pPr>
            <a:endParaRPr lang="en-GB" dirty="0"/>
          </a:p>
        </p:txBody>
      </p:sp>
      <p:sp>
        <p:nvSpPr>
          <p:cNvPr id="2" name="Title 1"/>
          <p:cNvSpPr>
            <a:spLocks noGrp="1"/>
          </p:cNvSpPr>
          <p:nvPr>
            <p:ph type="title"/>
          </p:nvPr>
        </p:nvSpPr>
        <p:spPr>
          <a:xfrm>
            <a:off x="539552" y="-315416"/>
            <a:ext cx="8229600" cy="1143000"/>
          </a:xfrm>
        </p:spPr>
        <p:txBody>
          <a:bodyPr/>
          <a:lstStyle/>
          <a:p>
            <a:r>
              <a:rPr lang="en-GB" dirty="0"/>
              <a:t>Reading</a:t>
            </a:r>
          </a:p>
        </p:txBody>
      </p:sp>
      <p:pic>
        <p:nvPicPr>
          <p:cNvPr id="6" name="Picture 5">
            <a:extLst>
              <a:ext uri="{FF2B5EF4-FFF2-40B4-BE49-F238E27FC236}">
                <a16:creationId xmlns:a16="http://schemas.microsoft.com/office/drawing/2014/main" xmlns="" id="{D3598FF6-8729-4DBD-A542-40BFDA84F544}"/>
              </a:ext>
            </a:extLst>
          </p:cNvPr>
          <p:cNvPicPr>
            <a:picLocks noChangeAspect="1"/>
          </p:cNvPicPr>
          <p:nvPr/>
        </p:nvPicPr>
        <p:blipFill>
          <a:blip r:embed="rId2"/>
          <a:stretch>
            <a:fillRect/>
          </a:stretch>
        </p:blipFill>
        <p:spPr>
          <a:xfrm>
            <a:off x="1259632" y="1123284"/>
            <a:ext cx="6348895" cy="3955107"/>
          </a:xfrm>
          <a:prstGeom prst="rect">
            <a:avLst/>
          </a:prstGeom>
        </p:spPr>
      </p:pic>
      <p:cxnSp>
        <p:nvCxnSpPr>
          <p:cNvPr id="7" name="Straight Arrow Connector 6">
            <a:extLst>
              <a:ext uri="{FF2B5EF4-FFF2-40B4-BE49-F238E27FC236}">
                <a16:creationId xmlns:a16="http://schemas.microsoft.com/office/drawing/2014/main" xmlns="" id="{35E128A0-8B56-4585-B7F4-A8FE3398D709}"/>
              </a:ext>
            </a:extLst>
          </p:cNvPr>
          <p:cNvCxnSpPr>
            <a:cxnSpLocks/>
          </p:cNvCxnSpPr>
          <p:nvPr/>
        </p:nvCxnSpPr>
        <p:spPr>
          <a:xfrm>
            <a:off x="3131840" y="827584"/>
            <a:ext cx="415542" cy="2445525"/>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8" name="Straight Arrow Connector 7">
            <a:extLst>
              <a:ext uri="{FF2B5EF4-FFF2-40B4-BE49-F238E27FC236}">
                <a16:creationId xmlns:a16="http://schemas.microsoft.com/office/drawing/2014/main" xmlns="" id="{E6888806-35B1-49D2-8451-71488FD54AFD}"/>
              </a:ext>
            </a:extLst>
          </p:cNvPr>
          <p:cNvCxnSpPr>
            <a:cxnSpLocks/>
          </p:cNvCxnSpPr>
          <p:nvPr/>
        </p:nvCxnSpPr>
        <p:spPr>
          <a:xfrm flipH="1">
            <a:off x="5148064" y="827584"/>
            <a:ext cx="504057" cy="729208"/>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6768959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6BE7C2C-B45E-4330-96A2-533DFB355609}"/>
              </a:ext>
            </a:extLst>
          </p:cNvPr>
          <p:cNvSpPr>
            <a:spLocks noGrp="1"/>
          </p:cNvSpPr>
          <p:nvPr>
            <p:ph type="title"/>
          </p:nvPr>
        </p:nvSpPr>
        <p:spPr>
          <a:xfrm>
            <a:off x="457200" y="116632"/>
            <a:ext cx="8229600" cy="1143000"/>
          </a:xfrm>
        </p:spPr>
        <p:txBody>
          <a:bodyPr/>
          <a:lstStyle/>
          <a:p>
            <a:r>
              <a:rPr lang="en-GB" dirty="0"/>
              <a:t>Phonics</a:t>
            </a:r>
          </a:p>
        </p:txBody>
      </p:sp>
      <p:sp>
        <p:nvSpPr>
          <p:cNvPr id="3" name="Content Placeholder 2">
            <a:extLst>
              <a:ext uri="{FF2B5EF4-FFF2-40B4-BE49-F238E27FC236}">
                <a16:creationId xmlns:a16="http://schemas.microsoft.com/office/drawing/2014/main" xmlns="" id="{DCB018C6-E1B6-4E80-85DC-7A4A7217B090}"/>
              </a:ext>
            </a:extLst>
          </p:cNvPr>
          <p:cNvSpPr>
            <a:spLocks noGrp="1"/>
          </p:cNvSpPr>
          <p:nvPr>
            <p:ph idx="1"/>
          </p:nvPr>
        </p:nvSpPr>
        <p:spPr>
          <a:xfrm>
            <a:off x="457200" y="1166018"/>
            <a:ext cx="8229600" cy="4525963"/>
          </a:xfrm>
        </p:spPr>
        <p:txBody>
          <a:bodyPr/>
          <a:lstStyle/>
          <a:p>
            <a:pPr marL="0" indent="0">
              <a:buNone/>
            </a:pPr>
            <a:r>
              <a:rPr lang="en-GB" sz="2200" dirty="0"/>
              <a:t>Continue using your Orange sound book and Blue tricky word book to practice the sounds and words. </a:t>
            </a:r>
          </a:p>
          <a:p>
            <a:pPr marL="0" indent="0">
              <a:buNone/>
            </a:pPr>
            <a:r>
              <a:rPr lang="en-GB" sz="2200" dirty="0"/>
              <a:t>Phonics play </a:t>
            </a:r>
            <a:r>
              <a:rPr lang="en-GB" sz="2200" dirty="0">
                <a:hlinkClick r:id="rId2"/>
              </a:rPr>
              <a:t>https://new.phonicsplay.co.uk/</a:t>
            </a:r>
            <a:r>
              <a:rPr lang="en-GB" sz="2200" dirty="0"/>
              <a:t> is a great site for reinforcing our phonics learning. It is free use at the moment.</a:t>
            </a:r>
          </a:p>
          <a:p>
            <a:pPr marL="0" indent="0">
              <a:buNone/>
            </a:pPr>
            <a:r>
              <a:rPr lang="en-GB" sz="2200" dirty="0"/>
              <a:t>We have covered all of phase 2 and most of phase 3 and there are lots of fun interactive games to play.</a:t>
            </a:r>
          </a:p>
          <a:p>
            <a:pPr marL="0" indent="0">
              <a:buNone/>
            </a:pPr>
            <a:endParaRPr lang="en-GB" dirty="0"/>
          </a:p>
          <a:p>
            <a:pPr marL="0" indent="0">
              <a:buNone/>
            </a:pPr>
            <a:endParaRPr lang="en-GB" dirty="0"/>
          </a:p>
        </p:txBody>
      </p:sp>
      <p:pic>
        <p:nvPicPr>
          <p:cNvPr id="7" name="Picture 6">
            <a:extLst>
              <a:ext uri="{FF2B5EF4-FFF2-40B4-BE49-F238E27FC236}">
                <a16:creationId xmlns:a16="http://schemas.microsoft.com/office/drawing/2014/main" xmlns="" id="{BE7D8D7E-DF16-4911-9241-4FB34739F6F2}"/>
              </a:ext>
            </a:extLst>
          </p:cNvPr>
          <p:cNvPicPr>
            <a:picLocks noChangeAspect="1"/>
          </p:cNvPicPr>
          <p:nvPr/>
        </p:nvPicPr>
        <p:blipFill>
          <a:blip r:embed="rId3"/>
          <a:stretch>
            <a:fillRect/>
          </a:stretch>
        </p:blipFill>
        <p:spPr>
          <a:xfrm>
            <a:off x="4863068" y="3525929"/>
            <a:ext cx="3823732" cy="466676"/>
          </a:xfrm>
          <a:prstGeom prst="rect">
            <a:avLst/>
          </a:prstGeom>
        </p:spPr>
      </p:pic>
      <p:pic>
        <p:nvPicPr>
          <p:cNvPr id="4" name="Picture 3">
            <a:extLst>
              <a:ext uri="{FF2B5EF4-FFF2-40B4-BE49-F238E27FC236}">
                <a16:creationId xmlns:a16="http://schemas.microsoft.com/office/drawing/2014/main" xmlns="" id="{8F085EEC-9F91-452C-85E6-328AE135061E}"/>
              </a:ext>
            </a:extLst>
          </p:cNvPr>
          <p:cNvPicPr>
            <a:picLocks noChangeAspect="1"/>
          </p:cNvPicPr>
          <p:nvPr/>
        </p:nvPicPr>
        <p:blipFill>
          <a:blip r:embed="rId4"/>
          <a:stretch>
            <a:fillRect/>
          </a:stretch>
        </p:blipFill>
        <p:spPr>
          <a:xfrm>
            <a:off x="371475" y="3992605"/>
            <a:ext cx="8315325" cy="2609850"/>
          </a:xfrm>
          <a:prstGeom prst="rect">
            <a:avLst/>
          </a:prstGeom>
        </p:spPr>
      </p:pic>
    </p:spTree>
    <p:extLst>
      <p:ext uri="{BB962C8B-B14F-4D97-AF65-F5344CB8AC3E}">
        <p14:creationId xmlns:p14="http://schemas.microsoft.com/office/powerpoint/2010/main" val="178214894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0709" y="2772190"/>
            <a:ext cx="5427555" cy="363508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689528" y="23167"/>
            <a:ext cx="7848872" cy="707886"/>
          </a:xfrm>
          <a:prstGeom prst="rect">
            <a:avLst/>
          </a:prstGeom>
          <a:noFill/>
        </p:spPr>
        <p:txBody>
          <a:bodyPr wrap="square" rtlCol="0">
            <a:spAutoFit/>
          </a:bodyPr>
          <a:lstStyle/>
          <a:p>
            <a:r>
              <a:rPr lang="en-GB" sz="4000" dirty="0"/>
              <a:t>Maths – White Rose Home Leaning</a:t>
            </a:r>
          </a:p>
        </p:txBody>
      </p:sp>
      <p:sp>
        <p:nvSpPr>
          <p:cNvPr id="3" name="TextBox 2"/>
          <p:cNvSpPr txBox="1"/>
          <p:nvPr/>
        </p:nvSpPr>
        <p:spPr>
          <a:xfrm>
            <a:off x="446551" y="769928"/>
            <a:ext cx="7992888" cy="1938992"/>
          </a:xfrm>
          <a:prstGeom prst="rect">
            <a:avLst/>
          </a:prstGeom>
          <a:noFill/>
        </p:spPr>
        <p:txBody>
          <a:bodyPr wrap="square" rtlCol="0">
            <a:spAutoFit/>
          </a:bodyPr>
          <a:lstStyle/>
          <a:p>
            <a:r>
              <a:rPr lang="en-GB" sz="2400" dirty="0"/>
              <a:t>In school we follow the White Rose scheme of learning. Their website has put together free lessons and resources that link to the learning taking place in school. Please visit: </a:t>
            </a:r>
            <a:r>
              <a:rPr lang="en-GB" sz="2400" dirty="0">
                <a:hlinkClick r:id="rId3"/>
              </a:rPr>
              <a:t>https://whiterosemaths.com/homelearning/early-years/</a:t>
            </a:r>
            <a:endParaRPr lang="en-GB" sz="2400" dirty="0"/>
          </a:p>
          <a:p>
            <a:r>
              <a:rPr lang="en-GB" sz="2400" dirty="0"/>
              <a:t>Look out for EYFS pack.</a:t>
            </a:r>
          </a:p>
        </p:txBody>
      </p:sp>
    </p:spTree>
    <p:extLst>
      <p:ext uri="{BB962C8B-B14F-4D97-AF65-F5344CB8AC3E}">
        <p14:creationId xmlns:p14="http://schemas.microsoft.com/office/powerpoint/2010/main" val="324612515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243408"/>
            <a:ext cx="8229600" cy="1143000"/>
          </a:xfrm>
        </p:spPr>
        <p:txBody>
          <a:bodyPr/>
          <a:lstStyle/>
          <a:p>
            <a:r>
              <a:rPr lang="en-GB" dirty="0"/>
              <a:t>Accessing </a:t>
            </a:r>
            <a:r>
              <a:rPr lang="en-GB" dirty="0" err="1"/>
              <a:t>Twinkl</a:t>
            </a:r>
            <a:endParaRPr lang="en-GB" dirty="0"/>
          </a:p>
        </p:txBody>
      </p:sp>
      <p:sp>
        <p:nvSpPr>
          <p:cNvPr id="3" name="Content Placeholder 2"/>
          <p:cNvSpPr>
            <a:spLocks noGrp="1"/>
          </p:cNvSpPr>
          <p:nvPr>
            <p:ph idx="1"/>
          </p:nvPr>
        </p:nvSpPr>
        <p:spPr>
          <a:xfrm>
            <a:off x="179512" y="764704"/>
            <a:ext cx="8964488" cy="4525963"/>
          </a:xfrm>
        </p:spPr>
        <p:txBody>
          <a:bodyPr>
            <a:noAutofit/>
          </a:bodyPr>
          <a:lstStyle/>
          <a:p>
            <a:pPr marL="0" indent="0">
              <a:buNone/>
            </a:pPr>
            <a:r>
              <a:rPr lang="en-GB" sz="2800" dirty="0"/>
              <a:t>Many educational content providers are offering free access to their resources. </a:t>
            </a:r>
            <a:r>
              <a:rPr lang="en-GB" sz="2800" dirty="0" err="1"/>
              <a:t>Twinkl</a:t>
            </a:r>
            <a:r>
              <a:rPr lang="en-GB" sz="2800" dirty="0"/>
              <a:t> is a website that we use from time to time to resource our lessons to aid in teacher input and pupil activities. </a:t>
            </a:r>
          </a:p>
          <a:p>
            <a:pPr marL="0" indent="0">
              <a:buNone/>
            </a:pPr>
            <a:r>
              <a:rPr lang="en-GB" sz="2800" dirty="0"/>
              <a:t>We will be able to direct you towards activities and learning via this website based on lessons that may be missed due to absence. To access </a:t>
            </a:r>
            <a:r>
              <a:rPr lang="en-GB" sz="2800" dirty="0" err="1"/>
              <a:t>Twinkl</a:t>
            </a:r>
            <a:r>
              <a:rPr lang="en-GB" sz="2800" dirty="0"/>
              <a:t> please visit: </a:t>
            </a:r>
            <a:r>
              <a:rPr lang="en-GB" sz="2800" dirty="0">
                <a:hlinkClick r:id="rId2"/>
              </a:rPr>
              <a:t>www.twinkl.co.uk/offer</a:t>
            </a:r>
            <a:endParaRPr lang="en-GB" sz="2800" dirty="0"/>
          </a:p>
        </p:txBody>
      </p:sp>
      <p:pic>
        <p:nvPicPr>
          <p:cNvPr id="61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79912" y="3933056"/>
            <a:ext cx="5242981" cy="25922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ctangle 3"/>
          <p:cNvSpPr/>
          <p:nvPr/>
        </p:nvSpPr>
        <p:spPr>
          <a:xfrm>
            <a:off x="115381" y="4797152"/>
            <a:ext cx="3631605" cy="1384995"/>
          </a:xfrm>
          <a:prstGeom prst="rect">
            <a:avLst/>
          </a:prstGeom>
        </p:spPr>
        <p:txBody>
          <a:bodyPr wrap="square">
            <a:spAutoFit/>
          </a:bodyPr>
          <a:lstStyle/>
          <a:p>
            <a:pPr lvl="0">
              <a:spcBef>
                <a:spcPct val="20000"/>
              </a:spcBef>
            </a:pPr>
            <a:r>
              <a:rPr lang="en-GB" sz="2800" dirty="0">
                <a:solidFill>
                  <a:prstClr val="black"/>
                </a:solidFill>
              </a:rPr>
              <a:t>You will have to sign up and put in the offer code: </a:t>
            </a:r>
            <a:r>
              <a:rPr lang="en-GB" sz="2800" b="1" dirty="0">
                <a:solidFill>
                  <a:prstClr val="black"/>
                </a:solidFill>
              </a:rPr>
              <a:t>UKTWINKLHELPS</a:t>
            </a:r>
            <a:r>
              <a:rPr lang="en-GB" sz="2800" dirty="0">
                <a:solidFill>
                  <a:prstClr val="black"/>
                </a:solidFill>
              </a:rPr>
              <a:t> </a:t>
            </a:r>
          </a:p>
        </p:txBody>
      </p:sp>
      <p:cxnSp>
        <p:nvCxnSpPr>
          <p:cNvPr id="6" name="Straight Arrow Connector 5"/>
          <p:cNvCxnSpPr/>
          <p:nvPr/>
        </p:nvCxnSpPr>
        <p:spPr>
          <a:xfrm>
            <a:off x="3419872" y="5661248"/>
            <a:ext cx="3384376" cy="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xmlns="" id="{5EA5648A-35AE-42F6-9465-B98C0630B60A}"/>
              </a:ext>
            </a:extLst>
          </p:cNvPr>
          <p:cNvSpPr txBox="1"/>
          <p:nvPr/>
        </p:nvSpPr>
        <p:spPr>
          <a:xfrm>
            <a:off x="251520" y="6182147"/>
            <a:ext cx="2304256" cy="584775"/>
          </a:xfrm>
          <a:prstGeom prst="rect">
            <a:avLst/>
          </a:prstGeom>
          <a:noFill/>
        </p:spPr>
        <p:txBody>
          <a:bodyPr wrap="square" rtlCol="0">
            <a:spAutoFit/>
          </a:bodyPr>
          <a:lstStyle/>
          <a:p>
            <a:r>
              <a:rPr lang="en-GB" sz="3200" dirty="0">
                <a:solidFill>
                  <a:srgbClr val="0070C0"/>
                </a:solidFill>
              </a:rPr>
              <a:t>Search EYFS</a:t>
            </a:r>
          </a:p>
        </p:txBody>
      </p:sp>
    </p:spTree>
    <p:extLst>
      <p:ext uri="{BB962C8B-B14F-4D97-AF65-F5344CB8AC3E}">
        <p14:creationId xmlns:p14="http://schemas.microsoft.com/office/powerpoint/2010/main" val="417339480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243408"/>
            <a:ext cx="8229600" cy="1143000"/>
          </a:xfrm>
        </p:spPr>
        <p:txBody>
          <a:bodyPr/>
          <a:lstStyle/>
          <a:p>
            <a:r>
              <a:rPr lang="en-GB" dirty="0"/>
              <a:t>P.E.</a:t>
            </a:r>
          </a:p>
        </p:txBody>
      </p:sp>
      <p:sp>
        <p:nvSpPr>
          <p:cNvPr id="3" name="Content Placeholder 2"/>
          <p:cNvSpPr>
            <a:spLocks noGrp="1"/>
          </p:cNvSpPr>
          <p:nvPr>
            <p:ph idx="1"/>
          </p:nvPr>
        </p:nvSpPr>
        <p:spPr>
          <a:xfrm>
            <a:off x="467544" y="764704"/>
            <a:ext cx="8229600" cy="4525963"/>
          </a:xfrm>
        </p:spPr>
        <p:txBody>
          <a:bodyPr>
            <a:normAutofit/>
          </a:bodyPr>
          <a:lstStyle/>
          <a:p>
            <a:pPr marL="0" indent="0">
              <a:buNone/>
            </a:pPr>
            <a:r>
              <a:rPr lang="en-GB" sz="2800" dirty="0"/>
              <a:t>It is important to keep your children active. If it is safe to do so, ensure they have some time outside throughout the day. Please visit </a:t>
            </a:r>
            <a:r>
              <a:rPr lang="en-GB" sz="2800" b="1" dirty="0"/>
              <a:t>Joe Wicks</a:t>
            </a:r>
            <a:r>
              <a:rPr lang="en-GB" sz="2800" dirty="0"/>
              <a:t> YouTube channel (</a:t>
            </a:r>
            <a:r>
              <a:rPr lang="en-GB" sz="2800" dirty="0">
                <a:hlinkClick r:id="rId2"/>
              </a:rPr>
              <a:t>https://www.youtube.com/channel/UCAxW1XT0iEJo0TYlRfn6rYQ</a:t>
            </a:r>
            <a:r>
              <a:rPr lang="en-GB" sz="2800" dirty="0"/>
              <a:t>), which has lots of exercise videos for children. He will also be hosting a live P.E. lessons Monday to Friday at 9:00am.</a:t>
            </a:r>
          </a:p>
        </p:txBody>
      </p:sp>
      <p:pic>
        <p:nvPicPr>
          <p:cNvPr id="921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23728" y="4293096"/>
            <a:ext cx="4858992" cy="237626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02441413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BEE5165-8066-4363-9E9E-4432730E88D9}"/>
              </a:ext>
            </a:extLst>
          </p:cNvPr>
          <p:cNvSpPr>
            <a:spLocks noGrp="1"/>
          </p:cNvSpPr>
          <p:nvPr>
            <p:ph type="title"/>
          </p:nvPr>
        </p:nvSpPr>
        <p:spPr/>
        <p:txBody>
          <a:bodyPr/>
          <a:lstStyle/>
          <a:p>
            <a:r>
              <a:rPr lang="en-GB" dirty="0"/>
              <a:t>Classroom Secrets</a:t>
            </a:r>
          </a:p>
        </p:txBody>
      </p:sp>
      <p:sp>
        <p:nvSpPr>
          <p:cNvPr id="3" name="Content Placeholder 2">
            <a:extLst>
              <a:ext uri="{FF2B5EF4-FFF2-40B4-BE49-F238E27FC236}">
                <a16:creationId xmlns:a16="http://schemas.microsoft.com/office/drawing/2014/main" xmlns="" id="{4062D428-B52A-4916-98D5-1A3AFF3E58EF}"/>
              </a:ext>
            </a:extLst>
          </p:cNvPr>
          <p:cNvSpPr>
            <a:spLocks noGrp="1"/>
          </p:cNvSpPr>
          <p:nvPr>
            <p:ph idx="1"/>
          </p:nvPr>
        </p:nvSpPr>
        <p:spPr>
          <a:xfrm>
            <a:off x="457200" y="1166018"/>
            <a:ext cx="8229600" cy="4525963"/>
          </a:xfrm>
        </p:spPr>
        <p:txBody>
          <a:bodyPr/>
          <a:lstStyle/>
          <a:p>
            <a:pPr marL="0" indent="0">
              <a:buNone/>
            </a:pPr>
            <a:r>
              <a:rPr lang="en-GB" dirty="0"/>
              <a:t>The site classroom secrets </a:t>
            </a:r>
            <a:r>
              <a:rPr lang="en-GB" u="sng" dirty="0">
                <a:hlinkClick r:id="rId2"/>
              </a:rPr>
              <a:t>https://classroomsecrets.co.uk/free-home-learning-packs/</a:t>
            </a:r>
            <a:r>
              <a:rPr lang="en-GB" dirty="0"/>
              <a:t> has free Reception (EYFS) packs which provide some great additional ideas and resources you can use. </a:t>
            </a:r>
          </a:p>
          <a:p>
            <a:pPr marL="0" indent="0">
              <a:buNone/>
            </a:pPr>
            <a:endParaRPr lang="en-GB" dirty="0"/>
          </a:p>
        </p:txBody>
      </p:sp>
      <p:pic>
        <p:nvPicPr>
          <p:cNvPr id="4" name="Picture 3">
            <a:extLst>
              <a:ext uri="{FF2B5EF4-FFF2-40B4-BE49-F238E27FC236}">
                <a16:creationId xmlns:a16="http://schemas.microsoft.com/office/drawing/2014/main" xmlns="" id="{4E8925C7-AC4E-4707-BCF5-45FC148450C6}"/>
              </a:ext>
            </a:extLst>
          </p:cNvPr>
          <p:cNvPicPr>
            <a:picLocks noChangeAspect="1"/>
          </p:cNvPicPr>
          <p:nvPr/>
        </p:nvPicPr>
        <p:blipFill>
          <a:blip r:embed="rId3"/>
          <a:stretch>
            <a:fillRect/>
          </a:stretch>
        </p:blipFill>
        <p:spPr>
          <a:xfrm>
            <a:off x="1043608" y="3645024"/>
            <a:ext cx="6804248" cy="3133044"/>
          </a:xfrm>
          <a:prstGeom prst="rect">
            <a:avLst/>
          </a:prstGeom>
        </p:spPr>
      </p:pic>
    </p:spTree>
    <p:extLst>
      <p:ext uri="{BB962C8B-B14F-4D97-AF65-F5344CB8AC3E}">
        <p14:creationId xmlns:p14="http://schemas.microsoft.com/office/powerpoint/2010/main" val="401401508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709</TotalTime>
  <Words>718</Words>
  <Application>Microsoft Office PowerPoint</Application>
  <PresentationFormat>On-screen Show (4:3)</PresentationFormat>
  <Paragraphs>122</Paragraphs>
  <Slides>17</Slides>
  <Notes>1</Notes>
  <HiddenSlides>0</HiddenSlides>
  <MMClips>0</MMClips>
  <ScaleCrop>false</ScaleCrop>
  <HeadingPairs>
    <vt:vector size="4" baseType="variant">
      <vt:variant>
        <vt:lpstr>Theme</vt:lpstr>
      </vt:variant>
      <vt:variant>
        <vt:i4>1</vt:i4>
      </vt:variant>
      <vt:variant>
        <vt:lpstr>Slide Titles</vt:lpstr>
      </vt:variant>
      <vt:variant>
        <vt:i4>17</vt:i4>
      </vt:variant>
    </vt:vector>
  </HeadingPairs>
  <TitlesOfParts>
    <vt:vector size="18" baseType="lpstr">
      <vt:lpstr>Office Theme</vt:lpstr>
      <vt:lpstr>Home Learning </vt:lpstr>
      <vt:lpstr>Message from Mrs Coffey</vt:lpstr>
      <vt:lpstr>PowerPoint Presentation</vt:lpstr>
      <vt:lpstr>PowerPoint Presentation</vt:lpstr>
      <vt:lpstr>PowerPoint Presentation</vt:lpstr>
      <vt:lpstr>Maths Learning</vt:lpstr>
      <vt:lpstr>Maths Learning</vt:lpstr>
      <vt:lpstr>Maths Learning</vt:lpstr>
      <vt:lpstr>PowerPoint Presentation</vt:lpstr>
      <vt:lpstr>Reading</vt:lpstr>
      <vt:lpstr>Reading</vt:lpstr>
      <vt:lpstr>Reading</vt:lpstr>
      <vt:lpstr>Phonics</vt:lpstr>
      <vt:lpstr>PowerPoint Presentation</vt:lpstr>
      <vt:lpstr>Accessing Twinkl</vt:lpstr>
      <vt:lpstr>P.E.</vt:lpstr>
      <vt:lpstr>Classroom Secrets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Home Learning</dc:title>
  <dc:creator>Chris Coffey</dc:creator>
  <cp:lastModifiedBy>Owner</cp:lastModifiedBy>
  <cp:revision>58</cp:revision>
  <dcterms:created xsi:type="dcterms:W3CDTF">2020-05-24T10:52:13Z</dcterms:created>
  <dcterms:modified xsi:type="dcterms:W3CDTF">2020-07-11T23:29:07Z</dcterms:modified>
</cp:coreProperties>
</file>