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300" r:id="rId3"/>
    <p:sldId id="293" r:id="rId4"/>
    <p:sldId id="292" r:id="rId5"/>
    <p:sldId id="294" r:id="rId6"/>
    <p:sldId id="291" r:id="rId7"/>
    <p:sldId id="299" r:id="rId8"/>
    <p:sldId id="295" r:id="rId9"/>
    <p:sldId id="298" r:id="rId10"/>
    <p:sldId id="296" r:id="rId11"/>
    <p:sldId id="279" r:id="rId12"/>
    <p:sldId id="258" r:id="rId13"/>
    <p:sldId id="285" r:id="rId14"/>
    <p:sldId id="286" r:id="rId15"/>
    <p:sldId id="269" r:id="rId16"/>
    <p:sldId id="268" r:id="rId17"/>
    <p:sldId id="263" r:id="rId18"/>
    <p:sldId id="283" r:id="rId19"/>
    <p:sldId id="270"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26/04/2020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26/04/2020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epitemnein-epitomic.blogspot.com/2012/09/hopes-like-rainbow.html"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new.phonicsplay.co.uk/resources/phase/3/buried-treasure" TargetMode="External"/><Relationship Id="rId2" Type="http://schemas.openxmlformats.org/officeDocument/2006/relationships/hyperlink" Target="https://youtu.be/ob7bOrRtX3Q?t=72"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teachingwithtlc.com/2012/07/101-ways-to-make-spelling-fun.html"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learnenglishkids.britishcouncil.org/short-stories/the-ugly-ducklin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en.wikipedia.org/wiki/Duck"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youtu.be/Mi_DV_DWN8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youtu.be/NCaPWZXkcUI"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youtu.be/Ce6w0WQLrm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2JZHXkI9BB4"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5 Week 3</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490" y="365125"/>
            <a:ext cx="3840085" cy="1692794"/>
          </a:xfrm>
        </p:spPr>
        <p:txBody>
          <a:bodyPr>
            <a:normAutofit/>
          </a:bodyPr>
          <a:lstStyle/>
          <a:p>
            <a:r>
              <a:rPr lang="en-GB" dirty="0"/>
              <a:t>Message from Mrs Coffey</a:t>
            </a:r>
          </a:p>
        </p:txBody>
      </p:sp>
      <p:sp>
        <p:nvSpPr>
          <p:cNvPr id="3" name="Content Placeholder 2"/>
          <p:cNvSpPr>
            <a:spLocks noGrp="1"/>
          </p:cNvSpPr>
          <p:nvPr>
            <p:ph idx="1"/>
          </p:nvPr>
        </p:nvSpPr>
        <p:spPr>
          <a:xfrm>
            <a:off x="413929" y="2057918"/>
            <a:ext cx="3840085" cy="4611441"/>
          </a:xfrm>
        </p:spPr>
        <p:txBody>
          <a:bodyPr>
            <a:normAutofit lnSpcReduction="10000"/>
          </a:bodyPr>
          <a:lstStyle/>
          <a:p>
            <a:pPr marL="0" indent="0">
              <a:lnSpc>
                <a:spcPct val="90000"/>
              </a:lnSpc>
              <a:buNone/>
            </a:pPr>
            <a:r>
              <a:rPr lang="en-GB" sz="1400" dirty="0"/>
              <a:t>Hi Everyone,</a:t>
            </a:r>
          </a:p>
          <a:p>
            <a:pPr marL="0" indent="0">
              <a:lnSpc>
                <a:spcPct val="90000"/>
              </a:lnSpc>
              <a:buNone/>
            </a:pPr>
            <a:endParaRPr lang="en-GB" sz="1400" dirty="0"/>
          </a:p>
          <a:p>
            <a:pPr marL="0" indent="0">
              <a:lnSpc>
                <a:spcPct val="90000"/>
              </a:lnSpc>
              <a:buNone/>
            </a:pPr>
            <a:r>
              <a:rPr lang="en-GB" sz="1400" dirty="0"/>
              <a:t>I hope you enjoyed making your woodland scene and the beginning of our Spring learning. This week we are learning some more new sounds, practicing our tricky words and learning about adding more. </a:t>
            </a:r>
          </a:p>
          <a:p>
            <a:pPr marL="0" indent="0">
              <a:lnSpc>
                <a:spcPct val="90000"/>
              </a:lnSpc>
              <a:buNone/>
            </a:pPr>
            <a:endParaRPr lang="en-GB" sz="1400" dirty="0"/>
          </a:p>
          <a:p>
            <a:pPr marL="0" indent="0">
              <a:lnSpc>
                <a:spcPct val="90000"/>
              </a:lnSpc>
              <a:buNone/>
            </a:pPr>
            <a:r>
              <a:rPr lang="en-GB" sz="1400" dirty="0"/>
              <a:t>We are still thinking about the changes Spring time brings and this week we are looking at Ducklings. We are also thinking about the importance of rainbows and how God sent Noah a rainbow as a symbol of his promise.</a:t>
            </a:r>
          </a:p>
          <a:p>
            <a:pPr marL="0" indent="0">
              <a:lnSpc>
                <a:spcPct val="90000"/>
              </a:lnSpc>
              <a:buNone/>
            </a:pPr>
            <a:endParaRPr lang="en-GB" sz="1400" dirty="0"/>
          </a:p>
          <a:p>
            <a:pPr marL="0" indent="0">
              <a:lnSpc>
                <a:spcPct val="90000"/>
              </a:lnSpc>
              <a:buNone/>
            </a:pPr>
            <a:r>
              <a:rPr lang="en-GB" sz="1400" dirty="0"/>
              <a:t>I’ve enjoyed reading your comments and seeing your lovely photos and videos this week. They made me smile! As usual if you have any questions then I am contactable via Tapestry as usual. </a:t>
            </a:r>
          </a:p>
          <a:p>
            <a:pPr marL="0" indent="0">
              <a:lnSpc>
                <a:spcPct val="90000"/>
              </a:lnSpc>
              <a:buNone/>
            </a:pPr>
            <a:endParaRPr lang="en-GB" sz="1400" dirty="0"/>
          </a:p>
          <a:p>
            <a:pPr marL="0" indent="0">
              <a:lnSpc>
                <a:spcPct val="90000"/>
              </a:lnSpc>
              <a:buNone/>
            </a:pPr>
            <a:r>
              <a:rPr lang="en-GB" sz="1400" dirty="0"/>
              <a:t>Have fun. </a:t>
            </a:r>
          </a:p>
          <a:p>
            <a:pPr marL="0" indent="0">
              <a:lnSpc>
                <a:spcPct val="90000"/>
              </a:lnSpc>
              <a:buNone/>
            </a:pPr>
            <a:endParaRPr lang="en-GB" sz="1400" dirty="0"/>
          </a:p>
          <a:p>
            <a:pPr marL="0" indent="0">
              <a:lnSpc>
                <a:spcPct val="90000"/>
              </a:lnSpc>
              <a:buNone/>
            </a:pPr>
            <a:r>
              <a:rPr lang="en-GB" sz="1400" dirty="0"/>
              <a:t>Mrs. Coffey</a:t>
            </a:r>
          </a:p>
          <a:p>
            <a:pPr marL="0" indent="0">
              <a:lnSpc>
                <a:spcPct val="90000"/>
              </a:lnSpc>
              <a:buNone/>
            </a:pPr>
            <a:endParaRPr lang="en-GB" sz="1100" dirty="0"/>
          </a:p>
        </p:txBody>
      </p:sp>
      <p:pic>
        <p:nvPicPr>
          <p:cNvPr id="6" name="Picture 5" descr="A rainbow over a body of water&#10;&#10;Description automatically generated">
            <a:extLst>
              <a:ext uri="{FF2B5EF4-FFF2-40B4-BE49-F238E27FC236}">
                <a16:creationId xmlns:a16="http://schemas.microsoft.com/office/drawing/2014/main" xmlns="" id="{56C04B39-DFD1-4A90-850B-D1BFCE991AA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l="10202" r="29042"/>
          <a:stretch/>
        </p:blipFill>
        <p:spPr>
          <a:xfrm>
            <a:off x="4409136" y="10"/>
            <a:ext cx="4734863"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415119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682168" cy="5486400"/>
          </a:xfrm>
        </p:spPr>
        <p:txBody>
          <a:bodyPr>
            <a:normAutofit fontScale="55000" lnSpcReduction="20000"/>
          </a:bodyPr>
          <a:lstStyle/>
          <a:p>
            <a:pPr marL="82296" indent="0">
              <a:buNone/>
            </a:pPr>
            <a:r>
              <a:rPr lang="en-GB" b="1" dirty="0"/>
              <a:t>Task 1</a:t>
            </a:r>
          </a:p>
          <a:p>
            <a:pPr marL="82296" indent="0">
              <a:buNone/>
            </a:pPr>
            <a:endParaRPr lang="en-GB" dirty="0"/>
          </a:p>
          <a:p>
            <a:pPr marL="82296" indent="0">
              <a:buNone/>
            </a:pPr>
            <a:r>
              <a:rPr lang="en-GB" sz="3300" dirty="0"/>
              <a:t>This week we are learning the new sounds ‘air’, ‘</a:t>
            </a:r>
            <a:r>
              <a:rPr lang="en-GB" sz="3300" dirty="0" err="1"/>
              <a:t>ure</a:t>
            </a:r>
            <a:r>
              <a:rPr lang="en-GB" sz="3300" dirty="0"/>
              <a:t>’,  and ‘</a:t>
            </a:r>
            <a:r>
              <a:rPr lang="en-GB" sz="3300" dirty="0" err="1"/>
              <a:t>er</a:t>
            </a:r>
            <a:r>
              <a:rPr lang="en-GB" sz="3300" dirty="0"/>
              <a:t>’. A good demonstration of how to say these sounds is on YouTube - </a:t>
            </a:r>
            <a:r>
              <a:rPr lang="en-GB" sz="3300" dirty="0">
                <a:hlinkClick r:id="rId2"/>
              </a:rPr>
              <a:t>https://youtu.be/ob7bOrRtX3Q?t=72</a:t>
            </a:r>
            <a:endParaRPr lang="en-GB" sz="3300" dirty="0"/>
          </a:p>
          <a:p>
            <a:pPr marL="82296" indent="0">
              <a:buNone/>
            </a:pPr>
            <a:endParaRPr lang="en-GB" sz="3300" dirty="0"/>
          </a:p>
          <a:p>
            <a:pPr marL="82296" indent="0">
              <a:buNone/>
            </a:pPr>
            <a:r>
              <a:rPr lang="en-GB" sz="3300" dirty="0"/>
              <a:t>Have a go at finding examples. Here are some examples of words below: </a:t>
            </a:r>
          </a:p>
          <a:p>
            <a:pPr marL="539496" indent="-457200"/>
            <a:r>
              <a:rPr lang="en-GB" sz="3300" dirty="0"/>
              <a:t>air, fair, pair, hair, chair</a:t>
            </a:r>
          </a:p>
          <a:p>
            <a:pPr marL="539496" indent="-457200"/>
            <a:r>
              <a:rPr lang="en-GB" sz="3300" dirty="0"/>
              <a:t>pure, cure, secure, injure, treasure, </a:t>
            </a:r>
          </a:p>
          <a:p>
            <a:pPr marL="539496" indent="-457200"/>
            <a:r>
              <a:rPr lang="en-GB" sz="3300" dirty="0"/>
              <a:t>hammer, letter, dinner, burger, boxer</a:t>
            </a:r>
          </a:p>
          <a:p>
            <a:pPr marL="539496" indent="-457200"/>
            <a:endParaRPr lang="en-GB" sz="3300" dirty="0"/>
          </a:p>
          <a:p>
            <a:pPr marL="82296" indent="0">
              <a:buNone/>
            </a:pPr>
            <a:r>
              <a:rPr lang="en-GB" sz="3300" dirty="0"/>
              <a:t>Next:</a:t>
            </a:r>
          </a:p>
          <a:p>
            <a:pPr marL="539496" indent="-457200"/>
            <a:r>
              <a:rPr lang="en-GB" sz="3300" dirty="0"/>
              <a:t>Practice writing these sounds, </a:t>
            </a:r>
          </a:p>
          <a:p>
            <a:pPr marL="539496" indent="-457200"/>
            <a:r>
              <a:rPr lang="en-GB" sz="3300" dirty="0"/>
              <a:t>then writing words with these sounds in, and </a:t>
            </a:r>
          </a:p>
          <a:p>
            <a:pPr marL="539496" indent="-457200"/>
            <a:r>
              <a:rPr lang="en-GB" sz="3300" dirty="0"/>
              <a:t>then using a word of their choice in a sentence. </a:t>
            </a:r>
          </a:p>
          <a:p>
            <a:pPr marL="82296" indent="0">
              <a:buNone/>
            </a:pPr>
            <a:endParaRPr lang="en-GB" sz="3300" dirty="0"/>
          </a:p>
          <a:p>
            <a:pPr marL="82296" indent="0">
              <a:buNone/>
            </a:pPr>
            <a:r>
              <a:rPr lang="en-GB" sz="3300" dirty="0"/>
              <a:t>Use phonics play, to play the game buried treasure with these sounds. These can be found under phase 3. </a:t>
            </a:r>
          </a:p>
          <a:p>
            <a:pPr marL="82296" indent="0">
              <a:buNone/>
            </a:pPr>
            <a:r>
              <a:rPr lang="en-GB" sz="3300" dirty="0">
                <a:hlinkClick r:id="rId3"/>
              </a:rPr>
              <a:t>https://new.phonicsplay.co.uk/resources/phase/3/buried-treasure</a:t>
            </a:r>
            <a:endParaRPr lang="en-GB" sz="3300"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2504908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4629116" cy="5486400"/>
          </a:xfrm>
        </p:spPr>
        <p:txBody>
          <a:bodyPr>
            <a:normAutofit fontScale="92500" lnSpcReduction="10000"/>
          </a:bodyPr>
          <a:lstStyle/>
          <a:p>
            <a:pPr marL="82296" indent="0">
              <a:buNone/>
            </a:pPr>
            <a:r>
              <a:rPr lang="en-GB" sz="2600" b="1" dirty="0"/>
              <a:t>Task 2 </a:t>
            </a:r>
          </a:p>
          <a:p>
            <a:pPr marL="82296" indent="0">
              <a:buNone/>
            </a:pPr>
            <a:r>
              <a:rPr lang="en-GB" sz="2600" dirty="0"/>
              <a:t>We are still concentrating on learning our tricky and high frequency words. There are no new ones this week. </a:t>
            </a:r>
          </a:p>
          <a:p>
            <a:pPr marL="82296" indent="0">
              <a:buNone/>
            </a:pPr>
            <a:endParaRPr lang="en-GB" sz="2600" dirty="0"/>
          </a:p>
          <a:p>
            <a:pPr marL="82296" indent="0">
              <a:buNone/>
            </a:pPr>
            <a:r>
              <a:rPr lang="en-GB" sz="2600" dirty="0"/>
              <a:t>So can you use some of these words to write a couple of sentences about your week. Or you could use magnetic letters on the fridge or a computer to type it.</a:t>
            </a:r>
          </a:p>
          <a:p>
            <a:pPr marL="82296" indent="0">
              <a:buNone/>
            </a:pPr>
            <a:endParaRPr lang="en-GB" sz="2600" dirty="0"/>
          </a:p>
          <a:p>
            <a:pPr marL="82296" indent="0">
              <a:buNone/>
            </a:pPr>
            <a:r>
              <a:rPr lang="en-GB" sz="2600" dirty="0"/>
              <a:t>Word bingo is on the next page in case you fancy another game or two.</a:t>
            </a:r>
          </a:p>
          <a:p>
            <a:pPr marL="82296" indent="0">
              <a:buNone/>
            </a:pPr>
            <a:endParaRPr lang="en-GB" dirty="0"/>
          </a:p>
          <a:p>
            <a:pPr marL="82296" indent="0">
              <a:buNone/>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12" name="Picture 11" descr="A picture containing cake, white, food, table&#10;&#10;Description automatically generated">
            <a:extLst>
              <a:ext uri="{FF2B5EF4-FFF2-40B4-BE49-F238E27FC236}">
                <a16:creationId xmlns:a16="http://schemas.microsoft.com/office/drawing/2014/main" xmlns="" id="{0FC1807F-D62F-44C7-BB88-EF51A278699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879209" y="1268760"/>
            <a:ext cx="3993232" cy="3194586"/>
          </a:xfrm>
          <a:prstGeom prst="rect">
            <a:avLst/>
          </a:prstGeom>
        </p:spPr>
      </p:pic>
    </p:spTree>
    <p:extLst>
      <p:ext uri="{BB962C8B-B14F-4D97-AF65-F5344CB8AC3E}">
        <p14:creationId xmlns:p14="http://schemas.microsoft.com/office/powerpoint/2010/main" val="3545624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Word bingo</a:t>
            </a:r>
          </a:p>
        </p:txBody>
      </p:sp>
      <p:pic>
        <p:nvPicPr>
          <p:cNvPr id="6" name="Content Placeholder 5">
            <a:extLst>
              <a:ext uri="{FF2B5EF4-FFF2-40B4-BE49-F238E27FC236}">
                <a16:creationId xmlns:a16="http://schemas.microsoft.com/office/drawing/2014/main" xmlns="" id="{F30C23AC-5EF5-491E-B0C4-3EC938EAB89F}"/>
              </a:ext>
            </a:extLst>
          </p:cNvPr>
          <p:cNvPicPr>
            <a:picLocks noGrp="1" noChangeAspect="1"/>
          </p:cNvPicPr>
          <p:nvPr>
            <p:ph idx="1"/>
          </p:nvPr>
        </p:nvPicPr>
        <p:blipFill>
          <a:blip r:embed="rId2"/>
          <a:stretch>
            <a:fillRect/>
          </a:stretch>
        </p:blipFill>
        <p:spPr>
          <a:xfrm>
            <a:off x="683568" y="1417638"/>
            <a:ext cx="7776863" cy="5130757"/>
          </a:xfrm>
          <a:prstGeom prst="rect">
            <a:avLst/>
          </a:prstGeom>
        </p:spPr>
      </p:pic>
    </p:spTree>
    <p:extLst>
      <p:ext uri="{BB962C8B-B14F-4D97-AF65-F5344CB8AC3E}">
        <p14:creationId xmlns:p14="http://schemas.microsoft.com/office/powerpoint/2010/main" val="1003905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8589556" cy="5486400"/>
          </a:xfrm>
        </p:spPr>
        <p:txBody>
          <a:bodyPr>
            <a:normAutofit fontScale="70000" lnSpcReduction="20000"/>
          </a:bodyPr>
          <a:lstStyle/>
          <a:p>
            <a:pPr marL="82296" indent="0">
              <a:buNone/>
            </a:pPr>
            <a:r>
              <a:rPr lang="en-GB" b="1" dirty="0"/>
              <a:t>Task 3</a:t>
            </a:r>
          </a:p>
          <a:p>
            <a:pPr marL="82296" indent="0">
              <a:buNone/>
            </a:pPr>
            <a:endParaRPr lang="en-GB" dirty="0"/>
          </a:p>
          <a:p>
            <a:pPr marL="82296" indent="0">
              <a:buNone/>
            </a:pPr>
            <a:r>
              <a:rPr lang="en-GB" dirty="0"/>
              <a:t>Continuing our learning on spring time, we are thinking about how animals develop. </a:t>
            </a:r>
          </a:p>
          <a:p>
            <a:pPr marL="82296" indent="0">
              <a:buNone/>
            </a:pPr>
            <a:endParaRPr lang="en-GB" dirty="0"/>
          </a:p>
          <a:p>
            <a:pPr marL="82296" indent="0">
              <a:buNone/>
            </a:pPr>
            <a:r>
              <a:rPr lang="en-GB" dirty="0"/>
              <a:t>Watch the Ugly Duckling video - </a:t>
            </a:r>
            <a:r>
              <a:rPr lang="en-GB" dirty="0">
                <a:hlinkClick r:id="rId2"/>
              </a:rPr>
              <a:t>https://learnenglishkids.britishcouncil.org/short-stories/the-ugly-duckling</a:t>
            </a:r>
            <a:r>
              <a:rPr lang="en-GB" dirty="0"/>
              <a:t> </a:t>
            </a:r>
          </a:p>
          <a:p>
            <a:pPr marL="82296" indent="0">
              <a:buNone/>
            </a:pPr>
            <a:endParaRPr lang="en-GB" dirty="0"/>
          </a:p>
          <a:p>
            <a:pPr marL="82296" indent="0">
              <a:buNone/>
            </a:pPr>
            <a:r>
              <a:rPr lang="en-GB" dirty="0"/>
              <a:t>Talk about how the duckling feels at different points in the story and how this develops. </a:t>
            </a:r>
          </a:p>
          <a:p>
            <a:pPr marL="82296" indent="0">
              <a:buNone/>
            </a:pPr>
            <a:endParaRPr lang="en-GB" dirty="0"/>
          </a:p>
          <a:p>
            <a:pPr marL="82296" indent="0">
              <a:buNone/>
            </a:pPr>
            <a:r>
              <a:rPr lang="en-GB" dirty="0"/>
              <a:t>Have a go at labelling a duckling on the next page. </a:t>
            </a:r>
          </a:p>
          <a:p>
            <a:pPr marL="82296" indent="0">
              <a:buNone/>
            </a:pPr>
            <a:endParaRPr lang="en-GB" dirty="0"/>
          </a:p>
          <a:p>
            <a:pPr marL="82296" indent="0">
              <a:buNone/>
            </a:pPr>
            <a:r>
              <a:rPr lang="en-GB" dirty="0"/>
              <a:t>You can also write a sentence or two about the ducking using some of the words we used to label the picture. Try to include a describing word too!</a:t>
            </a:r>
          </a:p>
          <a:p>
            <a:pPr marL="82296" indent="0">
              <a:buNone/>
            </a:pPr>
            <a:endParaRPr lang="en-GB" dirty="0"/>
          </a:p>
          <a:p>
            <a:pPr marL="82296" indent="0">
              <a:buNone/>
            </a:pPr>
            <a:endParaRPr lang="en-GB"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3421344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Labelling a Duckling</a:t>
            </a:r>
          </a:p>
        </p:txBody>
      </p:sp>
      <p:pic>
        <p:nvPicPr>
          <p:cNvPr id="7" name="Content Placeholder 6" descr="A duck sitting in the grass&#10;&#10;Description automatically generated">
            <a:extLst>
              <a:ext uri="{FF2B5EF4-FFF2-40B4-BE49-F238E27FC236}">
                <a16:creationId xmlns:a16="http://schemas.microsoft.com/office/drawing/2014/main" xmlns="" id="{CBEB39F0-35CD-417D-8E38-127A63D7189B}"/>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611560" y="2204864"/>
            <a:ext cx="4547069" cy="3410302"/>
          </a:xfrm>
        </p:spPr>
      </p:pic>
      <p:sp>
        <p:nvSpPr>
          <p:cNvPr id="11" name="TextBox 10">
            <a:extLst>
              <a:ext uri="{FF2B5EF4-FFF2-40B4-BE49-F238E27FC236}">
                <a16:creationId xmlns:a16="http://schemas.microsoft.com/office/drawing/2014/main" xmlns="" id="{9B671A26-E881-41AC-B8B1-488910525EC3}"/>
              </a:ext>
            </a:extLst>
          </p:cNvPr>
          <p:cNvSpPr txBox="1"/>
          <p:nvPr/>
        </p:nvSpPr>
        <p:spPr>
          <a:xfrm>
            <a:off x="5652120" y="2215664"/>
            <a:ext cx="2736304" cy="1754326"/>
          </a:xfrm>
          <a:prstGeom prst="rect">
            <a:avLst/>
          </a:prstGeom>
          <a:noFill/>
          <a:ln>
            <a:solidFill>
              <a:schemeClr val="tx1"/>
            </a:solidFill>
          </a:ln>
        </p:spPr>
        <p:txBody>
          <a:bodyPr wrap="square" rtlCol="0">
            <a:spAutoFit/>
          </a:bodyPr>
          <a:lstStyle/>
          <a:p>
            <a:r>
              <a:rPr lang="en-GB" b="1" dirty="0"/>
              <a:t>Identify</a:t>
            </a:r>
            <a:r>
              <a:rPr lang="en-GB" dirty="0"/>
              <a:t> the different parts of the Duckling</a:t>
            </a:r>
          </a:p>
          <a:p>
            <a:endParaRPr lang="en-GB" dirty="0"/>
          </a:p>
          <a:p>
            <a:r>
              <a:rPr lang="en-GB" b="1" dirty="0"/>
              <a:t>Describe</a:t>
            </a:r>
            <a:r>
              <a:rPr lang="en-GB" dirty="0"/>
              <a:t> them</a:t>
            </a:r>
          </a:p>
          <a:p>
            <a:endParaRPr lang="en-GB" dirty="0"/>
          </a:p>
          <a:p>
            <a:r>
              <a:rPr lang="en-GB" b="1" dirty="0"/>
              <a:t>Label it</a:t>
            </a:r>
          </a:p>
        </p:txBody>
      </p:sp>
      <p:sp>
        <p:nvSpPr>
          <p:cNvPr id="12" name="TextBox 11">
            <a:extLst>
              <a:ext uri="{FF2B5EF4-FFF2-40B4-BE49-F238E27FC236}">
                <a16:creationId xmlns:a16="http://schemas.microsoft.com/office/drawing/2014/main" xmlns="" id="{0814C15F-C174-4D0B-B7A9-2C13EFCBE978}"/>
              </a:ext>
            </a:extLst>
          </p:cNvPr>
          <p:cNvSpPr txBox="1"/>
          <p:nvPr/>
        </p:nvSpPr>
        <p:spPr>
          <a:xfrm>
            <a:off x="5652120" y="4221088"/>
            <a:ext cx="2736304" cy="1477328"/>
          </a:xfrm>
          <a:prstGeom prst="rect">
            <a:avLst/>
          </a:prstGeom>
          <a:noFill/>
          <a:ln>
            <a:solidFill>
              <a:schemeClr val="tx1"/>
            </a:solidFill>
          </a:ln>
        </p:spPr>
        <p:txBody>
          <a:bodyPr wrap="square" rtlCol="0">
            <a:spAutoFit/>
          </a:bodyPr>
          <a:lstStyle/>
          <a:p>
            <a:r>
              <a:rPr lang="en-GB" dirty="0"/>
              <a:t>Some words you might use</a:t>
            </a:r>
          </a:p>
          <a:p>
            <a:endParaRPr lang="en-GB" dirty="0"/>
          </a:p>
          <a:p>
            <a:r>
              <a:rPr lang="en-GB" dirty="0"/>
              <a:t>beak 	leg	wings</a:t>
            </a:r>
          </a:p>
          <a:p>
            <a:r>
              <a:rPr lang="en-GB" dirty="0"/>
              <a:t>webbed feet	head</a:t>
            </a:r>
          </a:p>
          <a:p>
            <a:r>
              <a:rPr lang="en-GB" dirty="0"/>
              <a:t>eyes	</a:t>
            </a:r>
          </a:p>
        </p:txBody>
      </p:sp>
    </p:spTree>
    <p:extLst>
      <p:ext uri="{BB962C8B-B14F-4D97-AF65-F5344CB8AC3E}">
        <p14:creationId xmlns:p14="http://schemas.microsoft.com/office/powerpoint/2010/main" val="3137093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1824037"/>
            <a:ext cx="4114800" cy="3754662"/>
          </a:xfrm>
        </p:spPr>
        <p:txBody>
          <a:bodyPr>
            <a:normAutofit fontScale="70000" lnSpcReduction="20000"/>
          </a:bodyPr>
          <a:lstStyle/>
          <a:p>
            <a:pPr marL="0" indent="0">
              <a:buNone/>
            </a:pPr>
            <a:r>
              <a:rPr lang="en-GB" b="1" dirty="0"/>
              <a:t>Task 1 </a:t>
            </a:r>
          </a:p>
          <a:p>
            <a:pPr marL="0" indent="0">
              <a:buNone/>
            </a:pPr>
            <a:endParaRPr lang="en-GB" b="1" dirty="0"/>
          </a:p>
          <a:p>
            <a:pPr marL="0" indent="0">
              <a:buNone/>
            </a:pPr>
            <a:r>
              <a:rPr lang="en-GB" dirty="0"/>
              <a:t>Watch and listen to the reading of the story of Mr. </a:t>
            </a:r>
            <a:r>
              <a:rPr lang="en-GB" dirty="0" err="1"/>
              <a:t>Gumpy’s</a:t>
            </a:r>
            <a:r>
              <a:rPr lang="en-GB" dirty="0"/>
              <a:t> Outing –</a:t>
            </a:r>
          </a:p>
          <a:p>
            <a:pPr marL="0" indent="0">
              <a:buNone/>
            </a:pPr>
            <a:r>
              <a:rPr lang="en-GB" dirty="0"/>
              <a:t> </a:t>
            </a:r>
            <a:r>
              <a:rPr lang="en-GB" dirty="0">
                <a:hlinkClick r:id="rId2"/>
              </a:rPr>
              <a:t>https://youtu.be/Mi_DV_DWN8M</a:t>
            </a:r>
            <a:endParaRPr lang="en-GB" dirty="0"/>
          </a:p>
          <a:p>
            <a:pPr marL="0" indent="0">
              <a:buNone/>
            </a:pPr>
            <a:endParaRPr lang="en-GB" b="1" dirty="0"/>
          </a:p>
          <a:p>
            <a:pPr marL="0" indent="0">
              <a:buNone/>
            </a:pPr>
            <a:r>
              <a:rPr lang="en-GB" dirty="0"/>
              <a:t>Discuss how each time a new passenger joins the boat, so we are adding more. </a:t>
            </a:r>
          </a:p>
          <a:p>
            <a:pPr marL="0" indent="0">
              <a:buNone/>
            </a:pPr>
            <a:endParaRPr lang="en-GB" b="1" dirty="0"/>
          </a:p>
          <a:p>
            <a:pPr marL="0" indent="0">
              <a:buNone/>
            </a:pPr>
            <a:endParaRPr lang="en-GB" dirty="0"/>
          </a:p>
          <a:p>
            <a:pPr marL="0" indent="0">
              <a:buNone/>
            </a:pPr>
            <a:endParaRPr lang="en-GB" dirty="0"/>
          </a:p>
        </p:txBody>
      </p:sp>
      <p:pic>
        <p:nvPicPr>
          <p:cNvPr id="6" name="Picture 5">
            <a:extLst>
              <a:ext uri="{FF2B5EF4-FFF2-40B4-BE49-F238E27FC236}">
                <a16:creationId xmlns:a16="http://schemas.microsoft.com/office/drawing/2014/main" xmlns="" id="{899BCB7C-5F2E-4383-A134-EF45F23FEA3F}"/>
              </a:ext>
            </a:extLst>
          </p:cNvPr>
          <p:cNvPicPr>
            <a:picLocks noChangeAspect="1"/>
          </p:cNvPicPr>
          <p:nvPr/>
        </p:nvPicPr>
        <p:blipFill>
          <a:blip r:embed="rId3"/>
          <a:stretch>
            <a:fillRect/>
          </a:stretch>
        </p:blipFill>
        <p:spPr>
          <a:xfrm>
            <a:off x="4788024" y="1824037"/>
            <a:ext cx="4114800" cy="3658806"/>
          </a:xfrm>
          <a:prstGeom prst="rect">
            <a:avLst/>
          </a:prstGeom>
        </p:spPr>
      </p:pic>
      <p:sp>
        <p:nvSpPr>
          <p:cNvPr id="7" name="TextBox 6">
            <a:extLst>
              <a:ext uri="{FF2B5EF4-FFF2-40B4-BE49-F238E27FC236}">
                <a16:creationId xmlns:a16="http://schemas.microsoft.com/office/drawing/2014/main" xmlns="" id="{B417B9F3-9196-4197-803C-1FDEC43904F0}"/>
              </a:ext>
            </a:extLst>
          </p:cNvPr>
          <p:cNvSpPr txBox="1"/>
          <p:nvPr/>
        </p:nvSpPr>
        <p:spPr>
          <a:xfrm>
            <a:off x="457200" y="971600"/>
            <a:ext cx="8363272" cy="800219"/>
          </a:xfrm>
          <a:prstGeom prst="rect">
            <a:avLst/>
          </a:prstGeom>
          <a:noFill/>
        </p:spPr>
        <p:txBody>
          <a:bodyPr wrap="square" rtlCol="0">
            <a:spAutoFit/>
          </a:bodyPr>
          <a:lstStyle/>
          <a:p>
            <a:r>
              <a:rPr lang="en-GB" sz="2800" dirty="0"/>
              <a:t>This week we are learning about adding more. </a:t>
            </a:r>
          </a:p>
          <a:p>
            <a:endParaRPr lang="en-GB" dirty="0"/>
          </a:p>
        </p:txBody>
      </p:sp>
    </p:spTree>
    <p:extLst>
      <p:ext uri="{BB962C8B-B14F-4D97-AF65-F5344CB8AC3E}">
        <p14:creationId xmlns:p14="http://schemas.microsoft.com/office/powerpoint/2010/main" val="2153499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1052736"/>
            <a:ext cx="7931224" cy="2592288"/>
          </a:xfrm>
        </p:spPr>
        <p:txBody>
          <a:bodyPr>
            <a:normAutofit fontScale="70000" lnSpcReduction="20000"/>
          </a:bodyPr>
          <a:lstStyle/>
          <a:p>
            <a:pPr marL="0" indent="0">
              <a:buNone/>
            </a:pPr>
            <a:r>
              <a:rPr lang="en-GB" b="1" dirty="0"/>
              <a:t>Task 2	</a:t>
            </a:r>
          </a:p>
          <a:p>
            <a:pPr marL="0" indent="0">
              <a:buNone/>
            </a:pPr>
            <a:r>
              <a:rPr lang="en-GB" dirty="0"/>
              <a:t>Watch this YouTube video of Number blocks, as an introduction to adding one more.</a:t>
            </a:r>
          </a:p>
          <a:p>
            <a:pPr marL="0" indent="0">
              <a:buNone/>
            </a:pPr>
            <a:r>
              <a:rPr lang="en-GB" dirty="0">
                <a:hlinkClick r:id="rId2"/>
              </a:rPr>
              <a:t>https://youtu.be/NCaPWZXkcUI</a:t>
            </a:r>
            <a:endParaRPr lang="en-GB" dirty="0"/>
          </a:p>
          <a:p>
            <a:pPr marL="0" indent="0">
              <a:buNone/>
            </a:pPr>
            <a:endParaRPr lang="en-GB" dirty="0"/>
          </a:p>
          <a:p>
            <a:pPr marL="0" indent="0">
              <a:buNone/>
            </a:pPr>
            <a:r>
              <a:rPr lang="en-GB" dirty="0"/>
              <a:t>Discuss adding 1 to the different Number blocks. </a:t>
            </a:r>
          </a:p>
          <a:p>
            <a:pPr marL="0" indent="0">
              <a:buNone/>
            </a:pPr>
            <a:r>
              <a:rPr lang="en-GB" dirty="0"/>
              <a:t>How could we write this?</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FF9E4756-BF58-4A8B-95C5-6E01FC37F4E3}"/>
              </a:ext>
            </a:extLst>
          </p:cNvPr>
          <p:cNvPicPr>
            <a:picLocks noChangeAspect="1"/>
          </p:cNvPicPr>
          <p:nvPr/>
        </p:nvPicPr>
        <p:blipFill>
          <a:blip r:embed="rId3"/>
          <a:stretch>
            <a:fillRect/>
          </a:stretch>
        </p:blipFill>
        <p:spPr>
          <a:xfrm>
            <a:off x="2038370" y="3645024"/>
            <a:ext cx="5067259" cy="2852936"/>
          </a:xfrm>
          <a:prstGeom prst="rect">
            <a:avLst/>
          </a:prstGeom>
        </p:spPr>
      </p:pic>
    </p:spTree>
    <p:extLst>
      <p:ext uri="{BB962C8B-B14F-4D97-AF65-F5344CB8AC3E}">
        <p14:creationId xmlns:p14="http://schemas.microsoft.com/office/powerpoint/2010/main" val="4135705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4" name="TextBox 1">
            <a:extLst>
              <a:ext uri="{FF2B5EF4-FFF2-40B4-BE49-F238E27FC236}">
                <a16:creationId xmlns:a16="http://schemas.microsoft.com/office/drawing/2014/main" xmlns="" id="{20A46EEB-BFF9-44C2-A02B-E3AC44629E3D}"/>
              </a:ext>
            </a:extLst>
          </p:cNvPr>
          <p:cNvSpPr txBox="1">
            <a:spLocks noChangeArrowheads="1"/>
          </p:cNvSpPr>
          <p:nvPr/>
        </p:nvSpPr>
        <p:spPr bwMode="auto">
          <a:xfrm>
            <a:off x="395536" y="828246"/>
            <a:ext cx="4752528"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GB" altLang="en-US" sz="2400" b="1" dirty="0">
                <a:cs typeface="Calibri" panose="020F0502020204030204" pitchFamily="34" charset="0"/>
              </a:rPr>
              <a:t>Task 3 </a:t>
            </a:r>
          </a:p>
          <a:p>
            <a:pPr eaLnBrk="1" hangingPunct="1">
              <a:lnSpc>
                <a:spcPct val="100000"/>
              </a:lnSpc>
              <a:spcBef>
                <a:spcPct val="0"/>
              </a:spcBef>
              <a:buFontTx/>
              <a:buNone/>
            </a:pPr>
            <a:endParaRPr lang="en-GB" altLang="en-US" sz="2400" b="1" dirty="0">
              <a:cs typeface="Calibri" panose="020F0502020204030204" pitchFamily="34" charset="0"/>
            </a:endParaRPr>
          </a:p>
          <a:p>
            <a:pPr>
              <a:lnSpc>
                <a:spcPct val="100000"/>
              </a:lnSpc>
              <a:spcBef>
                <a:spcPct val="0"/>
              </a:spcBef>
              <a:buNone/>
            </a:pPr>
            <a:r>
              <a:rPr lang="en-GB" sz="2400" dirty="0"/>
              <a:t>Watch this YouTube video of Number blocks, as an introduction adding more than 1 to objects. </a:t>
            </a:r>
          </a:p>
          <a:p>
            <a:pPr>
              <a:lnSpc>
                <a:spcPct val="100000"/>
              </a:lnSpc>
              <a:spcBef>
                <a:spcPct val="0"/>
              </a:spcBef>
              <a:buNone/>
            </a:pPr>
            <a:endParaRPr lang="en-GB" altLang="en-US" sz="2400" dirty="0">
              <a:cs typeface="Calibri" panose="020F0502020204030204" pitchFamily="34" charset="0"/>
            </a:endParaRPr>
          </a:p>
          <a:p>
            <a:pPr>
              <a:lnSpc>
                <a:spcPct val="100000"/>
              </a:lnSpc>
              <a:spcBef>
                <a:spcPct val="0"/>
              </a:spcBef>
              <a:buNone/>
            </a:pPr>
            <a:r>
              <a:rPr lang="en-GB" altLang="en-US" sz="2400" dirty="0">
                <a:cs typeface="Calibri" panose="020F0502020204030204" pitchFamily="34" charset="0"/>
                <a:hlinkClick r:id="rId2"/>
              </a:rPr>
              <a:t>https://youtu.be/Ce6w0WQLrm8</a:t>
            </a:r>
            <a:endParaRPr lang="en-GB" altLang="en-US" sz="2400" dirty="0">
              <a:cs typeface="Calibri" panose="020F0502020204030204" pitchFamily="34" charset="0"/>
            </a:endParaRPr>
          </a:p>
          <a:p>
            <a:pPr>
              <a:lnSpc>
                <a:spcPct val="100000"/>
              </a:lnSpc>
              <a:spcBef>
                <a:spcPct val="0"/>
              </a:spcBef>
              <a:buNone/>
            </a:pPr>
            <a:endParaRPr lang="en-GB" altLang="en-US" sz="2400" dirty="0">
              <a:cs typeface="Calibri" panose="020F0502020204030204" pitchFamily="34" charset="0"/>
            </a:endParaRPr>
          </a:p>
          <a:p>
            <a:pPr>
              <a:lnSpc>
                <a:spcPct val="100000"/>
              </a:lnSpc>
              <a:spcBef>
                <a:spcPct val="0"/>
              </a:spcBef>
              <a:buNone/>
            </a:pPr>
            <a:r>
              <a:rPr lang="en-GB" altLang="en-US" sz="2400" dirty="0">
                <a:cs typeface="Calibri" panose="020F0502020204030204" pitchFamily="34" charset="0"/>
              </a:rPr>
              <a:t>Can you practice adding more than 1 with your toys at home? Perhaps write it down or make a video for me.</a:t>
            </a:r>
          </a:p>
          <a:p>
            <a:pPr>
              <a:lnSpc>
                <a:spcPct val="100000"/>
              </a:lnSpc>
              <a:spcBef>
                <a:spcPct val="0"/>
              </a:spcBef>
              <a:buNone/>
            </a:pPr>
            <a:endParaRPr lang="en-GB" altLang="en-US" sz="3200" dirty="0">
              <a:cs typeface="Calibri" panose="020F0502020204030204" pitchFamily="34" charset="0"/>
            </a:endParaRPr>
          </a:p>
        </p:txBody>
      </p:sp>
      <p:pic>
        <p:nvPicPr>
          <p:cNvPr id="5" name="Picture 4">
            <a:extLst>
              <a:ext uri="{FF2B5EF4-FFF2-40B4-BE49-F238E27FC236}">
                <a16:creationId xmlns:a16="http://schemas.microsoft.com/office/drawing/2014/main" xmlns="" id="{617E00E0-70D4-45EF-81C0-5509FC5DBAE6}"/>
              </a:ext>
            </a:extLst>
          </p:cNvPr>
          <p:cNvPicPr>
            <a:picLocks noChangeAspect="1"/>
          </p:cNvPicPr>
          <p:nvPr/>
        </p:nvPicPr>
        <p:blipFill>
          <a:blip r:embed="rId3"/>
          <a:stretch>
            <a:fillRect/>
          </a:stretch>
        </p:blipFill>
        <p:spPr>
          <a:xfrm>
            <a:off x="5148064" y="828246"/>
            <a:ext cx="3781425" cy="2828925"/>
          </a:xfrm>
          <a:prstGeom prst="rect">
            <a:avLst/>
          </a:prstGeom>
        </p:spPr>
      </p:pic>
    </p:spTree>
    <p:extLst>
      <p:ext uri="{BB962C8B-B14F-4D97-AF65-F5344CB8AC3E}">
        <p14:creationId xmlns:p14="http://schemas.microsoft.com/office/powerpoint/2010/main" val="3780785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a:solidFill>
                  <a:prstClr val="black"/>
                </a:solidFill>
                <a:latin typeface="Calibri"/>
              </a:rPr>
              <a:t>R.E.</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sp>
        <p:nvSpPr>
          <p:cNvPr id="8" name="Content Placeholder 7"/>
          <p:cNvSpPr>
            <a:spLocks noGrp="1"/>
          </p:cNvSpPr>
          <p:nvPr>
            <p:ph idx="1"/>
          </p:nvPr>
        </p:nvSpPr>
        <p:spPr>
          <a:xfrm>
            <a:off x="449395" y="3039859"/>
            <a:ext cx="8229600" cy="2876144"/>
          </a:xfrm>
        </p:spPr>
        <p:txBody>
          <a:bodyPr>
            <a:normAutofit fontScale="25000" lnSpcReduction="20000"/>
          </a:bodyPr>
          <a:lstStyle/>
          <a:p>
            <a:pPr marL="0" indent="0">
              <a:buNone/>
            </a:pPr>
            <a:r>
              <a:rPr lang="en-GB" sz="5600" dirty="0"/>
              <a:t>Have you spotted many rainbows? The story of Noah uses a rainbow a sign of God’s promise to his people. </a:t>
            </a:r>
          </a:p>
          <a:p>
            <a:pPr marL="0" indent="0">
              <a:buNone/>
            </a:pPr>
            <a:endParaRPr lang="en-GB" sz="5600" dirty="0"/>
          </a:p>
          <a:p>
            <a:pPr marL="0" indent="0">
              <a:buNone/>
            </a:pPr>
            <a:r>
              <a:rPr lang="en-GB" sz="5600" dirty="0"/>
              <a:t>You could read this story together (Genesis - 6-9) in children’s bible or watch  </a:t>
            </a:r>
            <a:r>
              <a:rPr lang="en-GB" sz="5600" dirty="0">
                <a:hlinkClick r:id="rId2"/>
              </a:rPr>
              <a:t>https://www.youtube.com/watch?v=2JZHXkI9BB4</a:t>
            </a:r>
            <a:endParaRPr lang="en-GB" sz="5600" dirty="0"/>
          </a:p>
          <a:p>
            <a:pPr marL="0" indent="0">
              <a:buNone/>
            </a:pPr>
            <a:endParaRPr lang="en-GB" sz="5600" dirty="0"/>
          </a:p>
          <a:p>
            <a:pPr marL="0" indent="0">
              <a:buNone/>
            </a:pPr>
            <a:r>
              <a:rPr lang="en-GB" sz="5600" dirty="0"/>
              <a:t>Perhaps talk about the meaning of promises together and any you’ve made recently. </a:t>
            </a:r>
          </a:p>
          <a:p>
            <a:pPr marL="0" indent="0">
              <a:buNone/>
            </a:pPr>
            <a:endParaRPr lang="en-GB" sz="5600" dirty="0"/>
          </a:p>
          <a:p>
            <a:pPr marL="0" indent="0">
              <a:buNone/>
            </a:pPr>
            <a:r>
              <a:rPr lang="en-GB" sz="5600" dirty="0"/>
              <a:t>Have a go at one of these fun activities:</a:t>
            </a:r>
          </a:p>
          <a:p>
            <a:pPr marL="0" indent="0">
              <a:buNone/>
            </a:pPr>
            <a:endParaRPr lang="en-GB" sz="5600" dirty="0"/>
          </a:p>
          <a:p>
            <a:r>
              <a:rPr lang="en-GB" sz="5600" dirty="0"/>
              <a:t>Water play – make boats. Can you transport a toy animal?</a:t>
            </a:r>
          </a:p>
          <a:p>
            <a:r>
              <a:rPr lang="en-GB" sz="5600" dirty="0"/>
              <a:t>Large construction boat making.</a:t>
            </a:r>
          </a:p>
          <a:p>
            <a:r>
              <a:rPr lang="en-GB" sz="5600" dirty="0"/>
              <a:t>Pair toy animals and count in twos.</a:t>
            </a:r>
          </a:p>
          <a:p>
            <a:r>
              <a:rPr lang="en-GB" sz="5600" dirty="0"/>
              <a:t>Match animal families – learn names</a:t>
            </a:r>
          </a:p>
          <a:p>
            <a:r>
              <a:rPr lang="en-GB" sz="5600" dirty="0"/>
              <a:t>Make rainbows using a range of media.</a:t>
            </a:r>
          </a:p>
          <a:p>
            <a:r>
              <a:rPr lang="en-GB" sz="5600" dirty="0"/>
              <a:t>Create a Noah’s Ark display.</a:t>
            </a:r>
          </a:p>
          <a:p>
            <a:r>
              <a:rPr lang="en-GB" sz="5600" dirty="0"/>
              <a:t>Make animal masks.</a:t>
            </a:r>
          </a:p>
          <a:p>
            <a:r>
              <a:rPr lang="en-GB" sz="5600" dirty="0"/>
              <a:t>Draw or paint a rainbow.</a:t>
            </a: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47938958-05EB-417E-B30D-B5667478F175}"/>
              </a:ext>
            </a:extLst>
          </p:cNvPr>
          <p:cNvPicPr>
            <a:picLocks noChangeAspect="1"/>
          </p:cNvPicPr>
          <p:nvPr/>
        </p:nvPicPr>
        <p:blipFill rotWithShape="1">
          <a:blip r:embed="rId3"/>
          <a:srcRect t="1" b="2453"/>
          <a:stretch/>
        </p:blipFill>
        <p:spPr>
          <a:xfrm>
            <a:off x="2447764" y="828584"/>
            <a:ext cx="4248472" cy="2177491"/>
          </a:xfrm>
          <a:prstGeom prst="rect">
            <a:avLst/>
          </a:prstGeom>
        </p:spPr>
      </p:pic>
    </p:spTree>
    <p:extLst>
      <p:ext uri="{BB962C8B-B14F-4D97-AF65-F5344CB8AC3E}">
        <p14:creationId xmlns:p14="http://schemas.microsoft.com/office/powerpoint/2010/main" val="2936767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1073</Words>
  <Application>Microsoft Office PowerPoint</Application>
  <PresentationFormat>On-screen Show (4:3)</PresentationFormat>
  <Paragraphs>175</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Home Learning </vt:lpstr>
      <vt:lpstr>Message from Mrs Coffey</vt:lpstr>
      <vt:lpstr>PowerPoint Presentation</vt:lpstr>
      <vt:lpstr>PowerPoint Presentation</vt:lpstr>
      <vt:lpstr>Word bingo</vt:lpstr>
      <vt:lpstr>PowerPoint Presentation</vt:lpstr>
      <vt:lpstr>Labelling a Duckling</vt:lpstr>
      <vt:lpstr>Maths Learning</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4</cp:revision>
  <dcterms:created xsi:type="dcterms:W3CDTF">2020-04-21T14:20:31Z</dcterms:created>
  <dcterms:modified xsi:type="dcterms:W3CDTF">2020-04-26T19:43:16Z</dcterms:modified>
</cp:coreProperties>
</file>