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9"/>
  </p:notesMasterIdLst>
  <p:sldIdLst>
    <p:sldId id="256" r:id="rId2"/>
    <p:sldId id="276" r:id="rId3"/>
    <p:sldId id="369" r:id="rId4"/>
    <p:sldId id="326" r:id="rId5"/>
    <p:sldId id="327" r:id="rId6"/>
    <p:sldId id="328" r:id="rId7"/>
    <p:sldId id="329" r:id="rId8"/>
    <p:sldId id="330" r:id="rId9"/>
    <p:sldId id="331" r:id="rId10"/>
    <p:sldId id="332" r:id="rId11"/>
    <p:sldId id="333" r:id="rId12"/>
    <p:sldId id="334" r:id="rId13"/>
    <p:sldId id="335" r:id="rId14"/>
    <p:sldId id="336" r:id="rId15"/>
    <p:sldId id="337" r:id="rId16"/>
    <p:sldId id="338" r:id="rId17"/>
    <p:sldId id="339" r:id="rId18"/>
    <p:sldId id="340" r:id="rId19"/>
    <p:sldId id="341" r:id="rId20"/>
    <p:sldId id="342" r:id="rId21"/>
    <p:sldId id="343" r:id="rId22"/>
    <p:sldId id="344" r:id="rId23"/>
    <p:sldId id="345" r:id="rId24"/>
    <p:sldId id="346" r:id="rId25"/>
    <p:sldId id="347" r:id="rId26"/>
    <p:sldId id="348" r:id="rId27"/>
    <p:sldId id="349" r:id="rId28"/>
    <p:sldId id="350" r:id="rId29"/>
    <p:sldId id="351" r:id="rId30"/>
    <p:sldId id="352" r:id="rId31"/>
    <p:sldId id="353" r:id="rId32"/>
    <p:sldId id="354" r:id="rId33"/>
    <p:sldId id="355" r:id="rId34"/>
    <p:sldId id="356" r:id="rId35"/>
    <p:sldId id="357" r:id="rId36"/>
    <p:sldId id="358" r:id="rId37"/>
    <p:sldId id="359" r:id="rId38"/>
    <p:sldId id="360" r:id="rId39"/>
    <p:sldId id="361" r:id="rId40"/>
    <p:sldId id="362" r:id="rId41"/>
    <p:sldId id="363" r:id="rId42"/>
    <p:sldId id="364" r:id="rId43"/>
    <p:sldId id="365" r:id="rId44"/>
    <p:sldId id="366" r:id="rId45"/>
    <p:sldId id="370" r:id="rId46"/>
    <p:sldId id="368" r:id="rId47"/>
    <p:sldId id="372" r:id="rId48"/>
    <p:sldId id="373" r:id="rId49"/>
    <p:sldId id="294" r:id="rId50"/>
    <p:sldId id="375" r:id="rId51"/>
    <p:sldId id="374" r:id="rId52"/>
    <p:sldId id="264" r:id="rId53"/>
    <p:sldId id="278" r:id="rId54"/>
    <p:sldId id="277" r:id="rId55"/>
    <p:sldId id="322" r:id="rId56"/>
    <p:sldId id="323" r:id="rId57"/>
    <p:sldId id="324" r:id="rId58"/>
    <p:sldId id="325" r:id="rId59"/>
    <p:sldId id="313" r:id="rId60"/>
    <p:sldId id="314" r:id="rId61"/>
    <p:sldId id="315" r:id="rId62"/>
    <p:sldId id="316" r:id="rId63"/>
    <p:sldId id="317" r:id="rId64"/>
    <p:sldId id="318" r:id="rId65"/>
    <p:sldId id="319" r:id="rId66"/>
    <p:sldId id="320" r:id="rId67"/>
    <p:sldId id="321" r:id="rId68"/>
    <p:sldId id="271" r:id="rId69"/>
    <p:sldId id="376" r:id="rId70"/>
    <p:sldId id="377" r:id="rId71"/>
    <p:sldId id="312" r:id="rId72"/>
    <p:sldId id="379" r:id="rId73"/>
    <p:sldId id="378" r:id="rId74"/>
    <p:sldId id="258" r:id="rId75"/>
    <p:sldId id="269" r:id="rId76"/>
    <p:sldId id="270" r:id="rId77"/>
    <p:sldId id="275" r:id="rId7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02" autoAdjust="0"/>
    <p:restoredTop sz="94660"/>
  </p:normalViewPr>
  <p:slideViewPr>
    <p:cSldViewPr>
      <p:cViewPr varScale="1">
        <p:scale>
          <a:sx n="82" d="100"/>
          <a:sy n="82" d="100"/>
        </p:scale>
        <p:origin x="-148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E552-1C9A-421F-A692-E636363567E9}" type="datetimeFigureOut">
              <a:rPr lang="en-GB" smtClean="0"/>
              <a:t>11/09/2020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9C4E07-8244-4306-9BE9-0ED05C397700}" type="slidenum">
              <a:rPr lang="en-GB" smtClean="0"/>
              <a:t>‹#›</a:t>
            </a:fld>
            <a:endParaRPr lang="en-GB"/>
          </a:p>
        </p:txBody>
      </p:sp>
    </p:spTree>
    <p:extLst>
      <p:ext uri="{BB962C8B-B14F-4D97-AF65-F5344CB8AC3E}">
        <p14:creationId xmlns:p14="http://schemas.microsoft.com/office/powerpoint/2010/main" val="3167817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F41FB06-1D9B-4317-BE37-4218AB7856F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282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F41FB06-1D9B-4317-BE37-4218AB7856F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68852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Bariol Regular" panose="02000506040000020003" pitchFamily="2" charset="0"/>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F41FB06-1D9B-4317-BE37-4218AB7856F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59890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Bariol Regular" panose="02000506040000020003" pitchFamily="2" charset="0"/>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F41FB06-1D9B-4317-BE37-4218AB7856F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5791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F41FB06-1D9B-4317-BE37-4218AB7856F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8723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F41FB06-1D9B-4317-BE37-4218AB7856F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3085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F41FB06-1D9B-4317-BE37-4218AB7856F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16566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F41FB06-1D9B-4317-BE37-4218AB7856F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02451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F41FB06-1D9B-4317-BE37-4218AB7856F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1493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11/09/2020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11/09/2020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11/09/2020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4368039" y="6520172"/>
            <a:ext cx="433119" cy="365125"/>
          </a:xfrm>
          <a:prstGeom prst="rect">
            <a:avLst/>
          </a:prstGeom>
        </p:spPr>
        <p:txBody>
          <a:bodyPr/>
          <a:lstStyle>
            <a:lvl1pPr algn="ctr">
              <a:defRPr sz="1400">
                <a:solidFill>
                  <a:schemeClr val="bg2">
                    <a:lumMod val="75000"/>
                  </a:schemeClr>
                </a:solidFill>
                <a:latin typeface="Gill Sans MT" panose="020B0502020104020203" pitchFamily="34" charset="0"/>
              </a:defRPr>
            </a:lvl1pPr>
          </a:lstStyle>
          <a:p>
            <a:fld id="{48BAC8EC-B437-49E7-9790-CFA1DD0E61BE}" type="slidenum">
              <a:rPr lang="en-GB" smtClean="0"/>
              <a:pPr/>
              <a:t>‹#›</a:t>
            </a:fld>
            <a:endParaRPr lang="en-GB" dirty="0"/>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27339" y="104675"/>
            <a:ext cx="884314" cy="958007"/>
          </a:xfrm>
          <a:prstGeom prst="rect">
            <a:avLst/>
          </a:prstGeom>
        </p:spPr>
      </p:pic>
      <p:sp>
        <p:nvSpPr>
          <p:cNvPr id="4" name="TextBox 3"/>
          <p:cNvSpPr txBox="1"/>
          <p:nvPr userDrawn="1"/>
        </p:nvSpPr>
        <p:spPr>
          <a:xfrm>
            <a:off x="7427126" y="6520172"/>
            <a:ext cx="2284738" cy="276999"/>
          </a:xfrm>
          <a:prstGeom prst="rect">
            <a:avLst/>
          </a:prstGeom>
          <a:noFill/>
        </p:spPr>
        <p:txBody>
          <a:bodyPr wrap="square" rtlCol="0">
            <a:spAutoFit/>
          </a:bodyPr>
          <a:lstStyle/>
          <a:p>
            <a:r>
              <a:rPr lang="en-GB" sz="1200" dirty="0" smtClean="0"/>
              <a:t>© White</a:t>
            </a:r>
            <a:r>
              <a:rPr lang="en-GB" sz="1200" baseline="0" dirty="0" smtClean="0"/>
              <a:t> Rose Maths 2019</a:t>
            </a:r>
            <a:endParaRPr lang="en-GB" sz="1200" dirty="0"/>
          </a:p>
        </p:txBody>
      </p:sp>
    </p:spTree>
    <p:extLst>
      <p:ext uri="{BB962C8B-B14F-4D97-AF65-F5344CB8AC3E}">
        <p14:creationId xmlns:p14="http://schemas.microsoft.com/office/powerpoint/2010/main" val="269871003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838200"/>
            <a:ext cx="77724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1066800" y="210185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lipArt Placeholder 3"/>
          <p:cNvSpPr>
            <a:spLocks noGrp="1"/>
          </p:cNvSpPr>
          <p:nvPr>
            <p:ph type="clipArt" sz="half" idx="2"/>
          </p:nvPr>
        </p:nvSpPr>
        <p:spPr>
          <a:xfrm>
            <a:off x="5029200" y="2101850"/>
            <a:ext cx="3810000" cy="4114800"/>
          </a:xfrm>
        </p:spPr>
        <p:txBody>
          <a:bodyPr/>
          <a:lstStyle/>
          <a:p>
            <a:pPr lvl="0"/>
            <a:endParaRPr lang="en-GB" noProof="0" smtClean="0"/>
          </a:p>
        </p:txBody>
      </p:sp>
      <p:sp>
        <p:nvSpPr>
          <p:cNvPr id="5" name="Rectangle 7"/>
          <p:cNvSpPr>
            <a:spLocks noGrp="1" noChangeArrowheads="1"/>
          </p:cNvSpPr>
          <p:nvPr>
            <p:ph type="dt" sz="half" idx="10"/>
          </p:nvPr>
        </p:nvSpPr>
        <p:spPr/>
        <p:txBody>
          <a:bodyPr/>
          <a:lstStyle>
            <a:lvl1pPr>
              <a:defRPr/>
            </a:lvl1pPr>
          </a:lstStyle>
          <a:p>
            <a:pPr>
              <a:defRPr/>
            </a:pPr>
            <a:endParaRPr lang="en-GB"/>
          </a:p>
        </p:txBody>
      </p:sp>
      <p:sp>
        <p:nvSpPr>
          <p:cNvPr id="6" name="Rectangle 8"/>
          <p:cNvSpPr>
            <a:spLocks noGrp="1" noChangeArrowheads="1"/>
          </p:cNvSpPr>
          <p:nvPr>
            <p:ph type="ftr" sz="quarter" idx="11"/>
          </p:nvPr>
        </p:nvSpPr>
        <p:spPr/>
        <p:txBody>
          <a:bodyPr/>
          <a:lstStyle>
            <a:lvl1pPr>
              <a:defRPr/>
            </a:lvl1pPr>
          </a:lstStyle>
          <a:p>
            <a:pPr>
              <a:defRPr/>
            </a:pPr>
            <a:endParaRPr lang="en-GB"/>
          </a:p>
        </p:txBody>
      </p:sp>
      <p:sp>
        <p:nvSpPr>
          <p:cNvPr id="7" name="Rectangle 11"/>
          <p:cNvSpPr>
            <a:spLocks noGrp="1" noChangeArrowheads="1"/>
          </p:cNvSpPr>
          <p:nvPr>
            <p:ph type="sldNum" sz="quarter" idx="12"/>
          </p:nvPr>
        </p:nvSpPr>
        <p:spPr/>
        <p:txBody>
          <a:bodyPr/>
          <a:lstStyle>
            <a:lvl1pPr>
              <a:defRPr/>
            </a:lvl1pPr>
          </a:lstStyle>
          <a:p>
            <a:pPr>
              <a:defRPr/>
            </a:pPr>
            <a:fld id="{AF3F3861-0377-4CAC-AB38-FDB58BA47469}" type="slidenum">
              <a:rPr lang="en-GB"/>
              <a:pPr>
                <a:defRPr/>
              </a:pPr>
              <a:t>‹#›</a:t>
            </a:fld>
            <a:endParaRPr lang="en-GB" sz="1400"/>
          </a:p>
        </p:txBody>
      </p:sp>
    </p:spTree>
    <p:extLst>
      <p:ext uri="{BB962C8B-B14F-4D97-AF65-F5344CB8AC3E}">
        <p14:creationId xmlns:p14="http://schemas.microsoft.com/office/powerpoint/2010/main" val="1124586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11/09/2020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4.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3.xml"/><Relationship Id="rId4" Type="http://schemas.microsoft.com/office/2007/relationships/hdphoto" Target="../media/hdphoto4.wdp"/></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hiterosemaths.com/homelearning/year-1/week-2/"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6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6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6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6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hyperlink" Target="https://www.youtube.com/watch?v=2NQ6uS8blwY"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www.cosmickids.com/" TargetMode="External"/><Relationship Id="rId2" Type="http://schemas.openxmlformats.org/officeDocument/2006/relationships/hyperlink" Target="http://www.gonoodl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1 Week </a:t>
            </a:r>
            <a:r>
              <a:rPr lang="en-US" sz="6600" dirty="0" smtClean="0"/>
              <a:t>3</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8889" b="88889" l="8444" r="89333"/>
                    </a14:imgEffect>
                  </a14:imgLayer>
                </a14:imgProps>
              </a:ext>
              <a:ext uri="{28A0092B-C50C-407E-A947-70E740481C1C}">
                <a14:useLocalDpi xmlns:a14="http://schemas.microsoft.com/office/drawing/2010/main" val="0"/>
              </a:ext>
            </a:extLst>
          </a:blip>
          <a:srcRect r="20948" b="20405"/>
          <a:stretch/>
        </p:blipFill>
        <p:spPr bwMode="auto">
          <a:xfrm rot="16200000">
            <a:off x="6574732" y="-8794"/>
            <a:ext cx="2560474" cy="2578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67544" y="0"/>
            <a:ext cx="8229600" cy="1143000"/>
          </a:xfrm>
        </p:spPr>
        <p:txBody>
          <a:bodyPr>
            <a:normAutofit/>
          </a:bodyPr>
          <a:lstStyle/>
          <a:p>
            <a:r>
              <a:rPr lang="en-US" dirty="0" smtClean="0"/>
              <a:t>Hello </a:t>
            </a:r>
            <a:r>
              <a:rPr lang="en-US" dirty="0" smtClean="0"/>
              <a:t>Year 1!</a:t>
            </a:r>
            <a:endParaRPr lang="en-GB" dirty="0"/>
          </a:p>
        </p:txBody>
      </p:sp>
      <p:sp>
        <p:nvSpPr>
          <p:cNvPr id="3" name="Content Placeholder 2"/>
          <p:cNvSpPr>
            <a:spLocks noGrp="1"/>
          </p:cNvSpPr>
          <p:nvPr>
            <p:ph idx="1"/>
          </p:nvPr>
        </p:nvSpPr>
        <p:spPr>
          <a:xfrm>
            <a:off x="0" y="908720"/>
            <a:ext cx="9036496" cy="4525963"/>
          </a:xfrm>
        </p:spPr>
        <p:txBody>
          <a:bodyPr>
            <a:noAutofit/>
          </a:bodyPr>
          <a:lstStyle/>
          <a:p>
            <a:pPr marL="0" indent="0">
              <a:buNone/>
            </a:pPr>
            <a:r>
              <a:rPr lang="en-US" sz="2200" dirty="0" smtClean="0"/>
              <a:t>Ready for another week of Home Learning?</a:t>
            </a:r>
          </a:p>
          <a:p>
            <a:pPr marL="0" indent="0">
              <a:buNone/>
            </a:pPr>
            <a:endParaRPr lang="en-US" sz="2200" dirty="0"/>
          </a:p>
          <a:p>
            <a:pPr marL="0" indent="0">
              <a:buNone/>
            </a:pPr>
            <a:r>
              <a:rPr lang="en-US" sz="2200" dirty="0" smtClean="0"/>
              <a:t>There are three English tasks based on The Little Red Hen – one about identifying the parts of a story, one about capital letters and one about writing sentences using capital letters. </a:t>
            </a:r>
          </a:p>
          <a:p>
            <a:pPr marL="0" indent="0">
              <a:buNone/>
            </a:pPr>
            <a:r>
              <a:rPr lang="en-US" sz="2200" dirty="0" smtClean="0"/>
              <a:t>The </a:t>
            </a:r>
            <a:r>
              <a:rPr lang="en-US" sz="2200" dirty="0" err="1" smtClean="0"/>
              <a:t>Maths</a:t>
            </a:r>
            <a:r>
              <a:rPr lang="en-US" sz="2200" dirty="0" smtClean="0"/>
              <a:t> this week is about counting forwards and backwards and finding one more and one less. There are five video lessons from White Rose, four worksheets and some Reasoning and Problem solving questions.</a:t>
            </a:r>
          </a:p>
          <a:p>
            <a:pPr marL="0" indent="0">
              <a:buNone/>
            </a:pPr>
            <a:r>
              <a:rPr lang="en-US" sz="2200" dirty="0" smtClean="0"/>
              <a:t>The Science is about the Five Senses.</a:t>
            </a:r>
          </a:p>
          <a:p>
            <a:pPr marL="0" indent="0">
              <a:buNone/>
            </a:pPr>
            <a:r>
              <a:rPr lang="en-US" sz="2200" dirty="0" smtClean="0"/>
              <a:t>Please continue to read everyday as well as some daily Phonics,  Handwriting </a:t>
            </a:r>
            <a:r>
              <a:rPr lang="en-US" sz="2200" dirty="0" err="1" smtClean="0"/>
              <a:t>practise</a:t>
            </a:r>
            <a:r>
              <a:rPr lang="en-US" sz="2200" dirty="0" smtClean="0"/>
              <a:t> and physical exercise.</a:t>
            </a:r>
            <a:endParaRPr lang="en-US" sz="2200" dirty="0" smtClean="0"/>
          </a:p>
          <a:p>
            <a:pPr marL="0" indent="0">
              <a:buNone/>
            </a:pPr>
            <a:endParaRPr lang="en-US" sz="2200" dirty="0"/>
          </a:p>
          <a:p>
            <a:pPr marL="0" indent="0">
              <a:buNone/>
            </a:pPr>
            <a:r>
              <a:rPr lang="en-US" sz="2200" dirty="0" smtClean="0"/>
              <a:t>Can’t wait to see you again soon. Keep in touch via Tapestry.</a:t>
            </a:r>
            <a:endParaRPr lang="en-US" sz="2200" dirty="0"/>
          </a:p>
          <a:p>
            <a:pPr marL="0" indent="0">
              <a:buNone/>
            </a:pPr>
            <a:r>
              <a:rPr lang="en-US" sz="2200" dirty="0" smtClean="0"/>
              <a:t>Love from </a:t>
            </a:r>
            <a:br>
              <a:rPr lang="en-US" sz="2200" dirty="0" smtClean="0"/>
            </a:br>
            <a:r>
              <a:rPr lang="en-US" sz="2200" dirty="0" err="1" smtClean="0"/>
              <a:t>Mrs</a:t>
            </a:r>
            <a:r>
              <a:rPr lang="en-US" sz="2200" dirty="0" smtClean="0"/>
              <a:t> </a:t>
            </a:r>
            <a:r>
              <a:rPr lang="en-US" sz="2200" dirty="0" smtClean="0"/>
              <a:t>Child</a:t>
            </a:r>
            <a:br>
              <a:rPr lang="en-US" sz="2200" dirty="0" smtClean="0"/>
            </a:br>
            <a:r>
              <a:rPr lang="en-US" sz="2200" dirty="0" smtClean="0"/>
              <a:t>XXX</a:t>
            </a:r>
            <a:endParaRPr lang="en-GB" sz="2200" dirty="0"/>
          </a:p>
        </p:txBody>
      </p:sp>
      <p:pic>
        <p:nvPicPr>
          <p:cNvPr id="5"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8889" b="88889" l="8444" r="89333"/>
                    </a14:imgEffect>
                  </a14:imgLayer>
                </a14:imgProps>
              </a:ext>
              <a:ext uri="{28A0092B-C50C-407E-A947-70E740481C1C}">
                <a14:useLocalDpi xmlns:a14="http://schemas.microsoft.com/office/drawing/2010/main" val="0"/>
              </a:ext>
            </a:extLst>
          </a:blip>
          <a:srcRect r="20948" b="20405"/>
          <a:stretch/>
        </p:blipFill>
        <p:spPr bwMode="auto">
          <a:xfrm>
            <a:off x="6660233" y="4357171"/>
            <a:ext cx="2483768" cy="25008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32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3634" y="3634"/>
            <a:ext cx="1073026" cy="1065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82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English Learning 1</a:t>
            </a:r>
            <a:endParaRPr lang="en-GB" dirty="0"/>
          </a:p>
        </p:txBody>
      </p:sp>
      <p:sp>
        <p:nvSpPr>
          <p:cNvPr id="3" name="Content Placeholder 2"/>
          <p:cNvSpPr>
            <a:spLocks noGrp="1"/>
          </p:cNvSpPr>
          <p:nvPr>
            <p:ph idx="1"/>
          </p:nvPr>
        </p:nvSpPr>
        <p:spPr>
          <a:xfrm>
            <a:off x="971600" y="1340768"/>
            <a:ext cx="7056784" cy="5517232"/>
          </a:xfrm>
        </p:spPr>
        <p:txBody>
          <a:bodyPr>
            <a:normAutofit/>
          </a:bodyPr>
          <a:lstStyle/>
          <a:p>
            <a:pPr marL="0" indent="0">
              <a:buNone/>
            </a:pPr>
            <a:r>
              <a:rPr lang="en-GB" dirty="0" smtClean="0"/>
              <a:t>I hope you watched the Pie Corbett video last week and practised retelling the story of The Little Red Hen. Maybe you hav</a:t>
            </a:r>
            <a:r>
              <a:rPr lang="en-GB" dirty="0" smtClean="0"/>
              <a:t>e made a story map to help you. </a:t>
            </a:r>
            <a:r>
              <a:rPr lang="en-GB" dirty="0" smtClean="0"/>
              <a:t>Here is another version of the story. Can you read it by yourself?</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0560321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lgn="ctr" eaLnBrk="1" hangingPunct="1"/>
            <a:r>
              <a:rPr lang="en-GB" altLang="en-US" b="1" smtClean="0">
                <a:latin typeface="Comic Sans MS" pitchFamily="66" charset="0"/>
              </a:rPr>
              <a:t>The Little Red Hen</a:t>
            </a:r>
          </a:p>
        </p:txBody>
      </p:sp>
      <p:pic>
        <p:nvPicPr>
          <p:cNvPr id="14339" name="Picture 4" descr="C:\Users\Precioustime123\Desktop\september-r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628800"/>
            <a:ext cx="4032250"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0141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sz="half" idx="1"/>
          </p:nvPr>
        </p:nvSpPr>
        <p:spPr>
          <a:xfrm>
            <a:off x="685800" y="609600"/>
            <a:ext cx="3810000" cy="5486400"/>
          </a:xfrm>
        </p:spPr>
        <p:txBody>
          <a:bodyPr/>
          <a:lstStyle/>
          <a:p>
            <a:pPr eaLnBrk="1" hangingPunct="1">
              <a:lnSpc>
                <a:spcPct val="90000"/>
              </a:lnSpc>
              <a:buFont typeface="Wingdings" pitchFamily="2" charset="2"/>
              <a:buNone/>
            </a:pPr>
            <a:endParaRPr lang="en-GB" altLang="en-US" sz="2800" smtClean="0">
              <a:latin typeface="Comic Sans MS" pitchFamily="66" charset="0"/>
            </a:endParaRPr>
          </a:p>
          <a:p>
            <a:pPr eaLnBrk="1" hangingPunct="1">
              <a:lnSpc>
                <a:spcPct val="90000"/>
              </a:lnSpc>
              <a:buFont typeface="Wingdings" pitchFamily="2" charset="2"/>
              <a:buNone/>
            </a:pPr>
            <a:r>
              <a:rPr lang="en-GB" altLang="en-US" sz="2800" smtClean="0">
                <a:latin typeface="Comic Sans MS" pitchFamily="66" charset="0"/>
              </a:rPr>
              <a:t>Once upon a time there was a little red hen who lived on a farm. </a:t>
            </a:r>
          </a:p>
          <a:p>
            <a:pPr eaLnBrk="1" hangingPunct="1">
              <a:lnSpc>
                <a:spcPct val="90000"/>
              </a:lnSpc>
              <a:buFont typeface="Wingdings" pitchFamily="2" charset="2"/>
              <a:buNone/>
            </a:pPr>
            <a:endParaRPr lang="en-GB" altLang="en-US" sz="2800" smtClean="0">
              <a:latin typeface="Comic Sans MS" pitchFamily="66" charset="0"/>
            </a:endParaRPr>
          </a:p>
          <a:p>
            <a:pPr eaLnBrk="1" hangingPunct="1">
              <a:lnSpc>
                <a:spcPct val="90000"/>
              </a:lnSpc>
              <a:buFont typeface="Wingdings" pitchFamily="2" charset="2"/>
              <a:buNone/>
            </a:pPr>
            <a:r>
              <a:rPr lang="en-GB" altLang="en-US" sz="2800" smtClean="0">
                <a:latin typeface="Comic Sans MS" pitchFamily="66" charset="0"/>
              </a:rPr>
              <a:t>Early one morning she woke and went outside. There she found some corn.</a:t>
            </a:r>
          </a:p>
          <a:p>
            <a:pPr eaLnBrk="1" hangingPunct="1">
              <a:lnSpc>
                <a:spcPct val="90000"/>
              </a:lnSpc>
              <a:buFont typeface="Wingdings" pitchFamily="2" charset="2"/>
              <a:buNone/>
            </a:pPr>
            <a:r>
              <a:rPr lang="en-GB" altLang="en-US" sz="2800" smtClean="0">
                <a:latin typeface="Comic Sans MS" pitchFamily="66" charset="0"/>
              </a:rPr>
              <a:t>“Who will help me plant the corn?”</a:t>
            </a:r>
          </a:p>
        </p:txBody>
      </p:sp>
      <p:pic>
        <p:nvPicPr>
          <p:cNvPr id="15363" name="Picture 4" descr="C:\Users\Precioustime123\Desktop\september-ri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1095029"/>
            <a:ext cx="2953022" cy="3018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0459" y="4509120"/>
            <a:ext cx="1600200" cy="1809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90550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body" sz="half" idx="1"/>
          </p:nvPr>
        </p:nvSpPr>
        <p:spPr>
          <a:xfrm>
            <a:off x="533400" y="381000"/>
            <a:ext cx="3810000" cy="4419600"/>
          </a:xfrm>
        </p:spPr>
        <p:txBody>
          <a:bodyPr>
            <a:normAutofit lnSpcReduction="10000"/>
          </a:bodyPr>
          <a:lstStyle/>
          <a:p>
            <a:pPr eaLnBrk="1" hangingPunct="1">
              <a:lnSpc>
                <a:spcPct val="90000"/>
              </a:lnSpc>
              <a:buFont typeface="Wingdings" pitchFamily="2" charset="2"/>
              <a:buNone/>
            </a:pPr>
            <a:endParaRPr lang="en-GB" altLang="en-US" sz="2400" smtClean="0">
              <a:latin typeface="Comic Sans MS" pitchFamily="66" charset="0"/>
            </a:endParaRPr>
          </a:p>
          <a:p>
            <a:pPr eaLnBrk="1" hangingPunct="1">
              <a:lnSpc>
                <a:spcPct val="90000"/>
              </a:lnSpc>
              <a:buFont typeface="Wingdings" pitchFamily="2" charset="2"/>
              <a:buNone/>
            </a:pPr>
            <a:endParaRPr lang="en-GB" altLang="en-US" sz="6600" smtClean="0">
              <a:latin typeface="Comic Sans MS" pitchFamily="66" charset="0"/>
            </a:endParaRPr>
          </a:p>
          <a:p>
            <a:pPr eaLnBrk="1" hangingPunct="1">
              <a:lnSpc>
                <a:spcPct val="90000"/>
              </a:lnSpc>
              <a:buFont typeface="Wingdings" pitchFamily="2" charset="2"/>
              <a:buNone/>
            </a:pPr>
            <a:r>
              <a:rPr lang="en-GB" altLang="en-US" sz="6600" smtClean="0">
                <a:latin typeface="Comic Sans MS" pitchFamily="66" charset="0"/>
              </a:rPr>
              <a:t>“Not I,” said the bull.</a:t>
            </a:r>
          </a:p>
          <a:p>
            <a:pPr eaLnBrk="1" hangingPunct="1">
              <a:lnSpc>
                <a:spcPct val="90000"/>
              </a:lnSpc>
              <a:buFont typeface="Wingdings" pitchFamily="2" charset="2"/>
              <a:buNone/>
            </a:pPr>
            <a:endParaRPr lang="en-GB" altLang="en-US" sz="6600" smtClean="0">
              <a:latin typeface="Comic Sans MS" pitchFamily="66" charset="0"/>
            </a:endParaRPr>
          </a:p>
        </p:txBody>
      </p:sp>
      <p:sp>
        <p:nvSpPr>
          <p:cNvPr id="16387" name="AutoShape 7"/>
          <p:cNvSpPr>
            <a:spLocks noChangeArrowheads="1"/>
          </p:cNvSpPr>
          <p:nvPr/>
        </p:nvSpPr>
        <p:spPr bwMode="auto">
          <a:xfrm>
            <a:off x="6172200" y="1600200"/>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16388" name="Picture 2" descr="C:\Users\Precioustime123\AppData\Local\Microsoft\Windows\Temporary Internet Files\Content.IE5\CAR4QG1V\MC90038260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4550" y="3589338"/>
            <a:ext cx="2736850" cy="291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82953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cat.</a:t>
            </a:r>
          </a:p>
        </p:txBody>
      </p:sp>
      <p:sp>
        <p:nvSpPr>
          <p:cNvPr id="17411" name="AutoShape 5"/>
          <p:cNvSpPr>
            <a:spLocks noChangeArrowheads="1"/>
          </p:cNvSpPr>
          <p:nvPr/>
        </p:nvSpPr>
        <p:spPr bwMode="auto">
          <a:xfrm>
            <a:off x="6159500" y="1125538"/>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17412" name="Picture 3" descr="C:\Users\Precioustime123\AppData\Local\Microsoft\Windows\Temporary Internet Files\Content.IE5\PVXJ0HFU\MP9003144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2681288"/>
            <a:ext cx="2808287" cy="30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1327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rat.</a:t>
            </a:r>
          </a:p>
        </p:txBody>
      </p:sp>
      <p:sp>
        <p:nvSpPr>
          <p:cNvPr id="18435" name="AutoShape 5"/>
          <p:cNvSpPr>
            <a:spLocks noChangeArrowheads="1"/>
          </p:cNvSpPr>
          <p:nvPr/>
        </p:nvSpPr>
        <p:spPr bwMode="auto">
          <a:xfrm>
            <a:off x="6172200" y="1600200"/>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18436" name="Picture 5" descr="C:\Users\Precioustime123\AppData\Local\Microsoft\Windows\Temporary Internet Files\Content.IE5\PVXJ0HFU\MP9003144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3860800"/>
            <a:ext cx="47847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03022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sz="half" idx="1"/>
          </p:nvPr>
        </p:nvSpPr>
        <p:spPr>
          <a:xfrm>
            <a:off x="609600" y="1981200"/>
            <a:ext cx="3810000" cy="3657600"/>
          </a:xfrm>
        </p:spPr>
        <p:txBody>
          <a:bodyPr>
            <a:normAutofit lnSpcReduction="10000"/>
          </a:bodyPr>
          <a:lstStyle/>
          <a:p>
            <a:pPr eaLnBrk="1" hangingPunct="1">
              <a:buFont typeface="Wingdings" pitchFamily="2" charset="2"/>
              <a:buNone/>
            </a:pPr>
            <a:r>
              <a:rPr lang="en-GB" altLang="en-US" sz="4000" smtClean="0">
                <a:latin typeface="Comic Sans MS" pitchFamily="66" charset="0"/>
              </a:rPr>
              <a:t>Oh very well, I’ll do it myself,” said the little red hen – and so she did!</a:t>
            </a:r>
          </a:p>
        </p:txBody>
      </p:sp>
      <p:pic>
        <p:nvPicPr>
          <p:cNvPr id="19459" name="Picture 3" descr="C:\Users\Precioustime123\Desktop\september-r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2060575"/>
            <a:ext cx="3816350" cy="390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03259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body" sz="half" idx="1"/>
          </p:nvPr>
        </p:nvSpPr>
        <p:spPr>
          <a:xfrm>
            <a:off x="609600" y="1676400"/>
            <a:ext cx="3810000" cy="3657600"/>
          </a:xfrm>
        </p:spPr>
        <p:txBody>
          <a:bodyPr/>
          <a:lstStyle/>
          <a:p>
            <a:pPr eaLnBrk="1" hangingPunct="1">
              <a:lnSpc>
                <a:spcPct val="90000"/>
              </a:lnSpc>
              <a:buFont typeface="Wingdings" pitchFamily="2" charset="2"/>
              <a:buNone/>
            </a:pPr>
            <a:r>
              <a:rPr lang="en-GB" altLang="en-US" sz="3600" smtClean="0">
                <a:latin typeface="Comic Sans MS" pitchFamily="66" charset="0"/>
              </a:rPr>
              <a:t>“Who will help me water the corn?” said the little red hen.</a:t>
            </a:r>
          </a:p>
        </p:txBody>
      </p:sp>
      <p:pic>
        <p:nvPicPr>
          <p:cNvPr id="20483" name="Picture 3" descr="C:\Users\Precioustime123\Desktop\september-ri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1052736"/>
            <a:ext cx="2879552" cy="2944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5741256" y="4221088"/>
            <a:ext cx="1981200" cy="2314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7234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body" sz="half" idx="1"/>
          </p:nvPr>
        </p:nvSpPr>
        <p:spPr>
          <a:xfrm>
            <a:off x="533400" y="381000"/>
            <a:ext cx="3810000" cy="4419600"/>
          </a:xfrm>
        </p:spPr>
        <p:txBody>
          <a:bodyPr>
            <a:normAutofit lnSpcReduction="10000"/>
          </a:bodyPr>
          <a:lstStyle/>
          <a:p>
            <a:pPr eaLnBrk="1" hangingPunct="1">
              <a:lnSpc>
                <a:spcPct val="90000"/>
              </a:lnSpc>
              <a:buFont typeface="Wingdings" pitchFamily="2" charset="2"/>
              <a:buNone/>
            </a:pPr>
            <a:endParaRPr lang="en-GB" altLang="en-US" sz="2400" smtClean="0">
              <a:latin typeface="Comic Sans MS" pitchFamily="66" charset="0"/>
            </a:endParaRPr>
          </a:p>
          <a:p>
            <a:pPr eaLnBrk="1" hangingPunct="1">
              <a:lnSpc>
                <a:spcPct val="90000"/>
              </a:lnSpc>
              <a:buFont typeface="Wingdings" pitchFamily="2" charset="2"/>
              <a:buNone/>
            </a:pPr>
            <a:endParaRPr lang="en-GB" altLang="en-US" sz="6600" smtClean="0">
              <a:latin typeface="Comic Sans MS" pitchFamily="66" charset="0"/>
            </a:endParaRPr>
          </a:p>
          <a:p>
            <a:pPr eaLnBrk="1" hangingPunct="1">
              <a:lnSpc>
                <a:spcPct val="90000"/>
              </a:lnSpc>
              <a:buFont typeface="Wingdings" pitchFamily="2" charset="2"/>
              <a:buNone/>
            </a:pPr>
            <a:r>
              <a:rPr lang="en-GB" altLang="en-US" sz="6600" smtClean="0">
                <a:latin typeface="Comic Sans MS" pitchFamily="66" charset="0"/>
              </a:rPr>
              <a:t>“Not I,” said the bull.</a:t>
            </a:r>
          </a:p>
          <a:p>
            <a:pPr eaLnBrk="1" hangingPunct="1">
              <a:lnSpc>
                <a:spcPct val="90000"/>
              </a:lnSpc>
              <a:buFont typeface="Wingdings" pitchFamily="2" charset="2"/>
              <a:buNone/>
            </a:pPr>
            <a:endParaRPr lang="en-GB" altLang="en-US" sz="6600" smtClean="0">
              <a:latin typeface="Comic Sans MS" pitchFamily="66" charset="0"/>
            </a:endParaRPr>
          </a:p>
        </p:txBody>
      </p:sp>
      <p:sp>
        <p:nvSpPr>
          <p:cNvPr id="21507"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21508" name="Picture 2" descr="C:\Users\Precioustime123\AppData\Local\Microsoft\Windows\Temporary Internet Files\Content.IE5\CAR4QG1V\MC90038260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0563" y="3573463"/>
            <a:ext cx="2735262" cy="291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83832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cat.</a:t>
            </a:r>
          </a:p>
        </p:txBody>
      </p:sp>
      <p:sp>
        <p:nvSpPr>
          <p:cNvPr id="22531" name="AutoShape 4"/>
          <p:cNvSpPr>
            <a:spLocks noChangeArrowheads="1"/>
          </p:cNvSpPr>
          <p:nvPr/>
        </p:nvSpPr>
        <p:spPr bwMode="auto">
          <a:xfrm>
            <a:off x="5940425" y="1008063"/>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22532" name="Picture 3" descr="C:\Users\Precioustime123\AppData\Local\Microsoft\Windows\Temporary Internet Files\Content.IE5\PVXJ0HFU\MP9003144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825" y="2781300"/>
            <a:ext cx="2808288" cy="300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8114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rat.</a:t>
            </a:r>
          </a:p>
        </p:txBody>
      </p:sp>
      <p:sp>
        <p:nvSpPr>
          <p:cNvPr id="23555"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23556" name="Picture 5" descr="C:\Users\Precioustime123\AppData\Local\Microsoft\Windows\Temporary Internet Files\Content.IE5\PVXJ0HFU\MP9003144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3860800"/>
            <a:ext cx="47847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4338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body" sz="half" idx="1"/>
          </p:nvPr>
        </p:nvSpPr>
        <p:spPr>
          <a:xfrm>
            <a:off x="685800" y="1524000"/>
            <a:ext cx="3810000" cy="3657600"/>
          </a:xfrm>
        </p:spPr>
        <p:txBody>
          <a:bodyPr/>
          <a:lstStyle/>
          <a:p>
            <a:pPr eaLnBrk="1" hangingPunct="1">
              <a:lnSpc>
                <a:spcPct val="90000"/>
              </a:lnSpc>
              <a:buFont typeface="Wingdings" pitchFamily="2" charset="2"/>
              <a:buNone/>
            </a:pPr>
            <a:endParaRPr lang="en-GB" altLang="en-US" sz="3600" smtClean="0">
              <a:latin typeface="Comic Sans MS" pitchFamily="66" charset="0"/>
            </a:endParaRPr>
          </a:p>
          <a:p>
            <a:pPr eaLnBrk="1" hangingPunct="1">
              <a:lnSpc>
                <a:spcPct val="90000"/>
              </a:lnSpc>
              <a:buFont typeface="Wingdings" pitchFamily="2" charset="2"/>
              <a:buNone/>
            </a:pPr>
            <a:r>
              <a:rPr lang="en-GB" altLang="en-US" sz="3600" smtClean="0">
                <a:latin typeface="Comic Sans MS" pitchFamily="66" charset="0"/>
              </a:rPr>
              <a:t>“Oh very well, I’ll do it myself” said the little red hen – and so she did!</a:t>
            </a:r>
          </a:p>
        </p:txBody>
      </p:sp>
      <p:pic>
        <p:nvPicPr>
          <p:cNvPr id="24579" name="Picture 4" descr="C:\Users\Precioustime123\Desktop\september-r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1989138"/>
            <a:ext cx="3816350" cy="390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3898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sz="half" idx="1"/>
          </p:nvPr>
        </p:nvSpPr>
        <p:spPr>
          <a:xfrm>
            <a:off x="609600" y="1600200"/>
            <a:ext cx="3810000" cy="3657600"/>
          </a:xfrm>
        </p:spPr>
        <p:txBody>
          <a:bodyPr/>
          <a:lstStyle/>
          <a:p>
            <a:pPr eaLnBrk="1" hangingPunct="1">
              <a:lnSpc>
                <a:spcPct val="90000"/>
              </a:lnSpc>
              <a:buFont typeface="Wingdings" pitchFamily="2" charset="2"/>
              <a:buNone/>
            </a:pPr>
            <a:r>
              <a:rPr lang="en-GB" altLang="en-US" sz="3600" smtClean="0">
                <a:latin typeface="Comic Sans MS" pitchFamily="66" charset="0"/>
              </a:rPr>
              <a:t>“Who will help me cut the corn?” said the little red hen.</a:t>
            </a:r>
          </a:p>
        </p:txBody>
      </p:sp>
      <p:sp>
        <p:nvSpPr>
          <p:cNvPr id="2" name="AutoShape 2" descr="Wheat Clip Art at Clker.com - vector clip art online, royalty free &amp; public  domai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8915" name="Picture 3"/>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89947" l="0" r="89947"/>
                    </a14:imgEffect>
                  </a14:imgLayer>
                </a14:imgProps>
              </a:ext>
              <a:ext uri="{28A0092B-C50C-407E-A947-70E740481C1C}">
                <a14:useLocalDpi xmlns:a14="http://schemas.microsoft.com/office/drawing/2010/main" val="0"/>
              </a:ext>
            </a:extLst>
          </a:blip>
          <a:srcRect/>
          <a:stretch>
            <a:fillRect/>
          </a:stretch>
        </p:blipFill>
        <p:spPr bwMode="auto">
          <a:xfrm>
            <a:off x="3113273" y="3645024"/>
            <a:ext cx="2988295" cy="29882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91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6096" y="1268760"/>
            <a:ext cx="2124199" cy="21719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8555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body" sz="half" idx="1"/>
          </p:nvPr>
        </p:nvSpPr>
        <p:spPr>
          <a:xfrm>
            <a:off x="533400" y="381000"/>
            <a:ext cx="3810000" cy="4419600"/>
          </a:xfrm>
        </p:spPr>
        <p:txBody>
          <a:bodyPr>
            <a:normAutofit lnSpcReduction="10000"/>
          </a:bodyPr>
          <a:lstStyle/>
          <a:p>
            <a:pPr eaLnBrk="1" hangingPunct="1">
              <a:lnSpc>
                <a:spcPct val="90000"/>
              </a:lnSpc>
              <a:buFont typeface="Wingdings" pitchFamily="2" charset="2"/>
              <a:buNone/>
            </a:pPr>
            <a:endParaRPr lang="en-GB" altLang="en-US" sz="2400" smtClean="0">
              <a:latin typeface="Comic Sans MS" pitchFamily="66" charset="0"/>
            </a:endParaRPr>
          </a:p>
          <a:p>
            <a:pPr eaLnBrk="1" hangingPunct="1">
              <a:lnSpc>
                <a:spcPct val="90000"/>
              </a:lnSpc>
              <a:buFont typeface="Wingdings" pitchFamily="2" charset="2"/>
              <a:buNone/>
            </a:pPr>
            <a:endParaRPr lang="en-GB" altLang="en-US" sz="6600" smtClean="0">
              <a:latin typeface="Comic Sans MS" pitchFamily="66" charset="0"/>
            </a:endParaRPr>
          </a:p>
          <a:p>
            <a:pPr eaLnBrk="1" hangingPunct="1">
              <a:lnSpc>
                <a:spcPct val="90000"/>
              </a:lnSpc>
              <a:buFont typeface="Wingdings" pitchFamily="2" charset="2"/>
              <a:buNone/>
            </a:pPr>
            <a:r>
              <a:rPr lang="en-GB" altLang="en-US" sz="6600" smtClean="0">
                <a:latin typeface="Comic Sans MS" pitchFamily="66" charset="0"/>
              </a:rPr>
              <a:t>“Not I,” said the bull</a:t>
            </a:r>
          </a:p>
          <a:p>
            <a:pPr eaLnBrk="1" hangingPunct="1">
              <a:lnSpc>
                <a:spcPct val="90000"/>
              </a:lnSpc>
              <a:buFont typeface="Wingdings" pitchFamily="2" charset="2"/>
              <a:buNone/>
            </a:pPr>
            <a:endParaRPr lang="en-GB" altLang="en-US" sz="6600" smtClean="0">
              <a:latin typeface="Comic Sans MS" pitchFamily="66" charset="0"/>
            </a:endParaRPr>
          </a:p>
        </p:txBody>
      </p:sp>
      <p:sp>
        <p:nvSpPr>
          <p:cNvPr id="26627"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26628" name="Picture 2" descr="C:\Users\Precioustime123\AppData\Local\Microsoft\Windows\Temporary Internet Files\Content.IE5\CAR4QG1V\MC90038260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3587750"/>
            <a:ext cx="2735262" cy="292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0032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cat.</a:t>
            </a:r>
          </a:p>
        </p:txBody>
      </p:sp>
      <p:sp>
        <p:nvSpPr>
          <p:cNvPr id="27651" name="AutoShape 4"/>
          <p:cNvSpPr>
            <a:spLocks noChangeArrowheads="1"/>
          </p:cNvSpPr>
          <p:nvPr/>
        </p:nvSpPr>
        <p:spPr bwMode="auto">
          <a:xfrm>
            <a:off x="5873750" y="9683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27652" name="Picture 3" descr="C:\Users\Precioustime123\AppData\Local\Microsoft\Windows\Temporary Internet Files\Content.IE5\PVXJ0HFU\MP9003144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2681288"/>
            <a:ext cx="2808287" cy="30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6342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rat.</a:t>
            </a:r>
          </a:p>
        </p:txBody>
      </p:sp>
      <p:sp>
        <p:nvSpPr>
          <p:cNvPr id="28675"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28676" name="Picture 5" descr="C:\Users\Precioustime123\AppData\Local\Microsoft\Windows\Temporary Internet Files\Content.IE5\PVXJ0HFU\MP9003144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3860800"/>
            <a:ext cx="47847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3010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sz="half" idx="1"/>
          </p:nvPr>
        </p:nvSpPr>
        <p:spPr>
          <a:xfrm>
            <a:off x="685800" y="1524000"/>
            <a:ext cx="3810000" cy="3657600"/>
          </a:xfrm>
        </p:spPr>
        <p:txBody>
          <a:bodyPr/>
          <a:lstStyle/>
          <a:p>
            <a:pPr eaLnBrk="1" hangingPunct="1">
              <a:lnSpc>
                <a:spcPct val="90000"/>
              </a:lnSpc>
              <a:buFont typeface="Wingdings" pitchFamily="2" charset="2"/>
              <a:buNone/>
            </a:pPr>
            <a:endParaRPr lang="en-GB" altLang="en-US" sz="3600" smtClean="0">
              <a:latin typeface="Comic Sans MS" pitchFamily="66" charset="0"/>
            </a:endParaRPr>
          </a:p>
          <a:p>
            <a:pPr eaLnBrk="1" hangingPunct="1">
              <a:lnSpc>
                <a:spcPct val="90000"/>
              </a:lnSpc>
              <a:buFont typeface="Wingdings" pitchFamily="2" charset="2"/>
              <a:buNone/>
            </a:pPr>
            <a:r>
              <a:rPr lang="en-GB" altLang="en-US" sz="3600" smtClean="0">
                <a:latin typeface="Comic Sans MS" pitchFamily="66" charset="0"/>
              </a:rPr>
              <a:t>“Oh very well, I’ll do it myself,” said the little red hen – and so she did!</a:t>
            </a:r>
          </a:p>
        </p:txBody>
      </p:sp>
      <p:pic>
        <p:nvPicPr>
          <p:cNvPr id="29699" name="Picture 4" descr="C:\Users\Precioustime123\Desktop\september-r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916113"/>
            <a:ext cx="3816350" cy="390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89280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body" sz="half" idx="1"/>
          </p:nvPr>
        </p:nvSpPr>
        <p:spPr>
          <a:xfrm>
            <a:off x="609600" y="1600200"/>
            <a:ext cx="3810000" cy="3657600"/>
          </a:xfrm>
        </p:spPr>
        <p:txBody>
          <a:bodyPr/>
          <a:lstStyle/>
          <a:p>
            <a:pPr eaLnBrk="1" hangingPunct="1">
              <a:lnSpc>
                <a:spcPct val="90000"/>
              </a:lnSpc>
              <a:buFont typeface="Wingdings" pitchFamily="2" charset="2"/>
              <a:buNone/>
            </a:pPr>
            <a:r>
              <a:rPr lang="en-GB" altLang="en-US" sz="3600" dirty="0" smtClean="0">
                <a:latin typeface="Comic Sans MS" pitchFamily="66" charset="0"/>
              </a:rPr>
              <a:t>“Who will help me carry the </a:t>
            </a:r>
            <a:r>
              <a:rPr lang="en-GB" altLang="en-US" sz="3600" dirty="0" smtClean="0">
                <a:latin typeface="Comic Sans MS" pitchFamily="66" charset="0"/>
              </a:rPr>
              <a:t>corn?” </a:t>
            </a:r>
            <a:r>
              <a:rPr lang="en-GB" altLang="en-US" sz="3600" dirty="0" smtClean="0">
                <a:latin typeface="Comic Sans MS" pitchFamily="66" charset="0"/>
              </a:rPr>
              <a:t>said the little red hen.</a:t>
            </a:r>
          </a:p>
        </p:txBody>
      </p:sp>
      <p:pic>
        <p:nvPicPr>
          <p:cNvPr id="33793"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0112" y="548680"/>
            <a:ext cx="2268215" cy="2319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797" name="Picture 5"/>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97210" l="10000" r="90000"/>
                    </a14:imgEffect>
                  </a14:imgLayer>
                </a14:imgProps>
              </a:ext>
              <a:ext uri="{28A0092B-C50C-407E-A947-70E740481C1C}">
                <a14:useLocalDpi xmlns:a14="http://schemas.microsoft.com/office/drawing/2010/main" val="0"/>
              </a:ext>
            </a:extLst>
          </a:blip>
          <a:srcRect/>
          <a:stretch>
            <a:fillRect/>
          </a:stretch>
        </p:blipFill>
        <p:spPr bwMode="auto">
          <a:xfrm>
            <a:off x="5156281" y="3429000"/>
            <a:ext cx="3115876" cy="25260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158547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sz="half" idx="1"/>
          </p:nvPr>
        </p:nvSpPr>
        <p:spPr>
          <a:xfrm>
            <a:off x="533400" y="381000"/>
            <a:ext cx="3810000" cy="4419600"/>
          </a:xfrm>
        </p:spPr>
        <p:txBody>
          <a:bodyPr>
            <a:normAutofit lnSpcReduction="10000"/>
          </a:bodyPr>
          <a:lstStyle/>
          <a:p>
            <a:pPr eaLnBrk="1" hangingPunct="1">
              <a:lnSpc>
                <a:spcPct val="90000"/>
              </a:lnSpc>
              <a:buFont typeface="Wingdings" pitchFamily="2" charset="2"/>
              <a:buNone/>
            </a:pPr>
            <a:endParaRPr lang="en-GB" altLang="en-US" sz="2400" smtClean="0">
              <a:latin typeface="Comic Sans MS" pitchFamily="66" charset="0"/>
            </a:endParaRPr>
          </a:p>
          <a:p>
            <a:pPr eaLnBrk="1" hangingPunct="1">
              <a:lnSpc>
                <a:spcPct val="90000"/>
              </a:lnSpc>
              <a:buFont typeface="Wingdings" pitchFamily="2" charset="2"/>
              <a:buNone/>
            </a:pPr>
            <a:endParaRPr lang="en-GB" altLang="en-US" sz="6600" smtClean="0">
              <a:latin typeface="Comic Sans MS" pitchFamily="66" charset="0"/>
            </a:endParaRPr>
          </a:p>
          <a:p>
            <a:pPr eaLnBrk="1" hangingPunct="1">
              <a:lnSpc>
                <a:spcPct val="90000"/>
              </a:lnSpc>
              <a:buFont typeface="Wingdings" pitchFamily="2" charset="2"/>
              <a:buNone/>
            </a:pPr>
            <a:r>
              <a:rPr lang="en-GB" altLang="en-US" sz="6600" smtClean="0">
                <a:latin typeface="Comic Sans MS" pitchFamily="66" charset="0"/>
              </a:rPr>
              <a:t>“Not I,” said the bull.</a:t>
            </a:r>
          </a:p>
          <a:p>
            <a:pPr eaLnBrk="1" hangingPunct="1">
              <a:lnSpc>
                <a:spcPct val="90000"/>
              </a:lnSpc>
              <a:buFont typeface="Wingdings" pitchFamily="2" charset="2"/>
              <a:buNone/>
            </a:pPr>
            <a:endParaRPr lang="en-GB" altLang="en-US" sz="6600" smtClean="0">
              <a:latin typeface="Comic Sans MS" pitchFamily="66" charset="0"/>
            </a:endParaRPr>
          </a:p>
        </p:txBody>
      </p:sp>
      <p:sp>
        <p:nvSpPr>
          <p:cNvPr id="31747"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31748" name="Picture 2" descr="C:\Users\Precioustime123\AppData\Local\Microsoft\Windows\Temporary Internet Files\Content.IE5\CAR4QG1V\MC90038260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3429000"/>
            <a:ext cx="2736850" cy="291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89680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cat.</a:t>
            </a:r>
          </a:p>
        </p:txBody>
      </p:sp>
      <p:sp>
        <p:nvSpPr>
          <p:cNvPr id="32771" name="AutoShape 4"/>
          <p:cNvSpPr>
            <a:spLocks noChangeArrowheads="1"/>
          </p:cNvSpPr>
          <p:nvPr/>
        </p:nvSpPr>
        <p:spPr bwMode="auto">
          <a:xfrm>
            <a:off x="5873750" y="1125538"/>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32772" name="Picture 3" descr="C:\Users\Precioustime123\AppData\Local\Microsoft\Windows\Temporary Internet Files\Content.IE5\PVXJ0HFU\MP9003144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2681288"/>
            <a:ext cx="2808287" cy="30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27975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rat.</a:t>
            </a:r>
          </a:p>
        </p:txBody>
      </p:sp>
      <p:sp>
        <p:nvSpPr>
          <p:cNvPr id="33795"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33796" name="Picture 5" descr="C:\Users\Precioustime123\AppData\Local\Microsoft\Windows\Temporary Internet Files\Content.IE5\PVXJ0HFU\MP9003144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3860800"/>
            <a:ext cx="47847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79694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body" sz="half" idx="1"/>
          </p:nvPr>
        </p:nvSpPr>
        <p:spPr>
          <a:xfrm>
            <a:off x="685800" y="1524000"/>
            <a:ext cx="3810000" cy="3657600"/>
          </a:xfrm>
        </p:spPr>
        <p:txBody>
          <a:bodyPr/>
          <a:lstStyle/>
          <a:p>
            <a:pPr eaLnBrk="1" hangingPunct="1">
              <a:lnSpc>
                <a:spcPct val="90000"/>
              </a:lnSpc>
              <a:buFont typeface="Wingdings" pitchFamily="2" charset="2"/>
              <a:buNone/>
            </a:pPr>
            <a:endParaRPr lang="en-GB" altLang="en-US" sz="3600" smtClean="0">
              <a:latin typeface="Comic Sans MS" pitchFamily="66" charset="0"/>
            </a:endParaRPr>
          </a:p>
          <a:p>
            <a:pPr eaLnBrk="1" hangingPunct="1">
              <a:lnSpc>
                <a:spcPct val="90000"/>
              </a:lnSpc>
              <a:buFont typeface="Wingdings" pitchFamily="2" charset="2"/>
              <a:buNone/>
            </a:pPr>
            <a:r>
              <a:rPr lang="en-GB" altLang="en-US" sz="3600" smtClean="0">
                <a:latin typeface="Comic Sans MS" pitchFamily="66" charset="0"/>
              </a:rPr>
              <a:t>“Oh very well, I’ll do it myself,” said the little red hen – and so she did!</a:t>
            </a:r>
          </a:p>
        </p:txBody>
      </p:sp>
      <p:pic>
        <p:nvPicPr>
          <p:cNvPr id="34819" name="Picture 4" descr="C:\Users\Precioustime123\Desktop\september-r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1916113"/>
            <a:ext cx="3816350" cy="390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911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body" sz="half" idx="1"/>
          </p:nvPr>
        </p:nvSpPr>
        <p:spPr>
          <a:xfrm>
            <a:off x="609600" y="1295400"/>
            <a:ext cx="3810000" cy="5105400"/>
          </a:xfrm>
        </p:spPr>
        <p:txBody>
          <a:bodyPr/>
          <a:lstStyle/>
          <a:p>
            <a:pPr eaLnBrk="1" hangingPunct="1">
              <a:lnSpc>
                <a:spcPct val="90000"/>
              </a:lnSpc>
              <a:buFont typeface="Wingdings" pitchFamily="2" charset="2"/>
              <a:buNone/>
            </a:pPr>
            <a:r>
              <a:rPr lang="en-GB" altLang="en-US" sz="3600" smtClean="0">
                <a:latin typeface="Comic Sans MS" pitchFamily="66" charset="0"/>
              </a:rPr>
              <a:t>“Who will help me grind the corn?” said the little red hen.</a:t>
            </a:r>
          </a:p>
        </p:txBody>
      </p:sp>
      <p:pic>
        <p:nvPicPr>
          <p:cNvPr id="35843" name="Picture 3" descr="C:\Users\Precioustime123\Desktop\september-ri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404664"/>
            <a:ext cx="2663849" cy="2724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6300" y="3356992"/>
            <a:ext cx="2395408" cy="2238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90356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body" sz="half" idx="1"/>
          </p:nvPr>
        </p:nvSpPr>
        <p:spPr>
          <a:xfrm>
            <a:off x="533400" y="381000"/>
            <a:ext cx="3810000" cy="4419600"/>
          </a:xfrm>
        </p:spPr>
        <p:txBody>
          <a:bodyPr>
            <a:normAutofit lnSpcReduction="10000"/>
          </a:bodyPr>
          <a:lstStyle/>
          <a:p>
            <a:pPr eaLnBrk="1" hangingPunct="1">
              <a:lnSpc>
                <a:spcPct val="90000"/>
              </a:lnSpc>
              <a:buFont typeface="Wingdings" pitchFamily="2" charset="2"/>
              <a:buNone/>
            </a:pPr>
            <a:endParaRPr lang="en-GB" altLang="en-US" sz="2400" smtClean="0">
              <a:latin typeface="Comic Sans MS" pitchFamily="66" charset="0"/>
            </a:endParaRPr>
          </a:p>
          <a:p>
            <a:pPr eaLnBrk="1" hangingPunct="1">
              <a:lnSpc>
                <a:spcPct val="90000"/>
              </a:lnSpc>
              <a:buFont typeface="Wingdings" pitchFamily="2" charset="2"/>
              <a:buNone/>
            </a:pPr>
            <a:endParaRPr lang="en-GB" altLang="en-US" sz="6600" smtClean="0">
              <a:latin typeface="Comic Sans MS" pitchFamily="66" charset="0"/>
            </a:endParaRPr>
          </a:p>
          <a:p>
            <a:pPr eaLnBrk="1" hangingPunct="1">
              <a:lnSpc>
                <a:spcPct val="90000"/>
              </a:lnSpc>
              <a:buFont typeface="Wingdings" pitchFamily="2" charset="2"/>
              <a:buNone/>
            </a:pPr>
            <a:r>
              <a:rPr lang="en-GB" altLang="en-US" sz="6600" smtClean="0">
                <a:latin typeface="Comic Sans MS" pitchFamily="66" charset="0"/>
              </a:rPr>
              <a:t>“Not I,” said the bull.</a:t>
            </a:r>
          </a:p>
          <a:p>
            <a:pPr eaLnBrk="1" hangingPunct="1">
              <a:lnSpc>
                <a:spcPct val="90000"/>
              </a:lnSpc>
              <a:buFont typeface="Wingdings" pitchFamily="2" charset="2"/>
              <a:buNone/>
            </a:pPr>
            <a:endParaRPr lang="en-GB" altLang="en-US" sz="6600" smtClean="0">
              <a:latin typeface="Comic Sans MS" pitchFamily="66" charset="0"/>
            </a:endParaRPr>
          </a:p>
        </p:txBody>
      </p:sp>
      <p:sp>
        <p:nvSpPr>
          <p:cNvPr id="36867"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36868" name="Picture 2" descr="C:\Users\Precioustime123\AppData\Local\Microsoft\Windows\Temporary Internet Files\Content.IE5\CAR4QG1V\MC90038260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00" y="3573463"/>
            <a:ext cx="2736850" cy="291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29959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body" sz="half" idx="1"/>
          </p:nvPr>
        </p:nvSpPr>
        <p:spPr>
          <a:xfrm>
            <a:off x="611188" y="1700213"/>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cat.</a:t>
            </a:r>
          </a:p>
        </p:txBody>
      </p:sp>
      <p:sp>
        <p:nvSpPr>
          <p:cNvPr id="37891" name="AutoShape 4"/>
          <p:cNvSpPr>
            <a:spLocks noChangeArrowheads="1"/>
          </p:cNvSpPr>
          <p:nvPr/>
        </p:nvSpPr>
        <p:spPr bwMode="auto">
          <a:xfrm>
            <a:off x="5508625" y="965200"/>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37892" name="Picture 3" descr="C:\Users\Precioustime123\AppData\Local\Microsoft\Windows\Temporary Internet Files\Content.IE5\PVXJ0HFU\MP9003144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2681288"/>
            <a:ext cx="2808287" cy="30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32589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rat.</a:t>
            </a:r>
          </a:p>
        </p:txBody>
      </p:sp>
      <p:sp>
        <p:nvSpPr>
          <p:cNvPr id="38915"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38916" name="Picture 5" descr="C:\Users\Precioustime123\AppData\Local\Microsoft\Windows\Temporary Internet Files\Content.IE5\PVXJ0HFU\MP9003144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3860800"/>
            <a:ext cx="47847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Picture 5" descr="C:\Users\Precioustime123\AppData\Local\Microsoft\Windows\Temporary Internet Files\Content.IE5\PVXJ0HFU\MP9003144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9575" y="4013200"/>
            <a:ext cx="47847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54840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body" sz="half" idx="1"/>
          </p:nvPr>
        </p:nvSpPr>
        <p:spPr>
          <a:xfrm>
            <a:off x="611188" y="1628775"/>
            <a:ext cx="3810000" cy="3657600"/>
          </a:xfrm>
        </p:spPr>
        <p:txBody>
          <a:bodyPr/>
          <a:lstStyle/>
          <a:p>
            <a:pPr eaLnBrk="1" hangingPunct="1">
              <a:lnSpc>
                <a:spcPct val="90000"/>
              </a:lnSpc>
              <a:buFont typeface="Wingdings" pitchFamily="2" charset="2"/>
              <a:buNone/>
            </a:pPr>
            <a:r>
              <a:rPr lang="en-GB" altLang="en-US" sz="3600" smtClean="0">
                <a:latin typeface="Comic Sans MS" pitchFamily="66" charset="0"/>
              </a:rPr>
              <a:t>“Oh very well, I’ll do it myself,” said the little red hen.</a:t>
            </a:r>
          </a:p>
        </p:txBody>
      </p:sp>
      <p:pic>
        <p:nvPicPr>
          <p:cNvPr id="39939" name="Picture 4" descr="C:\Users\Precioustime123\Desktop\september-r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1773238"/>
            <a:ext cx="3816350" cy="390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4226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body" sz="half" idx="1"/>
          </p:nvPr>
        </p:nvSpPr>
        <p:spPr>
          <a:xfrm>
            <a:off x="609600" y="1295400"/>
            <a:ext cx="3810000" cy="5105400"/>
          </a:xfrm>
        </p:spPr>
        <p:txBody>
          <a:bodyPr/>
          <a:lstStyle/>
          <a:p>
            <a:pPr eaLnBrk="1" hangingPunct="1">
              <a:buFont typeface="Wingdings" pitchFamily="2" charset="2"/>
              <a:buNone/>
            </a:pPr>
            <a:r>
              <a:rPr lang="en-GB" altLang="en-US" sz="4000" smtClean="0">
                <a:latin typeface="Comic Sans MS" pitchFamily="66" charset="0"/>
              </a:rPr>
              <a:t>“Who will help me knead the bread?” said the little red hen.</a:t>
            </a:r>
          </a:p>
        </p:txBody>
      </p:sp>
      <p:pic>
        <p:nvPicPr>
          <p:cNvPr id="40963" name="Picture 5" descr="2011-10-04-KneadingBre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717032"/>
            <a:ext cx="2520726" cy="167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3"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62351" y="672133"/>
            <a:ext cx="2412231" cy="2466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75738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body" sz="half" idx="1"/>
          </p:nvPr>
        </p:nvSpPr>
        <p:spPr>
          <a:xfrm>
            <a:off x="533400" y="381000"/>
            <a:ext cx="3810000" cy="4419600"/>
          </a:xfrm>
        </p:spPr>
        <p:txBody>
          <a:bodyPr/>
          <a:lstStyle/>
          <a:p>
            <a:pPr eaLnBrk="1" hangingPunct="1">
              <a:lnSpc>
                <a:spcPct val="90000"/>
              </a:lnSpc>
              <a:buFont typeface="Wingdings" pitchFamily="2" charset="2"/>
              <a:buNone/>
            </a:pPr>
            <a:endParaRPr lang="en-GB" altLang="en-US" sz="2400" smtClean="0">
              <a:latin typeface="Comic Sans MS" pitchFamily="66" charset="0"/>
            </a:endParaRPr>
          </a:p>
          <a:p>
            <a:pPr eaLnBrk="1" hangingPunct="1">
              <a:lnSpc>
                <a:spcPct val="90000"/>
              </a:lnSpc>
              <a:buFont typeface="Wingdings" pitchFamily="2" charset="2"/>
              <a:buNone/>
            </a:pPr>
            <a:r>
              <a:rPr lang="en-GB" altLang="en-US" sz="6600" smtClean="0">
                <a:latin typeface="Comic Sans MS" pitchFamily="66" charset="0"/>
              </a:rPr>
              <a:t>“Not I,” said the bull.</a:t>
            </a:r>
          </a:p>
          <a:p>
            <a:pPr eaLnBrk="1" hangingPunct="1">
              <a:lnSpc>
                <a:spcPct val="90000"/>
              </a:lnSpc>
              <a:buFont typeface="Wingdings" pitchFamily="2" charset="2"/>
              <a:buNone/>
            </a:pPr>
            <a:endParaRPr lang="en-GB" altLang="en-US" sz="6600" smtClean="0">
              <a:latin typeface="Comic Sans MS" pitchFamily="66" charset="0"/>
            </a:endParaRPr>
          </a:p>
        </p:txBody>
      </p:sp>
      <p:sp>
        <p:nvSpPr>
          <p:cNvPr id="41987"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41988" name="Picture 2" descr="C:\Users\Precioustime123\AppData\Local\Microsoft\Windows\Temporary Internet Files\Content.IE5\CAR4QG1V\MC90038260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4575" y="3573463"/>
            <a:ext cx="2735263" cy="291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93690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cat.</a:t>
            </a:r>
          </a:p>
        </p:txBody>
      </p:sp>
      <p:sp>
        <p:nvSpPr>
          <p:cNvPr id="43011" name="AutoShape 4"/>
          <p:cNvSpPr>
            <a:spLocks noChangeArrowheads="1"/>
          </p:cNvSpPr>
          <p:nvPr/>
        </p:nvSpPr>
        <p:spPr bwMode="auto">
          <a:xfrm>
            <a:off x="5435600" y="1125538"/>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43012" name="Picture 3" descr="C:\Users\Precioustime123\AppData\Local\Microsoft\Windows\Temporary Internet Files\Content.IE5\PVXJ0HFU\MP9003144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2681288"/>
            <a:ext cx="2808287" cy="30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40732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body" sz="half" idx="1"/>
          </p:nvPr>
        </p:nvSpPr>
        <p:spPr>
          <a:xfrm>
            <a:off x="684213" y="10668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rat.</a:t>
            </a:r>
          </a:p>
        </p:txBody>
      </p:sp>
      <p:sp>
        <p:nvSpPr>
          <p:cNvPr id="44035"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44036" name="Picture 5" descr="C:\Users\Precioustime123\AppData\Local\Microsoft\Windows\Temporary Internet Files\Content.IE5\PVXJ0HFU\MP9003144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3860800"/>
            <a:ext cx="47847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Picture 5" descr="C:\Users\Precioustime123\AppData\Local\Microsoft\Windows\Temporary Internet Files\Content.IE5\PVXJ0HFU\MP9003144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9575" y="4013200"/>
            <a:ext cx="47847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42954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body" sz="half" idx="1"/>
          </p:nvPr>
        </p:nvSpPr>
        <p:spPr>
          <a:xfrm>
            <a:off x="685800" y="1524000"/>
            <a:ext cx="3810000" cy="3657600"/>
          </a:xfrm>
        </p:spPr>
        <p:txBody>
          <a:bodyPr/>
          <a:lstStyle/>
          <a:p>
            <a:pPr eaLnBrk="1" hangingPunct="1">
              <a:lnSpc>
                <a:spcPct val="90000"/>
              </a:lnSpc>
              <a:buFont typeface="Wingdings" pitchFamily="2" charset="2"/>
              <a:buNone/>
            </a:pPr>
            <a:r>
              <a:rPr lang="en-GB" altLang="en-US" sz="3600" smtClean="0">
                <a:latin typeface="Comic Sans MS" pitchFamily="66" charset="0"/>
              </a:rPr>
              <a:t>“Oh very well, I’ll do it myself,” said the little red hen – and so she did!</a:t>
            </a:r>
          </a:p>
        </p:txBody>
      </p:sp>
      <p:pic>
        <p:nvPicPr>
          <p:cNvPr id="45059" name="Picture 4" descr="C:\Users\Precioustime123\Desktop\september-r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538" y="2060575"/>
            <a:ext cx="3816350" cy="390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02827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body" sz="half" idx="1"/>
          </p:nvPr>
        </p:nvSpPr>
        <p:spPr>
          <a:xfrm>
            <a:off x="609600" y="1295400"/>
            <a:ext cx="3810000" cy="5105400"/>
          </a:xfrm>
        </p:spPr>
        <p:txBody>
          <a:bodyPr/>
          <a:lstStyle/>
          <a:p>
            <a:pPr eaLnBrk="1" hangingPunct="1">
              <a:lnSpc>
                <a:spcPct val="90000"/>
              </a:lnSpc>
              <a:buFont typeface="Wingdings" pitchFamily="2" charset="2"/>
              <a:buNone/>
            </a:pPr>
            <a:r>
              <a:rPr lang="en-GB" altLang="en-US" sz="3600" smtClean="0">
                <a:latin typeface="Comic Sans MS" pitchFamily="66" charset="0"/>
              </a:rPr>
              <a:t>“Who will help me bake the bread?” said the little red hen.</a:t>
            </a:r>
          </a:p>
        </p:txBody>
      </p:sp>
      <p:pic>
        <p:nvPicPr>
          <p:cNvPr id="18433"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548680"/>
            <a:ext cx="2447542" cy="2502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3600" y="3439294"/>
            <a:ext cx="287655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94870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body" sz="half" idx="1"/>
          </p:nvPr>
        </p:nvSpPr>
        <p:spPr>
          <a:xfrm>
            <a:off x="533400" y="381000"/>
            <a:ext cx="3810000" cy="4419600"/>
          </a:xfrm>
        </p:spPr>
        <p:txBody>
          <a:bodyPr>
            <a:normAutofit lnSpcReduction="10000"/>
          </a:bodyPr>
          <a:lstStyle/>
          <a:p>
            <a:pPr eaLnBrk="1" hangingPunct="1">
              <a:lnSpc>
                <a:spcPct val="90000"/>
              </a:lnSpc>
              <a:buFont typeface="Wingdings" pitchFamily="2" charset="2"/>
              <a:buNone/>
            </a:pPr>
            <a:endParaRPr lang="en-GB" altLang="en-US" sz="2400" smtClean="0">
              <a:latin typeface="Comic Sans MS" pitchFamily="66" charset="0"/>
            </a:endParaRPr>
          </a:p>
          <a:p>
            <a:pPr eaLnBrk="1" hangingPunct="1">
              <a:lnSpc>
                <a:spcPct val="90000"/>
              </a:lnSpc>
              <a:buFont typeface="Wingdings" pitchFamily="2" charset="2"/>
              <a:buNone/>
            </a:pPr>
            <a:endParaRPr lang="en-GB" altLang="en-US" sz="6600" smtClean="0">
              <a:latin typeface="Comic Sans MS" pitchFamily="66" charset="0"/>
            </a:endParaRPr>
          </a:p>
          <a:p>
            <a:pPr eaLnBrk="1" hangingPunct="1">
              <a:lnSpc>
                <a:spcPct val="90000"/>
              </a:lnSpc>
              <a:buFont typeface="Wingdings" pitchFamily="2" charset="2"/>
              <a:buNone/>
            </a:pPr>
            <a:r>
              <a:rPr lang="en-GB" altLang="en-US" sz="6600" smtClean="0">
                <a:latin typeface="Comic Sans MS" pitchFamily="66" charset="0"/>
              </a:rPr>
              <a:t>“Not I,” said the bull.</a:t>
            </a:r>
          </a:p>
          <a:p>
            <a:pPr eaLnBrk="1" hangingPunct="1">
              <a:lnSpc>
                <a:spcPct val="90000"/>
              </a:lnSpc>
              <a:buFont typeface="Wingdings" pitchFamily="2" charset="2"/>
              <a:buNone/>
            </a:pPr>
            <a:endParaRPr lang="en-GB" altLang="en-US" sz="6600" smtClean="0">
              <a:latin typeface="Comic Sans MS" pitchFamily="66" charset="0"/>
            </a:endParaRPr>
          </a:p>
        </p:txBody>
      </p:sp>
      <p:sp>
        <p:nvSpPr>
          <p:cNvPr id="47107"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47108" name="Picture 2" descr="C:\Users\Precioustime123\AppData\Local\Microsoft\Windows\Temporary Internet Files\Content.IE5\CAR4QG1V\MC90038260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4575" y="3429000"/>
            <a:ext cx="2736850" cy="291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10932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body" sz="half" idx="1"/>
          </p:nvPr>
        </p:nvSpPr>
        <p:spPr>
          <a:xfrm>
            <a:off x="611188" y="1700213"/>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cat.</a:t>
            </a:r>
          </a:p>
        </p:txBody>
      </p:sp>
      <p:sp>
        <p:nvSpPr>
          <p:cNvPr id="48131" name="AutoShape 4"/>
          <p:cNvSpPr>
            <a:spLocks noChangeArrowheads="1"/>
          </p:cNvSpPr>
          <p:nvPr/>
        </p:nvSpPr>
        <p:spPr bwMode="auto">
          <a:xfrm>
            <a:off x="5580063" y="976313"/>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48132" name="Picture 3" descr="C:\Users\Precioustime123\AppData\Local\Microsoft\Windows\Temporary Internet Files\Content.IE5\PVXJ0HFU\MP9003144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2681288"/>
            <a:ext cx="2808287" cy="30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59273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“Not I,” said the rat.</a:t>
            </a:r>
          </a:p>
        </p:txBody>
      </p:sp>
      <p:sp>
        <p:nvSpPr>
          <p:cNvPr id="49155"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“Not I.”</a:t>
            </a:r>
          </a:p>
        </p:txBody>
      </p:sp>
      <p:pic>
        <p:nvPicPr>
          <p:cNvPr id="49156" name="Picture 5" descr="C:\Users\Precioustime123\AppData\Local\Microsoft\Windows\Temporary Internet Files\Content.IE5\PVXJ0HFU\MP9003144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3860800"/>
            <a:ext cx="47847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68437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body" sz="half" idx="1"/>
          </p:nvPr>
        </p:nvSpPr>
        <p:spPr>
          <a:xfrm>
            <a:off x="611188" y="1628775"/>
            <a:ext cx="3810000" cy="3657600"/>
          </a:xfrm>
        </p:spPr>
        <p:txBody>
          <a:bodyPr/>
          <a:lstStyle/>
          <a:p>
            <a:pPr eaLnBrk="1" hangingPunct="1">
              <a:lnSpc>
                <a:spcPct val="90000"/>
              </a:lnSpc>
              <a:buFont typeface="Wingdings" pitchFamily="2" charset="2"/>
              <a:buNone/>
            </a:pPr>
            <a:r>
              <a:rPr lang="en-GB" altLang="en-US" sz="3600" smtClean="0">
                <a:latin typeface="Comic Sans MS" pitchFamily="66" charset="0"/>
              </a:rPr>
              <a:t>“Oh very well, I’ll do it myself,” said the little red hen.</a:t>
            </a:r>
          </a:p>
        </p:txBody>
      </p:sp>
      <p:pic>
        <p:nvPicPr>
          <p:cNvPr id="50179" name="Picture 2" descr="C:\Users\Precioustime123\Desktop\september-r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0563" y="1916113"/>
            <a:ext cx="3816350" cy="390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41745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body" sz="half" idx="1"/>
          </p:nvPr>
        </p:nvSpPr>
        <p:spPr>
          <a:xfrm>
            <a:off x="609600" y="1295400"/>
            <a:ext cx="3810000" cy="5105400"/>
          </a:xfrm>
        </p:spPr>
        <p:txBody>
          <a:bodyPr/>
          <a:lstStyle/>
          <a:p>
            <a:pPr eaLnBrk="1" hangingPunct="1">
              <a:lnSpc>
                <a:spcPct val="90000"/>
              </a:lnSpc>
              <a:buFont typeface="Wingdings" pitchFamily="2" charset="2"/>
              <a:buNone/>
            </a:pPr>
            <a:r>
              <a:rPr lang="en-GB" altLang="en-US" sz="3600" smtClean="0">
                <a:latin typeface="Comic Sans MS" pitchFamily="66" charset="0"/>
              </a:rPr>
              <a:t>“Who will help me to eat the bread?” said the little red hen.</a:t>
            </a:r>
          </a:p>
        </p:txBody>
      </p:sp>
      <p:pic>
        <p:nvPicPr>
          <p:cNvPr id="13313"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764704"/>
            <a:ext cx="2340223" cy="2396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3882" y="3645024"/>
            <a:ext cx="3784649" cy="21357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68885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body" sz="half" idx="1"/>
          </p:nvPr>
        </p:nvSpPr>
        <p:spPr>
          <a:xfrm>
            <a:off x="533400" y="381000"/>
            <a:ext cx="3810000" cy="4419600"/>
          </a:xfrm>
        </p:spPr>
        <p:txBody>
          <a:bodyPr>
            <a:normAutofit lnSpcReduction="10000"/>
          </a:bodyPr>
          <a:lstStyle/>
          <a:p>
            <a:pPr eaLnBrk="1" hangingPunct="1">
              <a:lnSpc>
                <a:spcPct val="90000"/>
              </a:lnSpc>
              <a:buFont typeface="Wingdings" pitchFamily="2" charset="2"/>
              <a:buNone/>
            </a:pPr>
            <a:endParaRPr lang="en-GB" altLang="en-US" sz="2400" smtClean="0">
              <a:latin typeface="Comic Sans MS" pitchFamily="66" charset="0"/>
            </a:endParaRPr>
          </a:p>
          <a:p>
            <a:pPr eaLnBrk="1" hangingPunct="1">
              <a:lnSpc>
                <a:spcPct val="90000"/>
              </a:lnSpc>
              <a:buFont typeface="Wingdings" pitchFamily="2" charset="2"/>
              <a:buNone/>
            </a:pPr>
            <a:endParaRPr lang="en-GB" altLang="en-US" sz="6600" smtClean="0">
              <a:latin typeface="Comic Sans MS" pitchFamily="66" charset="0"/>
            </a:endParaRPr>
          </a:p>
          <a:p>
            <a:pPr eaLnBrk="1" hangingPunct="1">
              <a:lnSpc>
                <a:spcPct val="90000"/>
              </a:lnSpc>
              <a:buFont typeface="Wingdings" pitchFamily="2" charset="2"/>
              <a:buNone/>
            </a:pPr>
            <a:r>
              <a:rPr lang="en-GB" altLang="en-US" sz="6600" smtClean="0">
                <a:latin typeface="Comic Sans MS" pitchFamily="66" charset="0"/>
              </a:rPr>
              <a:t>“I will,” said the bull</a:t>
            </a:r>
          </a:p>
          <a:p>
            <a:pPr eaLnBrk="1" hangingPunct="1">
              <a:lnSpc>
                <a:spcPct val="90000"/>
              </a:lnSpc>
              <a:buFont typeface="Wingdings" pitchFamily="2" charset="2"/>
              <a:buNone/>
            </a:pPr>
            <a:endParaRPr lang="en-GB" altLang="en-US" sz="6600" smtClean="0">
              <a:latin typeface="Comic Sans MS" pitchFamily="66" charset="0"/>
            </a:endParaRPr>
          </a:p>
        </p:txBody>
      </p:sp>
      <p:sp>
        <p:nvSpPr>
          <p:cNvPr id="52227"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“I will.”</a:t>
            </a:r>
          </a:p>
        </p:txBody>
      </p:sp>
      <p:pic>
        <p:nvPicPr>
          <p:cNvPr id="52228" name="Picture 2" descr="C:\Users\Precioustime123\AppData\Local\Microsoft\Windows\Temporary Internet Files\Content.IE5\CAR4QG1V\MC90038260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8875" y="3576638"/>
            <a:ext cx="2736850" cy="291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64302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body" sz="half" idx="1"/>
          </p:nvPr>
        </p:nvSpPr>
        <p:spPr>
          <a:xfrm>
            <a:off x="611188" y="1700213"/>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“I will,” said the cat.</a:t>
            </a:r>
          </a:p>
        </p:txBody>
      </p:sp>
      <p:sp>
        <p:nvSpPr>
          <p:cNvPr id="53251" name="AutoShape 4"/>
          <p:cNvSpPr>
            <a:spLocks noChangeArrowheads="1"/>
          </p:cNvSpPr>
          <p:nvPr/>
        </p:nvSpPr>
        <p:spPr bwMode="auto">
          <a:xfrm>
            <a:off x="5873750" y="1052513"/>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“I will.”</a:t>
            </a:r>
          </a:p>
        </p:txBody>
      </p:sp>
      <p:pic>
        <p:nvPicPr>
          <p:cNvPr id="53252" name="Picture 3" descr="C:\Users\Precioustime123\AppData\Local\Microsoft\Windows\Temporary Internet Files\Content.IE5\PVXJ0HFU\MP9003144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2681288"/>
            <a:ext cx="2808287" cy="30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08604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body" sz="half" idx="1"/>
          </p:nvPr>
        </p:nvSpPr>
        <p:spPr>
          <a:xfrm>
            <a:off x="685800" y="1524000"/>
            <a:ext cx="3810000" cy="3657600"/>
          </a:xfrm>
        </p:spPr>
        <p:txBody>
          <a:bodyPr/>
          <a:lstStyle/>
          <a:p>
            <a:pPr eaLnBrk="1" hangingPunct="1">
              <a:buFont typeface="Wingdings" pitchFamily="2" charset="2"/>
              <a:buNone/>
            </a:pPr>
            <a:endParaRPr lang="en-GB" altLang="en-US" sz="2800" smtClean="0">
              <a:latin typeface="Comic Sans MS" pitchFamily="66" charset="0"/>
            </a:endParaRPr>
          </a:p>
          <a:p>
            <a:pPr eaLnBrk="1" hangingPunct="1">
              <a:buFont typeface="Wingdings" pitchFamily="2" charset="2"/>
              <a:buNone/>
            </a:pPr>
            <a:r>
              <a:rPr lang="en-GB" altLang="en-US" sz="5400" smtClean="0">
                <a:latin typeface="Comic Sans MS" pitchFamily="66" charset="0"/>
              </a:rPr>
              <a:t>“I will,” said the rat.</a:t>
            </a:r>
          </a:p>
        </p:txBody>
      </p:sp>
      <p:sp>
        <p:nvSpPr>
          <p:cNvPr id="54275" name="AutoShape 4"/>
          <p:cNvSpPr>
            <a:spLocks noChangeArrowheads="1"/>
          </p:cNvSpPr>
          <p:nvPr/>
        </p:nvSpPr>
        <p:spPr bwMode="auto">
          <a:xfrm>
            <a:off x="6372225" y="1616075"/>
            <a:ext cx="2438400" cy="1295400"/>
          </a:xfrm>
          <a:prstGeom prst="wedgeRoundRectCallout">
            <a:avLst>
              <a:gd name="adj1" fmla="val -43750"/>
              <a:gd name="adj2" fmla="val 70000"/>
              <a:gd name="adj3" fmla="val 16667"/>
            </a:avLst>
          </a:prstGeom>
          <a:noFill/>
          <a:ln w="2857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rgbClr val="A50021"/>
              </a:buClr>
              <a:buSzPct val="75000"/>
              <a:buFont typeface="Wingdings" pitchFamily="2" charset="2"/>
              <a:buChar char="n"/>
              <a:defRPr sz="3200">
                <a:solidFill>
                  <a:schemeClr val="tx1"/>
                </a:solidFill>
                <a:latin typeface="Times New Roman" pitchFamily="18" charset="0"/>
              </a:defRPr>
            </a:lvl1pPr>
            <a:lvl2pPr marL="742950" indent="-285750" eaLnBrk="0" hangingPunct="0">
              <a:spcBef>
                <a:spcPct val="20000"/>
              </a:spcBef>
              <a:buClr>
                <a:schemeClr val="accent2"/>
              </a:buClr>
              <a:buSzPct val="75000"/>
              <a:buFont typeface="Wingdings" pitchFamily="2" charset="2"/>
              <a:buChar char="n"/>
              <a:defRPr sz="2800">
                <a:solidFill>
                  <a:schemeClr val="tx1"/>
                </a:solidFill>
                <a:latin typeface="Times New Roman" pitchFamily="18" charset="0"/>
              </a:defRPr>
            </a:lvl2pPr>
            <a:lvl3pPr marL="1143000" indent="-228600" eaLnBrk="0" hangingPunct="0">
              <a:spcBef>
                <a:spcPct val="20000"/>
              </a:spcBef>
              <a:buClr>
                <a:srgbClr val="666699"/>
              </a:buClr>
              <a:buSzPct val="70000"/>
              <a:buFont typeface="Wingdings" pitchFamily="2" charset="2"/>
              <a:buChar char="n"/>
              <a:defRPr sz="2400">
                <a:solidFill>
                  <a:schemeClr val="tx1"/>
                </a:solidFill>
                <a:latin typeface="Times New Roman" pitchFamily="18" charset="0"/>
              </a:defRPr>
            </a:lvl3pPr>
            <a:lvl4pPr marL="1600200" indent="-228600" eaLnBrk="0" hangingPunct="0">
              <a:spcBef>
                <a:spcPct val="20000"/>
              </a:spcBef>
              <a:buSzPct val="60000"/>
              <a:buFont typeface="Wingdings" pitchFamily="2" charset="2"/>
              <a:buChar char="n"/>
              <a:defRPr sz="2000">
                <a:solidFill>
                  <a:schemeClr val="tx1"/>
                </a:solidFill>
                <a:latin typeface="Times New Roman" pitchFamily="18" charset="0"/>
              </a:defRPr>
            </a:lvl4pPr>
            <a:lvl5pPr marL="2057400" indent="-228600" eaLnBrk="0" hangingPunct="0">
              <a:spcBef>
                <a:spcPct val="20000"/>
              </a:spcBef>
              <a:buClr>
                <a:schemeClr val="hlink"/>
              </a:buClr>
              <a:buSzPct val="55000"/>
              <a:buFont typeface="Wingdings" pitchFamily="2" charset="2"/>
              <a:buChar char="n"/>
              <a:defRPr sz="2000">
                <a:solidFill>
                  <a:schemeClr val="tx1"/>
                </a:solidFill>
                <a:latin typeface="Times New Roman" pitchFamily="18" charset="0"/>
              </a:defRPr>
            </a:lvl5pPr>
            <a:lvl6pPr marL="25146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6pPr>
            <a:lvl7pPr marL="29718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7pPr>
            <a:lvl8pPr marL="34290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8pPr>
            <a:lvl9pPr marL="3886200" indent="-22860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Times New Roman" pitchFamily="18" charset="0"/>
              </a:defRPr>
            </a:lvl9pPr>
          </a:lstStyle>
          <a:p>
            <a:pPr algn="ctr" eaLnBrk="1" hangingPunct="1">
              <a:spcBef>
                <a:spcPct val="0"/>
              </a:spcBef>
              <a:buClrTx/>
              <a:buSzTx/>
              <a:buFontTx/>
              <a:buNone/>
            </a:pPr>
            <a:r>
              <a:rPr lang="en-GB" altLang="en-US">
                <a:latin typeface="Comic Sans MS" pitchFamily="66" charset="0"/>
              </a:rPr>
              <a:t>“I will.”</a:t>
            </a:r>
          </a:p>
        </p:txBody>
      </p:sp>
      <p:pic>
        <p:nvPicPr>
          <p:cNvPr id="54276" name="Picture 5" descr="C:\Users\Precioustime123\AppData\Local\Microsoft\Windows\Temporary Internet Files\Content.IE5\PVXJ0HFU\MP9003144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3860800"/>
            <a:ext cx="47847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3638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body" sz="half" idx="1"/>
          </p:nvPr>
        </p:nvSpPr>
        <p:spPr>
          <a:xfrm>
            <a:off x="611188" y="1628775"/>
            <a:ext cx="3810000" cy="3657600"/>
          </a:xfrm>
        </p:spPr>
        <p:txBody>
          <a:bodyPr/>
          <a:lstStyle/>
          <a:p>
            <a:pPr eaLnBrk="1" hangingPunct="1">
              <a:lnSpc>
                <a:spcPct val="90000"/>
              </a:lnSpc>
              <a:buFont typeface="Wingdings" pitchFamily="2" charset="2"/>
              <a:buNone/>
            </a:pPr>
            <a:r>
              <a:rPr lang="en-GB" altLang="en-US" sz="3600" smtClean="0">
                <a:latin typeface="Comic Sans MS" pitchFamily="66" charset="0"/>
              </a:rPr>
              <a:t>“Oh no you won’t. I’ll eat it myself,” said the little red hen – and so she did!</a:t>
            </a:r>
          </a:p>
        </p:txBody>
      </p:sp>
      <p:pic>
        <p:nvPicPr>
          <p:cNvPr id="55299" name="Picture 4" descr="C:\Users\Precioustime123\Desktop\september-r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844675"/>
            <a:ext cx="3816350" cy="390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3517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Callout 4"/>
          <p:cNvSpPr/>
          <p:nvPr/>
        </p:nvSpPr>
        <p:spPr>
          <a:xfrm>
            <a:off x="539552" y="260648"/>
            <a:ext cx="4320480" cy="1512168"/>
          </a:xfrm>
          <a:prstGeom prst="cloudCallout">
            <a:avLst>
              <a:gd name="adj1" fmla="val -52490"/>
              <a:gd name="adj2" fmla="val 7033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What is the setting of the story? </a:t>
            </a:r>
          </a:p>
          <a:p>
            <a:pPr algn="ctr"/>
            <a:r>
              <a:rPr lang="en-GB" dirty="0" smtClean="0"/>
              <a:t>(</a:t>
            </a:r>
            <a:r>
              <a:rPr lang="en-GB" u="sng" dirty="0" smtClean="0"/>
              <a:t>Where</a:t>
            </a:r>
            <a:r>
              <a:rPr lang="en-GB" dirty="0" smtClean="0"/>
              <a:t> does it happen?)</a:t>
            </a:r>
            <a:endParaRPr lang="en-GB" dirty="0"/>
          </a:p>
        </p:txBody>
      </p:sp>
      <p:sp>
        <p:nvSpPr>
          <p:cNvPr id="8" name="Cloud Callout 7"/>
          <p:cNvSpPr/>
          <p:nvPr/>
        </p:nvSpPr>
        <p:spPr>
          <a:xfrm>
            <a:off x="4932040" y="692696"/>
            <a:ext cx="3384376" cy="1711077"/>
          </a:xfrm>
          <a:prstGeom prst="cloudCallout">
            <a:avLst>
              <a:gd name="adj1" fmla="val 60039"/>
              <a:gd name="adj2" fmla="val 7600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Who are the characters in the story? </a:t>
            </a:r>
          </a:p>
          <a:p>
            <a:pPr algn="ctr"/>
            <a:endParaRPr lang="en-GB" dirty="0"/>
          </a:p>
        </p:txBody>
      </p:sp>
      <p:sp>
        <p:nvSpPr>
          <p:cNvPr id="9" name="Cloud Callout 8"/>
          <p:cNvSpPr/>
          <p:nvPr/>
        </p:nvSpPr>
        <p:spPr>
          <a:xfrm>
            <a:off x="395536" y="2204864"/>
            <a:ext cx="5112568" cy="2016224"/>
          </a:xfrm>
          <a:prstGeom prst="cloudCallout">
            <a:avLst>
              <a:gd name="adj1" fmla="val -52490"/>
              <a:gd name="adj2" fmla="val 7033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What happens at the beginning of the story? What happens in the middle of the story? What happens at the end of the story?</a:t>
            </a:r>
          </a:p>
        </p:txBody>
      </p:sp>
      <p:sp>
        <p:nvSpPr>
          <p:cNvPr id="7" name="TextBox 6"/>
          <p:cNvSpPr txBox="1"/>
          <p:nvPr/>
        </p:nvSpPr>
        <p:spPr>
          <a:xfrm>
            <a:off x="2339752" y="4653136"/>
            <a:ext cx="6624736" cy="1200329"/>
          </a:xfrm>
          <a:prstGeom prst="rect">
            <a:avLst/>
          </a:prstGeom>
          <a:noFill/>
        </p:spPr>
        <p:txBody>
          <a:bodyPr wrap="square" rtlCol="0">
            <a:spAutoFit/>
          </a:bodyPr>
          <a:lstStyle/>
          <a:p>
            <a:pPr algn="r"/>
            <a:r>
              <a:rPr lang="en-GB" sz="2400" dirty="0" smtClean="0"/>
              <a:t>Use the first sheet if you want to draw your answers to these questions or the second sheet if you want to write your answers.</a:t>
            </a:r>
            <a:endParaRPr lang="en-GB" sz="2400" dirty="0"/>
          </a:p>
        </p:txBody>
      </p:sp>
    </p:spTree>
    <p:extLst>
      <p:ext uri="{BB962C8B-B14F-4D97-AF65-F5344CB8AC3E}">
        <p14:creationId xmlns:p14="http://schemas.microsoft.com/office/powerpoint/2010/main" val="4918585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347" name="Rectangle 2"/>
          <p:cNvSpPr>
            <a:spLocks noChangeArrowheads="1"/>
          </p:cNvSpPr>
          <p:nvPr/>
        </p:nvSpPr>
        <p:spPr bwMode="auto">
          <a:xfrm>
            <a:off x="395288" y="1125538"/>
            <a:ext cx="2663825" cy="1655762"/>
          </a:xfrm>
          <a:prstGeom prst="rect">
            <a:avLst/>
          </a:prstGeom>
          <a:solidFill>
            <a:schemeClr val="bg1"/>
          </a:solidFill>
          <a:ln w="9525" algn="ctr">
            <a:solidFill>
              <a:schemeClr val="tx1"/>
            </a:solidFill>
            <a:miter lim="800000"/>
            <a:headEnd/>
            <a:tailEnd/>
          </a:ln>
        </p:spPr>
        <p:txBody>
          <a:bodyPr wrap="none"/>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57348" name="Rectangle 5"/>
          <p:cNvSpPr>
            <a:spLocks noChangeArrowheads="1"/>
          </p:cNvSpPr>
          <p:nvPr/>
        </p:nvSpPr>
        <p:spPr bwMode="auto">
          <a:xfrm>
            <a:off x="3276600" y="1106488"/>
            <a:ext cx="5399088" cy="1657350"/>
          </a:xfrm>
          <a:prstGeom prst="rect">
            <a:avLst/>
          </a:prstGeom>
          <a:solidFill>
            <a:schemeClr val="bg1"/>
          </a:solidFill>
          <a:ln w="9525" algn="ctr">
            <a:solidFill>
              <a:schemeClr val="tx1"/>
            </a:solidFill>
            <a:miter lim="800000"/>
            <a:headEnd/>
            <a:tailEnd/>
          </a:ln>
        </p:spPr>
        <p:txBody>
          <a:bodyPr wrap="none"/>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57349" name="Rectangle 6"/>
          <p:cNvSpPr>
            <a:spLocks noChangeArrowheads="1"/>
          </p:cNvSpPr>
          <p:nvPr/>
        </p:nvSpPr>
        <p:spPr bwMode="auto">
          <a:xfrm>
            <a:off x="323850" y="3427413"/>
            <a:ext cx="2735263" cy="2447925"/>
          </a:xfrm>
          <a:prstGeom prst="rect">
            <a:avLst/>
          </a:prstGeom>
          <a:solidFill>
            <a:schemeClr val="bg1"/>
          </a:solidFill>
          <a:ln w="9525" algn="ctr">
            <a:solidFill>
              <a:schemeClr val="tx1"/>
            </a:solidFill>
            <a:miter lim="800000"/>
            <a:headEnd/>
            <a:tailEnd/>
          </a:ln>
        </p:spPr>
        <p:txBody>
          <a:bodyPr wrap="none"/>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57350" name="Rectangle 7"/>
          <p:cNvSpPr>
            <a:spLocks noChangeArrowheads="1"/>
          </p:cNvSpPr>
          <p:nvPr/>
        </p:nvSpPr>
        <p:spPr bwMode="auto">
          <a:xfrm>
            <a:off x="3270250" y="3427413"/>
            <a:ext cx="2736850" cy="2447925"/>
          </a:xfrm>
          <a:prstGeom prst="rect">
            <a:avLst/>
          </a:prstGeom>
          <a:solidFill>
            <a:schemeClr val="bg1"/>
          </a:solidFill>
          <a:ln w="9525" algn="ctr">
            <a:solidFill>
              <a:schemeClr val="tx1"/>
            </a:solidFill>
            <a:miter lim="800000"/>
            <a:headEnd/>
            <a:tailEnd/>
          </a:ln>
        </p:spPr>
        <p:txBody>
          <a:bodyPr wrap="none"/>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57351" name="Rectangle 8"/>
          <p:cNvSpPr>
            <a:spLocks noChangeArrowheads="1"/>
          </p:cNvSpPr>
          <p:nvPr/>
        </p:nvSpPr>
        <p:spPr bwMode="auto">
          <a:xfrm>
            <a:off x="6227763" y="3427413"/>
            <a:ext cx="2736850" cy="2447925"/>
          </a:xfrm>
          <a:prstGeom prst="rect">
            <a:avLst/>
          </a:prstGeom>
          <a:solidFill>
            <a:schemeClr val="bg1"/>
          </a:solidFill>
          <a:ln w="9525" algn="ctr">
            <a:solidFill>
              <a:schemeClr val="tx1"/>
            </a:solidFill>
            <a:miter lim="800000"/>
            <a:headEnd/>
            <a:tailEnd/>
          </a:ln>
        </p:spPr>
        <p:txBody>
          <a:bodyPr wrap="none"/>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57352" name="TextBox 3"/>
          <p:cNvSpPr txBox="1">
            <a:spLocks noChangeArrowheads="1"/>
          </p:cNvSpPr>
          <p:nvPr/>
        </p:nvSpPr>
        <p:spPr bwMode="auto">
          <a:xfrm>
            <a:off x="323850" y="2997200"/>
            <a:ext cx="27352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GB" altLang="en-US" sz="2000" u="sng">
                <a:latin typeface="Comic Sans MS" pitchFamily="66" charset="0"/>
              </a:rPr>
              <a:t>Beginning</a:t>
            </a:r>
          </a:p>
        </p:txBody>
      </p:sp>
      <p:sp>
        <p:nvSpPr>
          <p:cNvPr id="57353" name="TextBox 10"/>
          <p:cNvSpPr txBox="1">
            <a:spLocks noChangeArrowheads="1"/>
          </p:cNvSpPr>
          <p:nvPr/>
        </p:nvSpPr>
        <p:spPr bwMode="auto">
          <a:xfrm>
            <a:off x="3276600" y="3014663"/>
            <a:ext cx="27352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GB" altLang="en-US" sz="2000" u="sng">
                <a:latin typeface="Comic Sans MS" pitchFamily="66" charset="0"/>
              </a:rPr>
              <a:t>Middle</a:t>
            </a:r>
          </a:p>
        </p:txBody>
      </p:sp>
      <p:sp>
        <p:nvSpPr>
          <p:cNvPr id="57354" name="TextBox 11"/>
          <p:cNvSpPr txBox="1">
            <a:spLocks noChangeArrowheads="1"/>
          </p:cNvSpPr>
          <p:nvPr/>
        </p:nvSpPr>
        <p:spPr bwMode="auto">
          <a:xfrm>
            <a:off x="6227763" y="3014663"/>
            <a:ext cx="2736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GB" altLang="en-US" sz="2000" u="sng">
                <a:latin typeface="Comic Sans MS" pitchFamily="66" charset="0"/>
              </a:rPr>
              <a:t>End</a:t>
            </a:r>
          </a:p>
        </p:txBody>
      </p:sp>
      <p:sp>
        <p:nvSpPr>
          <p:cNvPr id="57355" name="TextBox 12"/>
          <p:cNvSpPr txBox="1">
            <a:spLocks noChangeArrowheads="1"/>
          </p:cNvSpPr>
          <p:nvPr/>
        </p:nvSpPr>
        <p:spPr bwMode="auto">
          <a:xfrm>
            <a:off x="395288" y="703263"/>
            <a:ext cx="2736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GB" altLang="en-US" sz="2000" u="sng">
                <a:latin typeface="Comic Sans MS" pitchFamily="66" charset="0"/>
              </a:rPr>
              <a:t>Setting</a:t>
            </a:r>
          </a:p>
        </p:txBody>
      </p:sp>
      <p:sp>
        <p:nvSpPr>
          <p:cNvPr id="57356" name="TextBox 13"/>
          <p:cNvSpPr txBox="1">
            <a:spLocks noChangeArrowheads="1"/>
          </p:cNvSpPr>
          <p:nvPr/>
        </p:nvSpPr>
        <p:spPr bwMode="auto">
          <a:xfrm>
            <a:off x="3276600" y="703263"/>
            <a:ext cx="27352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GB" altLang="en-US" sz="2000" u="sng">
                <a:latin typeface="Comic Sans MS" pitchFamily="66" charset="0"/>
              </a:rPr>
              <a:t>Characters</a:t>
            </a:r>
          </a:p>
        </p:txBody>
      </p:sp>
      <p:sp>
        <p:nvSpPr>
          <p:cNvPr id="3" name="TextBox 2"/>
          <p:cNvSpPr txBox="1"/>
          <p:nvPr/>
        </p:nvSpPr>
        <p:spPr>
          <a:xfrm>
            <a:off x="395288" y="188640"/>
            <a:ext cx="5184824" cy="400110"/>
          </a:xfrm>
          <a:prstGeom prst="rect">
            <a:avLst/>
          </a:prstGeom>
          <a:noFill/>
        </p:spPr>
        <p:txBody>
          <a:bodyPr wrap="square" rtlCol="0">
            <a:spAutoFit/>
          </a:bodyPr>
          <a:lstStyle/>
          <a:p>
            <a:r>
              <a:rPr lang="en-GB" sz="2000" u="sng" dirty="0" smtClean="0">
                <a:latin typeface="Comic Sans MS" panose="030F0702030302020204" pitchFamily="66" charset="0"/>
              </a:rPr>
              <a:t>The Little Red Hen</a:t>
            </a:r>
            <a:endParaRPr lang="en-GB" sz="2000" u="sng" dirty="0">
              <a:latin typeface="Comic Sans MS" panose="030F0702030302020204" pitchFamily="66" charset="0"/>
            </a:endParaRPr>
          </a:p>
        </p:txBody>
      </p:sp>
    </p:spTree>
    <p:extLst>
      <p:ext uri="{BB962C8B-B14F-4D97-AF65-F5344CB8AC3E}">
        <p14:creationId xmlns:p14="http://schemas.microsoft.com/office/powerpoint/2010/main" val="39045405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0"/>
            <a:ext cx="914400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bwMode="auto">
          <a:xfrm>
            <a:off x="396752" y="843558"/>
            <a:ext cx="2124405" cy="1019268"/>
          </a:xfrm>
          <a:prstGeom prst="rect">
            <a:avLst/>
          </a:prstGeom>
          <a:solidFill>
            <a:schemeClr val="bg1"/>
          </a:solidFill>
          <a:ln w="9525" cap="flat" cmpd="sng" algn="ctr">
            <a:solidFill>
              <a:schemeClr val="tx1"/>
            </a:solidFill>
            <a:prstDash val="solid"/>
            <a:miter lim="800000"/>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
        <p:nvSpPr>
          <p:cNvPr id="6" name="Rectangle 5"/>
          <p:cNvSpPr/>
          <p:nvPr/>
        </p:nvSpPr>
        <p:spPr bwMode="auto">
          <a:xfrm>
            <a:off x="2940090" y="843558"/>
            <a:ext cx="5856380" cy="1019268"/>
          </a:xfrm>
          <a:prstGeom prst="rect">
            <a:avLst/>
          </a:prstGeom>
          <a:solidFill>
            <a:schemeClr val="bg1"/>
          </a:solidFill>
          <a:ln w="9525" cap="flat" cmpd="sng" algn="ctr">
            <a:solidFill>
              <a:schemeClr val="tx1"/>
            </a:solidFill>
            <a:prstDash val="solid"/>
            <a:miter lim="800000"/>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
        <p:nvSpPr>
          <p:cNvPr id="7" name="Rectangle 6"/>
          <p:cNvSpPr/>
          <p:nvPr/>
        </p:nvSpPr>
        <p:spPr bwMode="auto">
          <a:xfrm>
            <a:off x="396750" y="2321038"/>
            <a:ext cx="2385663" cy="1227662"/>
          </a:xfrm>
          <a:prstGeom prst="rect">
            <a:avLst/>
          </a:prstGeom>
          <a:solidFill>
            <a:schemeClr val="bg1"/>
          </a:solidFill>
          <a:ln w="9525" cap="flat" cmpd="sng" algn="ctr">
            <a:solidFill>
              <a:schemeClr val="tx1"/>
            </a:solidFill>
            <a:prstDash val="solid"/>
            <a:miter lim="800000"/>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
        <p:nvSpPr>
          <p:cNvPr id="10" name="TextBox 9"/>
          <p:cNvSpPr txBox="1"/>
          <p:nvPr/>
        </p:nvSpPr>
        <p:spPr>
          <a:xfrm>
            <a:off x="380458" y="1962882"/>
            <a:ext cx="3648405" cy="400110"/>
          </a:xfrm>
          <a:prstGeom prst="rect">
            <a:avLst/>
          </a:prstGeom>
          <a:noFill/>
        </p:spPr>
        <p:txBody>
          <a:bodyPr wrap="square" rtlCol="0">
            <a:spAutoFit/>
          </a:bodyPr>
          <a:lstStyle/>
          <a:p>
            <a:r>
              <a:rPr lang="en-GB" sz="2000" u="sng" dirty="0" smtClean="0">
                <a:latin typeface="Comic Sans MS" panose="030F0702030302020204" pitchFamily="66" charset="0"/>
              </a:rPr>
              <a:t>Beginning</a:t>
            </a:r>
            <a:endParaRPr lang="en-GB" sz="2000" u="sng" dirty="0">
              <a:latin typeface="Comic Sans MS" panose="030F0702030302020204" pitchFamily="66" charset="0"/>
            </a:endParaRPr>
          </a:p>
        </p:txBody>
      </p:sp>
      <p:sp>
        <p:nvSpPr>
          <p:cNvPr id="11" name="TextBox 10"/>
          <p:cNvSpPr txBox="1"/>
          <p:nvPr/>
        </p:nvSpPr>
        <p:spPr>
          <a:xfrm>
            <a:off x="382690" y="3548700"/>
            <a:ext cx="3648405" cy="400110"/>
          </a:xfrm>
          <a:prstGeom prst="rect">
            <a:avLst/>
          </a:prstGeom>
          <a:noFill/>
        </p:spPr>
        <p:txBody>
          <a:bodyPr wrap="square" rtlCol="0">
            <a:spAutoFit/>
          </a:bodyPr>
          <a:lstStyle/>
          <a:p>
            <a:r>
              <a:rPr lang="en-GB" sz="2000" u="sng" dirty="0" smtClean="0">
                <a:latin typeface="Comic Sans MS" panose="030F0702030302020204" pitchFamily="66" charset="0"/>
              </a:rPr>
              <a:t>Middle</a:t>
            </a:r>
            <a:endParaRPr lang="en-GB" sz="2000" u="sng" dirty="0">
              <a:latin typeface="Comic Sans MS" panose="030F0702030302020204" pitchFamily="66" charset="0"/>
            </a:endParaRPr>
          </a:p>
        </p:txBody>
      </p:sp>
      <p:sp>
        <p:nvSpPr>
          <p:cNvPr id="12" name="TextBox 11"/>
          <p:cNvSpPr txBox="1"/>
          <p:nvPr/>
        </p:nvSpPr>
        <p:spPr>
          <a:xfrm>
            <a:off x="391612" y="5114879"/>
            <a:ext cx="3648405" cy="400110"/>
          </a:xfrm>
          <a:prstGeom prst="rect">
            <a:avLst/>
          </a:prstGeom>
          <a:noFill/>
        </p:spPr>
        <p:txBody>
          <a:bodyPr wrap="square" rtlCol="0">
            <a:spAutoFit/>
          </a:bodyPr>
          <a:lstStyle/>
          <a:p>
            <a:r>
              <a:rPr lang="en-GB" sz="2000" u="sng" dirty="0" smtClean="0">
                <a:latin typeface="Comic Sans MS" panose="030F0702030302020204" pitchFamily="66" charset="0"/>
              </a:rPr>
              <a:t>End</a:t>
            </a:r>
            <a:endParaRPr lang="en-GB" sz="2000" u="sng" dirty="0">
              <a:latin typeface="Comic Sans MS" panose="030F0702030302020204" pitchFamily="66" charset="0"/>
            </a:endParaRPr>
          </a:p>
        </p:txBody>
      </p:sp>
      <p:sp>
        <p:nvSpPr>
          <p:cNvPr id="13" name="TextBox 12"/>
          <p:cNvSpPr txBox="1"/>
          <p:nvPr/>
        </p:nvSpPr>
        <p:spPr>
          <a:xfrm>
            <a:off x="396753" y="260648"/>
            <a:ext cx="3648405" cy="400110"/>
          </a:xfrm>
          <a:prstGeom prst="rect">
            <a:avLst/>
          </a:prstGeom>
          <a:noFill/>
        </p:spPr>
        <p:txBody>
          <a:bodyPr wrap="square" rtlCol="0">
            <a:spAutoFit/>
          </a:bodyPr>
          <a:lstStyle/>
          <a:p>
            <a:r>
              <a:rPr lang="en-GB" sz="2000" u="sng" dirty="0" smtClean="0">
                <a:latin typeface="Comic Sans MS" panose="030F0702030302020204" pitchFamily="66" charset="0"/>
              </a:rPr>
              <a:t>Setting</a:t>
            </a:r>
            <a:endParaRPr lang="en-GB" sz="2000" u="sng" dirty="0">
              <a:latin typeface="Comic Sans MS" panose="030F0702030302020204" pitchFamily="66" charset="0"/>
            </a:endParaRPr>
          </a:p>
        </p:txBody>
      </p:sp>
      <p:sp>
        <p:nvSpPr>
          <p:cNvPr id="14" name="TextBox 13"/>
          <p:cNvSpPr txBox="1"/>
          <p:nvPr/>
        </p:nvSpPr>
        <p:spPr>
          <a:xfrm>
            <a:off x="2951719" y="260648"/>
            <a:ext cx="3648405" cy="400110"/>
          </a:xfrm>
          <a:prstGeom prst="rect">
            <a:avLst/>
          </a:prstGeom>
          <a:noFill/>
        </p:spPr>
        <p:txBody>
          <a:bodyPr wrap="square" rtlCol="0">
            <a:spAutoFit/>
          </a:bodyPr>
          <a:lstStyle/>
          <a:p>
            <a:r>
              <a:rPr lang="en-GB" sz="2000" u="sng" dirty="0" smtClean="0">
                <a:latin typeface="Comic Sans MS" panose="030F0702030302020204" pitchFamily="66" charset="0"/>
              </a:rPr>
              <a:t>Characters</a:t>
            </a:r>
            <a:endParaRPr lang="en-GB" sz="2000" u="sng" dirty="0">
              <a:latin typeface="Comic Sans MS" panose="030F0702030302020204" pitchFamily="66" charset="0"/>
            </a:endParaRPr>
          </a:p>
        </p:txBody>
      </p:sp>
      <p:sp>
        <p:nvSpPr>
          <p:cNvPr id="15" name="Rectangle 14"/>
          <p:cNvSpPr/>
          <p:nvPr/>
        </p:nvSpPr>
        <p:spPr bwMode="auto">
          <a:xfrm>
            <a:off x="396751" y="3957218"/>
            <a:ext cx="2385663" cy="1227662"/>
          </a:xfrm>
          <a:prstGeom prst="rect">
            <a:avLst/>
          </a:prstGeom>
          <a:solidFill>
            <a:schemeClr val="bg1"/>
          </a:solidFill>
          <a:ln w="9525" cap="flat" cmpd="sng" algn="ctr">
            <a:solidFill>
              <a:schemeClr val="tx1"/>
            </a:solidFill>
            <a:prstDash val="solid"/>
            <a:miter lim="800000"/>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
        <p:nvSpPr>
          <p:cNvPr id="16" name="Rectangle 15"/>
          <p:cNvSpPr/>
          <p:nvPr/>
        </p:nvSpPr>
        <p:spPr bwMode="auto">
          <a:xfrm>
            <a:off x="396753" y="5514989"/>
            <a:ext cx="2385663" cy="1227662"/>
          </a:xfrm>
          <a:prstGeom prst="rect">
            <a:avLst/>
          </a:prstGeom>
          <a:solidFill>
            <a:schemeClr val="bg1"/>
          </a:solidFill>
          <a:ln w="9525" cap="flat" cmpd="sng" algn="ctr">
            <a:solidFill>
              <a:schemeClr val="tx1"/>
            </a:solidFill>
            <a:prstDash val="solid"/>
            <a:miter lim="800000"/>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sp>
        <p:nvSpPr>
          <p:cNvPr id="17" name="TextBox 16"/>
          <p:cNvSpPr txBox="1"/>
          <p:nvPr/>
        </p:nvSpPr>
        <p:spPr>
          <a:xfrm>
            <a:off x="2875632" y="5345550"/>
            <a:ext cx="6192281" cy="1200329"/>
          </a:xfrm>
          <a:prstGeom prst="rect">
            <a:avLst/>
          </a:prstGeom>
          <a:noFill/>
        </p:spPr>
        <p:txBody>
          <a:bodyPr wrap="square" rtlCol="0">
            <a:spAutoFit/>
          </a:bodyPr>
          <a:lstStyle/>
          <a:p>
            <a:r>
              <a:rPr lang="en-GB" sz="2400" dirty="0" smtClean="0"/>
              <a:t>____________________________________________________________________________________________________________________</a:t>
            </a:r>
            <a:endParaRPr lang="en-GB" sz="2400" dirty="0"/>
          </a:p>
        </p:txBody>
      </p:sp>
      <p:sp>
        <p:nvSpPr>
          <p:cNvPr id="20" name="TextBox 19"/>
          <p:cNvSpPr txBox="1"/>
          <p:nvPr/>
        </p:nvSpPr>
        <p:spPr>
          <a:xfrm>
            <a:off x="2875630" y="3861048"/>
            <a:ext cx="6192281" cy="1200329"/>
          </a:xfrm>
          <a:prstGeom prst="rect">
            <a:avLst/>
          </a:prstGeom>
          <a:noFill/>
        </p:spPr>
        <p:txBody>
          <a:bodyPr wrap="square" rtlCol="0">
            <a:spAutoFit/>
          </a:bodyPr>
          <a:lstStyle/>
          <a:p>
            <a:r>
              <a:rPr lang="en-GB" sz="2400" dirty="0" smtClean="0"/>
              <a:t>____________________________________________________________________________________________________________________</a:t>
            </a:r>
            <a:endParaRPr lang="en-GB" sz="2400" dirty="0"/>
          </a:p>
        </p:txBody>
      </p:sp>
      <p:sp>
        <p:nvSpPr>
          <p:cNvPr id="21" name="TextBox 20"/>
          <p:cNvSpPr txBox="1"/>
          <p:nvPr/>
        </p:nvSpPr>
        <p:spPr>
          <a:xfrm>
            <a:off x="2875631" y="2248513"/>
            <a:ext cx="6192281" cy="1200329"/>
          </a:xfrm>
          <a:prstGeom prst="rect">
            <a:avLst/>
          </a:prstGeom>
          <a:noFill/>
        </p:spPr>
        <p:txBody>
          <a:bodyPr wrap="square" rtlCol="0">
            <a:spAutoFit/>
          </a:bodyPr>
          <a:lstStyle/>
          <a:p>
            <a:r>
              <a:rPr lang="en-GB" sz="2400" dirty="0" smtClean="0"/>
              <a:t>____________________________________________________________________________________________________________________</a:t>
            </a:r>
            <a:endParaRPr lang="en-GB" sz="2400" dirty="0"/>
          </a:p>
        </p:txBody>
      </p:sp>
    </p:spTree>
    <p:extLst>
      <p:ext uri="{BB962C8B-B14F-4D97-AF65-F5344CB8AC3E}">
        <p14:creationId xmlns:p14="http://schemas.microsoft.com/office/powerpoint/2010/main" val="35407071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75819" y="26594"/>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2</a:t>
            </a:r>
            <a:endParaRPr lang="en-GB" dirty="0"/>
          </a:p>
        </p:txBody>
      </p:sp>
      <p:pic>
        <p:nvPicPr>
          <p:cNvPr id="522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5542" t="4372" r="6010" b="12862"/>
          <a:stretch/>
        </p:blipFill>
        <p:spPr bwMode="auto">
          <a:xfrm>
            <a:off x="5796136" y="908720"/>
            <a:ext cx="2419350" cy="32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Cloud Callout 1"/>
          <p:cNvSpPr/>
          <p:nvPr/>
        </p:nvSpPr>
        <p:spPr>
          <a:xfrm>
            <a:off x="668363" y="980728"/>
            <a:ext cx="3456384" cy="1656184"/>
          </a:xfrm>
          <a:prstGeom prst="cloudCallout">
            <a:avLst>
              <a:gd name="adj1" fmla="val -61894"/>
              <a:gd name="adj2" fmla="val 653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Do you know your capital letters?</a:t>
            </a:r>
            <a:endParaRPr lang="en-GB" dirty="0"/>
          </a:p>
        </p:txBody>
      </p:sp>
      <p:sp>
        <p:nvSpPr>
          <p:cNvPr id="9" name="Cloud Callout 8"/>
          <p:cNvSpPr/>
          <p:nvPr/>
        </p:nvSpPr>
        <p:spPr>
          <a:xfrm>
            <a:off x="2123728" y="3933056"/>
            <a:ext cx="3456384" cy="1656184"/>
          </a:xfrm>
          <a:prstGeom prst="cloudCallout">
            <a:avLst>
              <a:gd name="adj1" fmla="val -61894"/>
              <a:gd name="adj2" fmla="val 653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When do we use capital letters?</a:t>
            </a:r>
            <a:endParaRPr lang="en-GB" dirty="0"/>
          </a:p>
        </p:txBody>
      </p:sp>
      <p:sp>
        <p:nvSpPr>
          <p:cNvPr id="7" name="TextBox 6"/>
          <p:cNvSpPr txBox="1"/>
          <p:nvPr/>
        </p:nvSpPr>
        <p:spPr>
          <a:xfrm>
            <a:off x="375819" y="2828039"/>
            <a:ext cx="4968552" cy="1754326"/>
          </a:xfrm>
          <a:prstGeom prst="rect">
            <a:avLst/>
          </a:prstGeom>
          <a:noFill/>
        </p:spPr>
        <p:txBody>
          <a:bodyPr wrap="square" rtlCol="0">
            <a:spAutoFit/>
          </a:bodyPr>
          <a:lstStyle/>
          <a:p>
            <a:r>
              <a:rPr lang="en-GB" dirty="0" smtClean="0"/>
              <a:t>Can you match capital letters to their lower case letters? Play “Big Letter Bunnies” on ICT games to practise. Can you write capital letters?</a:t>
            </a:r>
          </a:p>
          <a:p>
            <a:endParaRPr lang="en-GB" dirty="0"/>
          </a:p>
          <a:p>
            <a:endParaRPr lang="en-GB" dirty="0" smtClean="0"/>
          </a:p>
          <a:p>
            <a:endParaRPr lang="en-GB" dirty="0"/>
          </a:p>
        </p:txBody>
      </p:sp>
      <p:sp>
        <p:nvSpPr>
          <p:cNvPr id="8" name="TextBox 7"/>
          <p:cNvSpPr txBox="1"/>
          <p:nvPr/>
        </p:nvSpPr>
        <p:spPr>
          <a:xfrm>
            <a:off x="3294881" y="5656877"/>
            <a:ext cx="5616624" cy="1200329"/>
          </a:xfrm>
          <a:prstGeom prst="rect">
            <a:avLst/>
          </a:prstGeom>
          <a:noFill/>
        </p:spPr>
        <p:txBody>
          <a:bodyPr wrap="square" rtlCol="0">
            <a:spAutoFit/>
          </a:bodyPr>
          <a:lstStyle/>
          <a:p>
            <a:r>
              <a:rPr lang="en-GB" dirty="0" smtClean="0"/>
              <a:t>Look </a:t>
            </a:r>
            <a:r>
              <a:rPr lang="en-GB" dirty="0"/>
              <a:t>in your reading books to see </a:t>
            </a:r>
            <a:r>
              <a:rPr lang="en-GB" dirty="0" smtClean="0"/>
              <a:t>where </a:t>
            </a:r>
            <a:r>
              <a:rPr lang="en-GB" dirty="0"/>
              <a:t>they are used? Are they just used at the beginning of sentences or are they used in other places</a:t>
            </a:r>
            <a:r>
              <a:rPr lang="en-GB" dirty="0" smtClean="0"/>
              <a:t>? Could you write a sentence explaining how capital letters are used?</a:t>
            </a:r>
            <a:endParaRPr lang="en-GB" dirty="0"/>
          </a:p>
        </p:txBody>
      </p:sp>
    </p:spTree>
    <p:extLst>
      <p:ext uri="{BB962C8B-B14F-4D97-AF65-F5344CB8AC3E}">
        <p14:creationId xmlns:p14="http://schemas.microsoft.com/office/powerpoint/2010/main" val="13493167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75819" y="26594"/>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a:t>
            </a:r>
            <a:r>
              <a:rPr lang="en-GB" dirty="0" smtClean="0"/>
              <a:t>3</a:t>
            </a:r>
            <a:endParaRPr lang="en-GB" dirty="0"/>
          </a:p>
        </p:txBody>
      </p:sp>
      <p:sp>
        <p:nvSpPr>
          <p:cNvPr id="4" name="Rectangle 3"/>
          <p:cNvSpPr/>
          <p:nvPr/>
        </p:nvSpPr>
        <p:spPr>
          <a:xfrm>
            <a:off x="4490619" y="864940"/>
            <a:ext cx="3563888" cy="491378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67544" y="1988840"/>
            <a:ext cx="3528392" cy="3170099"/>
          </a:xfrm>
          <a:prstGeom prst="rect">
            <a:avLst/>
          </a:prstGeom>
          <a:noFill/>
        </p:spPr>
        <p:txBody>
          <a:bodyPr wrap="square" rtlCol="0">
            <a:spAutoFit/>
          </a:bodyPr>
          <a:lstStyle/>
          <a:p>
            <a:r>
              <a:rPr lang="en-GB" sz="2000" dirty="0" smtClean="0"/>
              <a:t>The animals are sorry that they were lazy and didn’t help the Little Red Hen. The Cat has written a letter to apologise but she doesn’t know how to use capital letters. Can you see where the capital letters should be? (CLUE: there should be 12)</a:t>
            </a:r>
          </a:p>
          <a:p>
            <a:endParaRPr lang="en-GB" sz="2000" dirty="0"/>
          </a:p>
          <a:p>
            <a:endParaRPr lang="en-GB" sz="2000" dirty="0"/>
          </a:p>
        </p:txBody>
      </p:sp>
      <p:sp>
        <p:nvSpPr>
          <p:cNvPr id="6" name="TextBox 5"/>
          <p:cNvSpPr txBox="1"/>
          <p:nvPr/>
        </p:nvSpPr>
        <p:spPr>
          <a:xfrm>
            <a:off x="4572000" y="1148258"/>
            <a:ext cx="3384376" cy="3693319"/>
          </a:xfrm>
          <a:prstGeom prst="rect">
            <a:avLst/>
          </a:prstGeom>
          <a:noFill/>
        </p:spPr>
        <p:txBody>
          <a:bodyPr wrap="square" rtlCol="0">
            <a:spAutoFit/>
          </a:bodyPr>
          <a:lstStyle/>
          <a:p>
            <a:endParaRPr lang="en-GB" dirty="0" smtClean="0">
              <a:latin typeface="Comic Sans MS" panose="030F0702030302020204" pitchFamily="66" charset="0"/>
            </a:endParaRPr>
          </a:p>
          <a:p>
            <a:r>
              <a:rPr lang="en-GB" dirty="0" smtClean="0">
                <a:latin typeface="Comic Sans MS" panose="030F0702030302020204" pitchFamily="66" charset="0"/>
              </a:rPr>
              <a:t>dear little red hen</a:t>
            </a:r>
          </a:p>
          <a:p>
            <a:endParaRPr lang="en-GB" dirty="0" smtClean="0">
              <a:latin typeface="Comic Sans MS" panose="030F0702030302020204" pitchFamily="66" charset="0"/>
            </a:endParaRPr>
          </a:p>
          <a:p>
            <a:r>
              <a:rPr lang="en-GB" dirty="0" err="1" smtClean="0">
                <a:latin typeface="Comic Sans MS" panose="030F0702030302020204" pitchFamily="66" charset="0"/>
              </a:rPr>
              <a:t>i</a:t>
            </a:r>
            <a:r>
              <a:rPr lang="en-GB" dirty="0" smtClean="0">
                <a:latin typeface="Comic Sans MS" panose="030F0702030302020204" pitchFamily="66" charset="0"/>
              </a:rPr>
              <a:t> am sorry </a:t>
            </a:r>
            <a:r>
              <a:rPr lang="en-GB" dirty="0" err="1" smtClean="0">
                <a:latin typeface="Comic Sans MS" panose="030F0702030302020204" pitchFamily="66" charset="0"/>
              </a:rPr>
              <a:t>i</a:t>
            </a:r>
            <a:r>
              <a:rPr lang="en-GB" dirty="0" smtClean="0">
                <a:latin typeface="Comic Sans MS" panose="030F0702030302020204" pitchFamily="66" charset="0"/>
              </a:rPr>
              <a:t> did not help you.</a:t>
            </a:r>
          </a:p>
          <a:p>
            <a:endParaRPr lang="en-GB" dirty="0">
              <a:latin typeface="Comic Sans MS" panose="030F0702030302020204" pitchFamily="66" charset="0"/>
            </a:endParaRPr>
          </a:p>
          <a:p>
            <a:r>
              <a:rPr lang="en-GB" dirty="0" smtClean="0">
                <a:latin typeface="Comic Sans MS" panose="030F0702030302020204" pitchFamily="66" charset="0"/>
              </a:rPr>
              <a:t>next time </a:t>
            </a:r>
            <a:r>
              <a:rPr lang="en-GB" dirty="0" err="1" smtClean="0">
                <a:latin typeface="Comic Sans MS" panose="030F0702030302020204" pitchFamily="66" charset="0"/>
              </a:rPr>
              <a:t>i</a:t>
            </a:r>
            <a:r>
              <a:rPr lang="en-GB" dirty="0" smtClean="0">
                <a:latin typeface="Comic Sans MS" panose="030F0702030302020204" pitchFamily="66" charset="0"/>
              </a:rPr>
              <a:t> will.  </a:t>
            </a:r>
          </a:p>
          <a:p>
            <a:endParaRPr lang="en-GB" dirty="0">
              <a:latin typeface="Comic Sans MS" panose="030F0702030302020204" pitchFamily="66" charset="0"/>
            </a:endParaRPr>
          </a:p>
          <a:p>
            <a:r>
              <a:rPr lang="en-GB" dirty="0" smtClean="0">
                <a:latin typeface="Comic Sans MS" panose="030F0702030302020204" pitchFamily="66" charset="0"/>
              </a:rPr>
              <a:t>please can </a:t>
            </a:r>
            <a:r>
              <a:rPr lang="en-GB" dirty="0" err="1" smtClean="0">
                <a:latin typeface="Comic Sans MS" panose="030F0702030302020204" pitchFamily="66" charset="0"/>
              </a:rPr>
              <a:t>i</a:t>
            </a:r>
            <a:r>
              <a:rPr lang="en-GB" dirty="0" smtClean="0">
                <a:latin typeface="Comic Sans MS" panose="030F0702030302020204" pitchFamily="66" charset="0"/>
              </a:rPr>
              <a:t> have some bread?</a:t>
            </a:r>
          </a:p>
          <a:p>
            <a:endParaRPr lang="en-GB" dirty="0">
              <a:latin typeface="Comic Sans MS" panose="030F0702030302020204" pitchFamily="66" charset="0"/>
            </a:endParaRPr>
          </a:p>
          <a:p>
            <a:endParaRPr lang="en-GB" dirty="0" smtClean="0">
              <a:latin typeface="Comic Sans MS" panose="030F0702030302020204" pitchFamily="66" charset="0"/>
            </a:endParaRPr>
          </a:p>
          <a:p>
            <a:r>
              <a:rPr lang="en-GB" dirty="0" smtClean="0">
                <a:latin typeface="Comic Sans MS" panose="030F0702030302020204" pitchFamily="66" charset="0"/>
              </a:rPr>
              <a:t>love from </a:t>
            </a:r>
          </a:p>
          <a:p>
            <a:endParaRPr lang="en-GB" dirty="0" smtClean="0">
              <a:latin typeface="Comic Sans MS" panose="030F0702030302020204" pitchFamily="66" charset="0"/>
            </a:endParaRPr>
          </a:p>
          <a:p>
            <a:r>
              <a:rPr lang="en-GB" dirty="0" smtClean="0">
                <a:latin typeface="Comic Sans MS" panose="030F0702030302020204" pitchFamily="66" charset="0"/>
              </a:rPr>
              <a:t>cat</a:t>
            </a:r>
            <a:endParaRPr lang="en-GB" dirty="0">
              <a:latin typeface="Comic Sans MS" panose="030F0702030302020204" pitchFamily="66" charset="0"/>
            </a:endParaRPr>
          </a:p>
        </p:txBody>
      </p:sp>
      <p:pic>
        <p:nvPicPr>
          <p:cNvPr id="522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14560" y="4090292"/>
            <a:ext cx="1404938" cy="1502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18211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1052736"/>
            <a:ext cx="7254552" cy="4308872"/>
          </a:xfrm>
          <a:prstGeom prst="rect">
            <a:avLst/>
          </a:prstGeom>
        </p:spPr>
        <p:txBody>
          <a:bodyPr wrap="square">
            <a:spAutoFit/>
          </a:bodyPr>
          <a:lstStyle/>
          <a:p>
            <a:r>
              <a:rPr lang="en-GB" sz="3200" dirty="0"/>
              <a:t>Rat and Bull also need to write sorry letters. Can you help </a:t>
            </a:r>
            <a:r>
              <a:rPr lang="en-GB" sz="3200" dirty="0" smtClean="0"/>
              <a:t>them</a:t>
            </a:r>
            <a:r>
              <a:rPr lang="en-GB" sz="3200" dirty="0"/>
              <a:t>? </a:t>
            </a:r>
            <a:r>
              <a:rPr lang="en-GB" sz="3200" dirty="0" smtClean="0"/>
              <a:t/>
            </a:r>
            <a:br>
              <a:rPr lang="en-GB" sz="3200" dirty="0" smtClean="0"/>
            </a:br>
            <a:r>
              <a:rPr lang="en-GB" sz="3200" dirty="0" smtClean="0"/>
              <a:t/>
            </a:r>
            <a:br>
              <a:rPr lang="en-GB" sz="3200" dirty="0" smtClean="0"/>
            </a:br>
            <a:r>
              <a:rPr lang="en-GB" sz="3200" dirty="0" smtClean="0"/>
              <a:t>You </a:t>
            </a:r>
            <a:r>
              <a:rPr lang="en-GB" sz="3200" dirty="0"/>
              <a:t>can use the template on the next page or design your own writing </a:t>
            </a:r>
            <a:r>
              <a:rPr lang="en-GB" sz="3200" dirty="0" smtClean="0"/>
              <a:t>paper to write a sorry letter from either Rat or Bull. </a:t>
            </a:r>
            <a:br>
              <a:rPr lang="en-GB" sz="3200" dirty="0" smtClean="0"/>
            </a:br>
            <a:r>
              <a:rPr lang="en-GB" sz="3200" dirty="0" smtClean="0"/>
              <a:t/>
            </a:r>
            <a:br>
              <a:rPr lang="en-GB" sz="3200" dirty="0" smtClean="0"/>
            </a:br>
            <a:r>
              <a:rPr lang="en-GB" sz="3200" dirty="0" smtClean="0"/>
              <a:t>Make </a:t>
            </a:r>
            <a:r>
              <a:rPr lang="en-GB" sz="3200" dirty="0"/>
              <a:t>sure you use capital letters correctly.</a:t>
            </a:r>
          </a:p>
          <a:p>
            <a:endParaRPr lang="en-GB" dirty="0"/>
          </a:p>
        </p:txBody>
      </p:sp>
    </p:spTree>
    <p:extLst>
      <p:ext uri="{BB962C8B-B14F-4D97-AF65-F5344CB8AC3E}">
        <p14:creationId xmlns:p14="http://schemas.microsoft.com/office/powerpoint/2010/main" val="26020013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278260" y="-1278260"/>
            <a:ext cx="6597352" cy="91538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39822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a:t>
            </a:r>
            <a:r>
              <a:rPr lang="en-GB" dirty="0" smtClean="0"/>
              <a:t>Learning</a:t>
            </a:r>
            <a:endParaRPr lang="en-GB" dirty="0"/>
          </a:p>
        </p:txBody>
      </p:sp>
      <p:sp>
        <p:nvSpPr>
          <p:cNvPr id="7" name="TextBox 6"/>
          <p:cNvSpPr txBox="1"/>
          <p:nvPr/>
        </p:nvSpPr>
        <p:spPr>
          <a:xfrm>
            <a:off x="179512" y="839532"/>
            <a:ext cx="8712968" cy="1938992"/>
          </a:xfrm>
          <a:prstGeom prst="rect">
            <a:avLst/>
          </a:prstGeom>
          <a:noFill/>
        </p:spPr>
        <p:txBody>
          <a:bodyPr wrap="square" rtlCol="0">
            <a:spAutoFit/>
          </a:bodyPr>
          <a:lstStyle/>
          <a:p>
            <a:r>
              <a:rPr lang="en-US" sz="2400" dirty="0" smtClean="0"/>
              <a:t>In </a:t>
            </a:r>
            <a:r>
              <a:rPr lang="en-US" sz="2400" dirty="0" err="1" smtClean="0"/>
              <a:t>Maths</a:t>
            </a:r>
            <a:r>
              <a:rPr lang="en-US" sz="2400" dirty="0" smtClean="0"/>
              <a:t> this week we are learning about </a:t>
            </a:r>
            <a:r>
              <a:rPr lang="en-US" sz="2400" dirty="0" smtClean="0"/>
              <a:t>counting forwards and backwards and finding one more and one less. Please </a:t>
            </a:r>
            <a:r>
              <a:rPr lang="en-US" sz="2400" dirty="0" smtClean="0"/>
              <a:t>go to the White Rose website and find the Year 1 Week </a:t>
            </a:r>
            <a:r>
              <a:rPr lang="en-US" sz="2400" dirty="0" smtClean="0"/>
              <a:t>2 </a:t>
            </a:r>
            <a:r>
              <a:rPr lang="en-US" sz="2400" dirty="0" smtClean="0"/>
              <a:t>Home Learning </a:t>
            </a:r>
            <a:r>
              <a:rPr lang="en-US" sz="2400" dirty="0"/>
              <a:t>videos at </a:t>
            </a:r>
            <a:r>
              <a:rPr lang="en-US" sz="2400" dirty="0">
                <a:hlinkClick r:id="rId2"/>
              </a:rPr>
              <a:t>https://</a:t>
            </a:r>
            <a:r>
              <a:rPr lang="en-US" sz="2400" dirty="0" smtClean="0">
                <a:hlinkClick r:id="rId2"/>
              </a:rPr>
              <a:t>whiterosemaths.com/homelearning/year-1/week-2/</a:t>
            </a:r>
            <a:r>
              <a:rPr lang="en-US" sz="2400" dirty="0" smtClean="0"/>
              <a:t> </a:t>
            </a:r>
            <a:endParaRPr lang="en-GB" sz="24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0520" y="2564904"/>
            <a:ext cx="5770951" cy="4098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692696"/>
            <a:ext cx="8301608" cy="5400600"/>
          </a:xfrm>
        </p:spPr>
        <p:txBody>
          <a:bodyPr>
            <a:normAutofit/>
          </a:bodyPr>
          <a:lstStyle/>
          <a:p>
            <a:pPr marL="0" indent="0">
              <a:buNone/>
            </a:pPr>
            <a:r>
              <a:rPr lang="en-GB" dirty="0" smtClean="0"/>
              <a:t>The following slides have the accompanying worksheets for the first four lessons. As before, don’t </a:t>
            </a:r>
            <a:r>
              <a:rPr lang="en-GB" dirty="0" smtClean="0"/>
              <a:t>feel you have to print the sheets out if you don’t want to – verbal answers are often enough or a drawing on paper.</a:t>
            </a:r>
            <a:endParaRPr lang="en-GB" dirty="0"/>
          </a:p>
          <a:p>
            <a:pPr marL="0" indent="0">
              <a:buNone/>
            </a:pPr>
            <a:endParaRPr lang="en-GB" dirty="0" smtClean="0"/>
          </a:p>
        </p:txBody>
      </p:sp>
    </p:spTree>
    <p:extLst>
      <p:ext uri="{BB962C8B-B14F-4D97-AF65-F5344CB8AC3E}">
        <p14:creationId xmlns:p14="http://schemas.microsoft.com/office/powerpoint/2010/main" val="38373240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907" y="332656"/>
            <a:ext cx="9125299" cy="65100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02507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81" y="292595"/>
            <a:ext cx="9138219" cy="65654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612207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55"/>
          <a:stretch/>
        </p:blipFill>
        <p:spPr bwMode="auto">
          <a:xfrm>
            <a:off x="-2" y="476672"/>
            <a:ext cx="9175899" cy="61653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663071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8789"/>
            <a:ext cx="9144000" cy="65634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83185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24744"/>
            <a:ext cx="8229600" cy="4525963"/>
          </a:xfrm>
        </p:spPr>
        <p:txBody>
          <a:bodyPr>
            <a:normAutofit lnSpcReduction="10000"/>
          </a:bodyPr>
          <a:lstStyle/>
          <a:p>
            <a:pPr marL="0" indent="0">
              <a:buNone/>
            </a:pPr>
            <a:r>
              <a:rPr lang="en-GB" dirty="0" smtClean="0"/>
              <a:t>If you want a further challenge, the next slides have Problem </a:t>
            </a:r>
            <a:r>
              <a:rPr lang="en-GB" dirty="0"/>
              <a:t>Solving and Reasoning questions that will check children’s ability to apply what they have learned. </a:t>
            </a:r>
            <a:endParaRPr lang="en-GB" dirty="0" smtClean="0"/>
          </a:p>
          <a:p>
            <a:pPr marL="0" indent="0">
              <a:buNone/>
            </a:pPr>
            <a:endParaRPr lang="en-GB" dirty="0" smtClean="0"/>
          </a:p>
          <a:p>
            <a:pPr marL="0" indent="0">
              <a:buNone/>
            </a:pPr>
            <a:r>
              <a:rPr lang="en-GB" dirty="0" smtClean="0"/>
              <a:t>Further practice would involve singing counting songs, doing counting puzzles like dot-to-dots and playing games on a number track like </a:t>
            </a:r>
            <a:r>
              <a:rPr lang="en-GB" dirty="0" err="1" smtClean="0"/>
              <a:t>ludo</a:t>
            </a:r>
            <a:r>
              <a:rPr lang="en-GB" dirty="0" smtClean="0"/>
              <a:t> or snakes and ladders. </a:t>
            </a:r>
            <a:endParaRPr lang="en-GB" dirty="0"/>
          </a:p>
          <a:p>
            <a:pPr marL="0" indent="0">
              <a:buNone/>
            </a:pPr>
            <a:endParaRPr lang="en-GB" dirty="0"/>
          </a:p>
          <a:p>
            <a:endParaRPr lang="en-GB" dirty="0"/>
          </a:p>
        </p:txBody>
      </p:sp>
    </p:spTree>
    <p:extLst>
      <p:ext uri="{BB962C8B-B14F-4D97-AF65-F5344CB8AC3E}">
        <p14:creationId xmlns:p14="http://schemas.microsoft.com/office/powerpoint/2010/main" val="18661202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latin typeface="Gill Sans MT" panose="020B0502020104020203" pitchFamily="34" charset="0"/>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59</a:t>
            </a:fld>
            <a:endParaRPr kumimoji="0" lang="en-GB" sz="1400" b="0" i="0" u="none" strike="noStrike" kern="1200" cap="none" spc="0" normalizeH="0" baseline="0" noProof="0" dirty="0">
              <a:ln>
                <a:noFill/>
              </a:ln>
              <a:solidFill>
                <a:srgbClr val="E7E6E6">
                  <a:lumMod val="75000"/>
                </a:srgbClr>
              </a:solidFill>
              <a:effectLst/>
              <a:uLnTx/>
              <a:uFillTx/>
              <a:latin typeface="Gill Sans MT" panose="020B0502020104020203" pitchFamily="34" charset="0"/>
              <a:ea typeface="+mn-ea"/>
              <a:cs typeface="+mn-cs"/>
            </a:endParaRPr>
          </a:p>
        </p:txBody>
      </p:sp>
      <p:sp>
        <p:nvSpPr>
          <p:cNvPr id="5" name="Rectangle 4"/>
          <p:cNvSpPr/>
          <p:nvPr/>
        </p:nvSpPr>
        <p:spPr>
          <a:xfrm>
            <a:off x="866315" y="718448"/>
            <a:ext cx="7436566" cy="6124754"/>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Spot the </a:t>
            </a:r>
            <a:r>
              <a:rPr lang="en-GB" sz="2800" dirty="0" smtClean="0">
                <a:solidFill>
                  <a:prstClr val="black"/>
                </a:solidFill>
                <a:latin typeface="Gill Sans MT" panose="020B0502020104020203" pitchFamily="34" charset="0"/>
              </a:rPr>
              <a:t>mistakes </a:t>
            </a:r>
            <a:r>
              <a:rPr lang="en-GB" sz="2800" dirty="0">
                <a:solidFill>
                  <a:prstClr val="black"/>
                </a:solidFill>
                <a:latin typeface="Gill Sans MT" panose="020B0502020104020203" pitchFamily="34" charset="0"/>
              </a:rPr>
              <a:t>and correct the sequences.</a:t>
            </a:r>
          </a:p>
          <a:p>
            <a:pPr lvl="0">
              <a:defRPr/>
            </a:pPr>
            <a:endParaRPr lang="en-GB" sz="2800" dirty="0">
              <a:solidFill>
                <a:prstClr val="black"/>
              </a:solidFill>
              <a:latin typeface="Gill Sans MT" panose="020B0502020104020203" pitchFamily="34" charset="0"/>
            </a:endParaRPr>
          </a:p>
          <a:p>
            <a:pPr marL="285750" lvl="0" indent="-285750">
              <a:buFont typeface="Arial" panose="020B0604020202020204" pitchFamily="34" charset="0"/>
              <a:buChar char="•"/>
              <a:defRPr/>
            </a:pPr>
            <a:r>
              <a:rPr lang="en-GB" sz="2800" dirty="0">
                <a:solidFill>
                  <a:prstClr val="black"/>
                </a:solidFill>
                <a:latin typeface="Gill Sans MT" panose="020B0502020104020203" pitchFamily="34" charset="0"/>
              </a:rPr>
              <a:t>0, 2, 3, 4, 5</a:t>
            </a:r>
          </a:p>
          <a:p>
            <a:pPr marL="285750" lvl="0" indent="-285750">
              <a:buFont typeface="Arial" panose="020B0604020202020204" pitchFamily="34" charset="0"/>
              <a:buChar char="•"/>
              <a:defRPr/>
            </a:pPr>
            <a:endParaRPr lang="en-GB" sz="2800" dirty="0">
              <a:solidFill>
                <a:prstClr val="black"/>
              </a:solidFill>
              <a:latin typeface="Gill Sans MT" panose="020B0502020104020203" pitchFamily="34" charset="0"/>
            </a:endParaRPr>
          </a:p>
          <a:p>
            <a:pPr marL="285750" lvl="0" indent="-285750">
              <a:buFont typeface="Arial" panose="020B0604020202020204" pitchFamily="34" charset="0"/>
              <a:buChar char="•"/>
              <a:defRPr/>
            </a:pPr>
            <a:r>
              <a:rPr lang="en-GB" sz="2800" dirty="0">
                <a:solidFill>
                  <a:prstClr val="black"/>
                </a:solidFill>
                <a:latin typeface="Gill Sans MT" panose="020B0502020104020203" pitchFamily="34" charset="0"/>
              </a:rPr>
              <a:t> </a:t>
            </a: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	</a:t>
            </a:r>
            <a:r>
              <a:rPr lang="en-GB" sz="2800" dirty="0" smtClean="0">
                <a:solidFill>
                  <a:prstClr val="black"/>
                </a:solidFill>
                <a:latin typeface="Gill Sans MT" panose="020B0502020104020203" pitchFamily="34" charset="0"/>
              </a:rPr>
              <a:t>	0</a:t>
            </a:r>
            <a:r>
              <a:rPr lang="en-GB" sz="2800" dirty="0">
                <a:solidFill>
                  <a:prstClr val="black"/>
                </a:solidFill>
                <a:latin typeface="Gill Sans MT" panose="020B0502020104020203" pitchFamily="34" charset="0"/>
              </a:rPr>
              <a:t>	</a:t>
            </a:r>
            <a:r>
              <a:rPr lang="en-GB" sz="2800" dirty="0" smtClean="0">
                <a:solidFill>
                  <a:prstClr val="black"/>
                </a:solidFill>
                <a:latin typeface="Gill Sans MT" panose="020B0502020104020203" pitchFamily="34" charset="0"/>
              </a:rPr>
              <a:t>	1</a:t>
            </a:r>
            <a:r>
              <a:rPr lang="en-GB" sz="2800" dirty="0">
                <a:solidFill>
                  <a:prstClr val="black"/>
                </a:solidFill>
                <a:latin typeface="Gill Sans MT" panose="020B0502020104020203" pitchFamily="34" charset="0"/>
              </a:rPr>
              <a:t>	</a:t>
            </a:r>
            <a:r>
              <a:rPr lang="en-GB" sz="2800" dirty="0" smtClean="0">
                <a:solidFill>
                  <a:prstClr val="black"/>
                </a:solidFill>
                <a:latin typeface="Gill Sans MT" panose="020B0502020104020203" pitchFamily="34" charset="0"/>
              </a:rPr>
              <a:t>	2</a:t>
            </a:r>
            <a:r>
              <a:rPr lang="en-GB" sz="2800" dirty="0">
                <a:solidFill>
                  <a:prstClr val="black"/>
                </a:solidFill>
                <a:latin typeface="Gill Sans MT" panose="020B0502020104020203" pitchFamily="34" charset="0"/>
              </a:rPr>
              <a:t>	</a:t>
            </a:r>
            <a:r>
              <a:rPr lang="en-GB" sz="2800" dirty="0" smtClean="0">
                <a:solidFill>
                  <a:prstClr val="black"/>
                </a:solidFill>
                <a:latin typeface="Gill Sans MT" panose="020B0502020104020203" pitchFamily="34" charset="0"/>
              </a:rPr>
              <a:t>	3	</a:t>
            </a:r>
            <a:r>
              <a:rPr lang="en-GB" sz="2800" dirty="0">
                <a:solidFill>
                  <a:prstClr val="black"/>
                </a:solidFill>
                <a:latin typeface="Gill Sans MT" panose="020B0502020104020203" pitchFamily="34" charset="0"/>
              </a:rPr>
              <a:t>	4</a:t>
            </a:r>
          </a:p>
          <a:p>
            <a:pPr lvl="0">
              <a:defRPr/>
            </a:pPr>
            <a:endParaRPr lang="en-GB" sz="2800" dirty="0">
              <a:solidFill>
                <a:prstClr val="black"/>
              </a:solidFill>
              <a:latin typeface="Gill Sans MT" panose="020B0502020104020203" pitchFamily="34" charset="0"/>
            </a:endParaRPr>
          </a:p>
          <a:p>
            <a:pPr marL="285750" lvl="0" indent="-285750">
              <a:buFont typeface="Arial" panose="020B0604020202020204" pitchFamily="34" charset="0"/>
              <a:buChar char="•"/>
              <a:defRPr/>
            </a:pPr>
            <a:r>
              <a:rPr lang="en-GB" sz="2800" dirty="0" smtClean="0">
                <a:solidFill>
                  <a:prstClr val="black"/>
                </a:solidFill>
                <a:latin typeface="Gill Sans MT" panose="020B0502020104020203" pitchFamily="34" charset="0"/>
              </a:rPr>
              <a:t> </a:t>
            </a:r>
            <a:r>
              <a:rPr lang="en-GB" sz="2800" dirty="0">
                <a:solidFill>
                  <a:prstClr val="black"/>
                </a:solidFill>
                <a:latin typeface="Gill Sans MT" panose="020B0502020104020203" pitchFamily="34" charset="0"/>
              </a:rPr>
              <a:t>1	</a:t>
            </a:r>
          </a:p>
          <a:p>
            <a:pPr lvl="0">
              <a:defRPr/>
            </a:pPr>
            <a:r>
              <a:rPr lang="en-GB" sz="2800" dirty="0">
                <a:solidFill>
                  <a:prstClr val="black"/>
                </a:solidFill>
                <a:latin typeface="Gill Sans MT" panose="020B0502020104020203" pitchFamily="34" charset="0"/>
              </a:rPr>
              <a:t>    </a:t>
            </a:r>
            <a:endParaRPr lang="en-GB" sz="2800" dirty="0" smtClean="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 </a:t>
            </a:r>
            <a:r>
              <a:rPr lang="en-GB" sz="2800" dirty="0" smtClean="0">
                <a:solidFill>
                  <a:prstClr val="black"/>
                </a:solidFill>
                <a:latin typeface="Gill Sans MT" panose="020B0502020104020203" pitchFamily="34" charset="0"/>
              </a:rPr>
              <a:t>   2</a:t>
            </a: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r>
              <a:rPr lang="en-GB" sz="2800" dirty="0" smtClean="0">
                <a:solidFill>
                  <a:prstClr val="black"/>
                </a:solidFill>
                <a:latin typeface="Gill Sans MT" panose="020B0502020104020203" pitchFamily="34" charset="0"/>
              </a:rPr>
              <a:t>    </a:t>
            </a:r>
            <a:r>
              <a:rPr lang="en-GB" sz="2800" dirty="0">
                <a:solidFill>
                  <a:prstClr val="black"/>
                </a:solidFill>
                <a:latin typeface="Gill Sans MT" panose="020B0502020104020203" pitchFamily="34" charset="0"/>
              </a:rPr>
              <a:t>3</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50510" y="2757475"/>
            <a:ext cx="248608" cy="380489"/>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3912" y="2754514"/>
            <a:ext cx="248608" cy="380489"/>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3912" y="2629816"/>
            <a:ext cx="248608" cy="380489"/>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7281" y="2758324"/>
            <a:ext cx="248608" cy="380489"/>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7281" y="2633626"/>
            <a:ext cx="248608" cy="380489"/>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01509" y="2754514"/>
            <a:ext cx="248608" cy="380489"/>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01509" y="2629816"/>
            <a:ext cx="248608" cy="380489"/>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5982" y="2754514"/>
            <a:ext cx="248608" cy="380489"/>
          </a:xfrm>
          <a:prstGeom prst="rect">
            <a:avLst/>
          </a:prstGeom>
        </p:spPr>
      </p:pic>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5982" y="2629816"/>
            <a:ext cx="248608" cy="380489"/>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5981" y="2502533"/>
            <a:ext cx="248608" cy="380489"/>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5981" y="2377835"/>
            <a:ext cx="248608" cy="380489"/>
          </a:xfrm>
          <a:prstGeom prst="rect">
            <a:avLst/>
          </a:prstGeom>
        </p:spPr>
      </p:pic>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01507" y="2502533"/>
            <a:ext cx="248608" cy="380489"/>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01507" y="2377835"/>
            <a:ext cx="248608" cy="380489"/>
          </a:xfrm>
          <a:prstGeom prst="rect">
            <a:avLst/>
          </a:prstGeom>
        </p:spPr>
      </p:pic>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8124" y="2506343"/>
            <a:ext cx="248608" cy="380489"/>
          </a:xfrm>
          <a:prstGeom prst="rect">
            <a:avLst/>
          </a:prstGeom>
        </p:spPr>
      </p:pic>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5981" y="2253137"/>
            <a:ext cx="248608" cy="380489"/>
          </a:xfrm>
          <a:prstGeom prst="rect">
            <a:avLst/>
          </a:prstGeom>
        </p:spPr>
      </p:pic>
      <p:pic>
        <p:nvPicPr>
          <p:cNvPr id="28" name="Picture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751157" y="4269913"/>
            <a:ext cx="251436" cy="327892"/>
          </a:xfrm>
          <a:prstGeom prst="rect">
            <a:avLst/>
          </a:prstGeom>
        </p:spPr>
      </p:pic>
      <p:pic>
        <p:nvPicPr>
          <p:cNvPr id="29" name="Picture 2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859125" y="4269913"/>
            <a:ext cx="251436" cy="327892"/>
          </a:xfrm>
          <a:prstGeom prst="rect">
            <a:avLst/>
          </a:prstGeom>
        </p:spPr>
      </p:pic>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965218" y="4269632"/>
            <a:ext cx="251436" cy="327892"/>
          </a:xfrm>
          <a:prstGeom prst="rect">
            <a:avLst/>
          </a:prstGeom>
        </p:spPr>
      </p:pic>
      <p:pic>
        <p:nvPicPr>
          <p:cNvPr id="31" name="Picture 3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073187" y="4269632"/>
            <a:ext cx="251436" cy="327892"/>
          </a:xfrm>
          <a:prstGeom prst="rect">
            <a:avLst/>
          </a:prstGeom>
        </p:spPr>
      </p:pic>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177952" y="4269201"/>
            <a:ext cx="251436" cy="327892"/>
          </a:xfrm>
          <a:prstGeom prst="rect">
            <a:avLst/>
          </a:prstGeom>
        </p:spPr>
      </p:pic>
      <p:pic>
        <p:nvPicPr>
          <p:cNvPr id="33" name="Picture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285921" y="4269201"/>
            <a:ext cx="251436" cy="327892"/>
          </a:xfrm>
          <a:prstGeom prst="rect">
            <a:avLst/>
          </a:prstGeom>
        </p:spPr>
      </p:pic>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392014" y="4268920"/>
            <a:ext cx="251436" cy="327892"/>
          </a:xfrm>
          <a:prstGeom prst="rect">
            <a:avLst/>
          </a:prstGeom>
        </p:spPr>
      </p:pic>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499983" y="4268920"/>
            <a:ext cx="251436" cy="327892"/>
          </a:xfrm>
          <a:prstGeom prst="rect">
            <a:avLst/>
          </a:prstGeom>
        </p:spPr>
      </p:pic>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751157" y="5111387"/>
            <a:ext cx="251436" cy="327892"/>
          </a:xfrm>
          <a:prstGeom prst="rect">
            <a:avLst/>
          </a:prstGeom>
        </p:spPr>
      </p:pic>
      <p:pic>
        <p:nvPicPr>
          <p:cNvPr id="38" name="Picture 3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859125" y="5111387"/>
            <a:ext cx="251436" cy="327892"/>
          </a:xfrm>
          <a:prstGeom prst="rect">
            <a:avLst/>
          </a:prstGeom>
        </p:spPr>
      </p:pic>
      <p:pic>
        <p:nvPicPr>
          <p:cNvPr id="39" name="Picture 3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965218" y="5111106"/>
            <a:ext cx="251436" cy="327892"/>
          </a:xfrm>
          <a:prstGeom prst="rect">
            <a:avLst/>
          </a:prstGeom>
        </p:spPr>
      </p:pic>
      <p:pic>
        <p:nvPicPr>
          <p:cNvPr id="40" name="Picture 3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073187" y="5111106"/>
            <a:ext cx="251436" cy="327892"/>
          </a:xfrm>
          <a:prstGeom prst="rect">
            <a:avLst/>
          </a:prstGeom>
        </p:spPr>
      </p:pic>
      <p:pic>
        <p:nvPicPr>
          <p:cNvPr id="41" name="Picture 4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177952" y="5110675"/>
            <a:ext cx="251436" cy="327892"/>
          </a:xfrm>
          <a:prstGeom prst="rect">
            <a:avLst/>
          </a:prstGeom>
        </p:spPr>
      </p:pic>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285921" y="5110675"/>
            <a:ext cx="251436" cy="327892"/>
          </a:xfrm>
          <a:prstGeom prst="rect">
            <a:avLst/>
          </a:prstGeom>
        </p:spPr>
      </p:pic>
      <p:pic>
        <p:nvPicPr>
          <p:cNvPr id="43" name="Picture 4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392014" y="5110394"/>
            <a:ext cx="251436" cy="327892"/>
          </a:xfrm>
          <a:prstGeom prst="rect">
            <a:avLst/>
          </a:prstGeom>
        </p:spPr>
      </p:pic>
      <p:pic>
        <p:nvPicPr>
          <p:cNvPr id="44" name="Picture 4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499983" y="5110394"/>
            <a:ext cx="251436" cy="327892"/>
          </a:xfrm>
          <a:prstGeom prst="rect">
            <a:avLst/>
          </a:prstGeom>
        </p:spPr>
      </p:pic>
      <p:pic>
        <p:nvPicPr>
          <p:cNvPr id="45" name="Picture 4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606079" y="5110394"/>
            <a:ext cx="251436" cy="327892"/>
          </a:xfrm>
          <a:prstGeom prst="rect">
            <a:avLst/>
          </a:prstGeom>
        </p:spPr>
      </p:pic>
      <p:pic>
        <p:nvPicPr>
          <p:cNvPr id="47" name="Picture 4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751157" y="5908163"/>
            <a:ext cx="251436" cy="327892"/>
          </a:xfrm>
          <a:prstGeom prst="rect">
            <a:avLst/>
          </a:prstGeom>
        </p:spPr>
      </p:pic>
      <p:pic>
        <p:nvPicPr>
          <p:cNvPr id="48" name="Picture 4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859125" y="5908163"/>
            <a:ext cx="251436" cy="327892"/>
          </a:xfrm>
          <a:prstGeom prst="rect">
            <a:avLst/>
          </a:prstGeom>
        </p:spPr>
      </p:pic>
      <p:pic>
        <p:nvPicPr>
          <p:cNvPr id="49" name="Picture 4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965218" y="5907882"/>
            <a:ext cx="251436" cy="327892"/>
          </a:xfrm>
          <a:prstGeom prst="rect">
            <a:avLst/>
          </a:prstGeom>
        </p:spPr>
      </p:pic>
      <p:pic>
        <p:nvPicPr>
          <p:cNvPr id="50" name="Picture 4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073187" y="5907882"/>
            <a:ext cx="251436" cy="327892"/>
          </a:xfrm>
          <a:prstGeom prst="rect">
            <a:avLst/>
          </a:prstGeom>
        </p:spPr>
      </p:pic>
      <p:pic>
        <p:nvPicPr>
          <p:cNvPr id="51" name="Picture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177952" y="5907451"/>
            <a:ext cx="251436" cy="327892"/>
          </a:xfrm>
          <a:prstGeom prst="rect">
            <a:avLst/>
          </a:prstGeom>
        </p:spPr>
      </p:pic>
      <p:pic>
        <p:nvPicPr>
          <p:cNvPr id="52" name="Picture 5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285921" y="5907451"/>
            <a:ext cx="251436" cy="327892"/>
          </a:xfrm>
          <a:prstGeom prst="rect">
            <a:avLst/>
          </a:prstGeom>
        </p:spPr>
      </p:pic>
      <p:pic>
        <p:nvPicPr>
          <p:cNvPr id="53" name="Picture 5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392014" y="5907170"/>
            <a:ext cx="251436" cy="327892"/>
          </a:xfrm>
          <a:prstGeom prst="rect">
            <a:avLst/>
          </a:prstGeom>
        </p:spPr>
      </p:pic>
      <p:pic>
        <p:nvPicPr>
          <p:cNvPr id="54" name="Picture 5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499983" y="5907170"/>
            <a:ext cx="251436" cy="327892"/>
          </a:xfrm>
          <a:prstGeom prst="rect">
            <a:avLst/>
          </a:prstGeom>
        </p:spPr>
      </p:pic>
      <p:pic>
        <p:nvPicPr>
          <p:cNvPr id="55" name="Picture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606079" y="5907170"/>
            <a:ext cx="251436" cy="327892"/>
          </a:xfrm>
          <a:prstGeom prst="rect">
            <a:avLst/>
          </a:prstGeom>
        </p:spPr>
      </p:pic>
      <p:pic>
        <p:nvPicPr>
          <p:cNvPr id="56" name="Picture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710973" y="5911126"/>
            <a:ext cx="251436" cy="327892"/>
          </a:xfrm>
          <a:prstGeom prst="rect">
            <a:avLst/>
          </a:prstGeom>
        </p:spPr>
      </p:pic>
    </p:spTree>
    <p:extLst>
      <p:ext uri="{BB962C8B-B14F-4D97-AF65-F5344CB8AC3E}">
        <p14:creationId xmlns:p14="http://schemas.microsoft.com/office/powerpoint/2010/main" val="341002444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latin typeface="Gill Sans MT" panose="020B0502020104020203" pitchFamily="34" charset="0"/>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60</a:t>
            </a:fld>
            <a:endParaRPr kumimoji="0" lang="en-GB" sz="1400" b="0" i="0" u="none" strike="noStrike" kern="1200" cap="none" spc="0" normalizeH="0" baseline="0" noProof="0" dirty="0">
              <a:ln>
                <a:noFill/>
              </a:ln>
              <a:solidFill>
                <a:srgbClr val="E7E6E6">
                  <a:lumMod val="75000"/>
                </a:srgbClr>
              </a:solidFill>
              <a:effectLst/>
              <a:uLnTx/>
              <a:uFillTx/>
              <a:latin typeface="Gill Sans MT" panose="020B0502020104020203" pitchFamily="34" charset="0"/>
              <a:ea typeface="+mn-ea"/>
              <a:cs typeface="+mn-cs"/>
            </a:endParaRPr>
          </a:p>
        </p:txBody>
      </p:sp>
      <p:sp>
        <p:nvSpPr>
          <p:cNvPr id="5" name="Rectangle 4"/>
          <p:cNvSpPr/>
          <p:nvPr/>
        </p:nvSpPr>
        <p:spPr>
          <a:xfrm>
            <a:off x="866315" y="742277"/>
            <a:ext cx="7436566" cy="4401205"/>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Whitney says,</a:t>
            </a:r>
          </a:p>
          <a:p>
            <a:pPr lvl="0">
              <a:defRPr/>
            </a:pPr>
            <a:r>
              <a:rPr lang="en-GB" sz="2800" dirty="0">
                <a:solidFill>
                  <a:prstClr val="black"/>
                </a:solidFill>
                <a:latin typeface="Gill Sans MT" panose="020B0502020104020203" pitchFamily="34" charset="0"/>
              </a:rPr>
              <a:t> </a:t>
            </a: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Do you agree?</a:t>
            </a:r>
            <a:br>
              <a:rPr lang="en-GB" sz="2800" dirty="0">
                <a:solidFill>
                  <a:prstClr val="black"/>
                </a:solidFill>
                <a:latin typeface="Gill Sans MT" panose="020B0502020104020203" pitchFamily="34" charset="0"/>
              </a:rPr>
            </a:br>
            <a:r>
              <a:rPr lang="en-GB" sz="2800" dirty="0">
                <a:solidFill>
                  <a:prstClr val="black"/>
                </a:solidFill>
                <a:latin typeface="Gill Sans MT" panose="020B0502020104020203" pitchFamily="34" charset="0"/>
              </a:rPr>
              <a:t>Explain why.</a:t>
            </a:r>
          </a:p>
        </p:txBody>
      </p:sp>
      <p:pic>
        <p:nvPicPr>
          <p:cNvPr id="50" name="Picture 49"/>
          <p:cNvPicPr/>
          <p:nvPr/>
        </p:nvPicPr>
        <p:blipFill>
          <a:blip r:embed="rId3" cstate="print">
            <a:extLst>
              <a:ext uri="{28A0092B-C50C-407E-A947-70E740481C1C}">
                <a14:useLocalDpi xmlns:a14="http://schemas.microsoft.com/office/drawing/2010/main" val="0"/>
              </a:ext>
            </a:extLst>
          </a:blip>
          <a:stretch>
            <a:fillRect/>
          </a:stretch>
        </p:blipFill>
        <p:spPr>
          <a:xfrm flipH="1">
            <a:off x="1719386" y="1989975"/>
            <a:ext cx="1280766" cy="1960400"/>
          </a:xfrm>
          <a:prstGeom prst="rect">
            <a:avLst/>
          </a:prstGeom>
        </p:spPr>
      </p:pic>
      <p:sp>
        <p:nvSpPr>
          <p:cNvPr id="51" name="Rounded Rectangular Callout 50"/>
          <p:cNvSpPr/>
          <p:nvPr/>
        </p:nvSpPr>
        <p:spPr>
          <a:xfrm>
            <a:off x="3766517" y="2274010"/>
            <a:ext cx="3943778" cy="1097375"/>
          </a:xfrm>
          <a:prstGeom prst="wedgeRoundRectCallout">
            <a:avLst>
              <a:gd name="adj1" fmla="val -68993"/>
              <a:gd name="adj2" fmla="val 22650"/>
              <a:gd name="adj3" fmla="val 16667"/>
            </a:avLst>
          </a:prstGeom>
          <a:solidFill>
            <a:srgbClr val="00B050">
              <a:alpha val="20000"/>
            </a:srgbClr>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Gill Sans MT" panose="020B0502020104020203" pitchFamily="34" charset="0"/>
                <a:ea typeface="+mn-ea"/>
                <a:cs typeface="+mn-cs"/>
              </a:rPr>
              <a:t>When counting forwards, we always count from 0</a:t>
            </a:r>
            <a:endParaRPr kumimoji="0" lang="en-US" sz="2800" b="0"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p:txBody>
      </p:sp>
      <p:graphicFrame>
        <p:nvGraphicFramePr>
          <p:cNvPr id="6" name="Table 5"/>
          <p:cNvGraphicFramePr>
            <a:graphicFrameLocks noGrp="1"/>
          </p:cNvGraphicFramePr>
          <p:nvPr>
            <p:extLst>
              <p:ext uri="{D42A27DB-BD31-4B8C-83A1-F6EECF244321}">
                <p14:modId xmlns:p14="http://schemas.microsoft.com/office/powerpoint/2010/main" val="3405969405"/>
              </p:ext>
            </p:extLst>
          </p:nvPr>
        </p:nvGraphicFramePr>
        <p:xfrm>
          <a:off x="9413925" y="752841"/>
          <a:ext cx="1595076" cy="864000"/>
        </p:xfrm>
        <a:graphic>
          <a:graphicData uri="http://schemas.openxmlformats.org/drawingml/2006/table">
            <a:tbl>
              <a:tblPr firstRow="1" bandRow="1">
                <a:tableStyleId>{5940675A-B579-460E-94D1-54222C63F5DA}</a:tableStyleId>
              </a:tblPr>
              <a:tblGrid>
                <a:gridCol w="531692">
                  <a:extLst>
                    <a:ext uri="{9D8B030D-6E8A-4147-A177-3AD203B41FA5}">
                      <a16:colId xmlns:a16="http://schemas.microsoft.com/office/drawing/2014/main" xmlns="" val="4112525354"/>
                    </a:ext>
                  </a:extLst>
                </a:gridCol>
                <a:gridCol w="531692">
                  <a:extLst>
                    <a:ext uri="{9D8B030D-6E8A-4147-A177-3AD203B41FA5}">
                      <a16:colId xmlns:a16="http://schemas.microsoft.com/office/drawing/2014/main" xmlns="" val="420461948"/>
                    </a:ext>
                  </a:extLst>
                </a:gridCol>
                <a:gridCol w="531692">
                  <a:extLst>
                    <a:ext uri="{9D8B030D-6E8A-4147-A177-3AD203B41FA5}">
                      <a16:colId xmlns:a16="http://schemas.microsoft.com/office/drawing/2014/main" xmlns="" val="3335183173"/>
                    </a:ext>
                  </a:extLst>
                </a:gridCol>
              </a:tblGrid>
              <a:tr h="576000">
                <a:tc>
                  <a:txBody>
                    <a:bodyPr/>
                    <a:lstStyle/>
                    <a:p>
                      <a:pPr algn="ctr"/>
                      <a:endParaRPr lang="en-GB" sz="1200" dirty="0">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endParaRPr lang="en-GB" sz="1200" dirty="0">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endParaRPr lang="en-GB" sz="1200" dirty="0">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354165021"/>
                  </a:ext>
                </a:extLst>
              </a:tr>
              <a:tr h="288000">
                <a:tc>
                  <a:txBody>
                    <a:bodyPr/>
                    <a:lstStyle/>
                    <a:p>
                      <a:pPr algn="ctr"/>
                      <a:r>
                        <a:rPr lang="en-GB" sz="1200" dirty="0" smtClean="0">
                          <a:latin typeface="Bariol Regular" panose="02000506040000020003" pitchFamily="2" charset="0"/>
                        </a:rPr>
                        <a:t>0</a:t>
                      </a:r>
                      <a:endParaRPr lang="en-GB" sz="1200" dirty="0">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GB" sz="1200" dirty="0" smtClean="0">
                          <a:latin typeface="Bariol Regular" panose="02000506040000020003" pitchFamily="2" charset="0"/>
                        </a:rPr>
                        <a:t>1</a:t>
                      </a:r>
                      <a:endParaRPr lang="en-GB" sz="1200" dirty="0">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endParaRPr lang="en-GB" sz="1200" dirty="0">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xmlns="" val="4169574015"/>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046131400"/>
              </p:ext>
            </p:extLst>
          </p:nvPr>
        </p:nvGraphicFramePr>
        <p:xfrm>
          <a:off x="9413925" y="2058009"/>
          <a:ext cx="3987690" cy="432000"/>
        </p:xfrm>
        <a:graphic>
          <a:graphicData uri="http://schemas.openxmlformats.org/drawingml/2006/table">
            <a:tbl>
              <a:tblPr firstRow="1" bandRow="1">
                <a:tableStyleId>{5C22544A-7EE6-4342-B048-85BDC9FD1C3A}</a:tableStyleId>
              </a:tblPr>
              <a:tblGrid>
                <a:gridCol w="398769">
                  <a:extLst>
                    <a:ext uri="{9D8B030D-6E8A-4147-A177-3AD203B41FA5}">
                      <a16:colId xmlns:a16="http://schemas.microsoft.com/office/drawing/2014/main" xmlns="" val="2096776888"/>
                    </a:ext>
                  </a:extLst>
                </a:gridCol>
                <a:gridCol w="398769">
                  <a:extLst>
                    <a:ext uri="{9D8B030D-6E8A-4147-A177-3AD203B41FA5}">
                      <a16:colId xmlns:a16="http://schemas.microsoft.com/office/drawing/2014/main" xmlns="" val="782478417"/>
                    </a:ext>
                  </a:extLst>
                </a:gridCol>
                <a:gridCol w="398769">
                  <a:extLst>
                    <a:ext uri="{9D8B030D-6E8A-4147-A177-3AD203B41FA5}">
                      <a16:colId xmlns:a16="http://schemas.microsoft.com/office/drawing/2014/main" xmlns="" val="874471104"/>
                    </a:ext>
                  </a:extLst>
                </a:gridCol>
                <a:gridCol w="398769">
                  <a:extLst>
                    <a:ext uri="{9D8B030D-6E8A-4147-A177-3AD203B41FA5}">
                      <a16:colId xmlns:a16="http://schemas.microsoft.com/office/drawing/2014/main" xmlns="" val="174805843"/>
                    </a:ext>
                  </a:extLst>
                </a:gridCol>
                <a:gridCol w="398769">
                  <a:extLst>
                    <a:ext uri="{9D8B030D-6E8A-4147-A177-3AD203B41FA5}">
                      <a16:colId xmlns:a16="http://schemas.microsoft.com/office/drawing/2014/main" xmlns="" val="1632161687"/>
                    </a:ext>
                  </a:extLst>
                </a:gridCol>
                <a:gridCol w="398769">
                  <a:extLst>
                    <a:ext uri="{9D8B030D-6E8A-4147-A177-3AD203B41FA5}">
                      <a16:colId xmlns:a16="http://schemas.microsoft.com/office/drawing/2014/main" xmlns="" val="3243619425"/>
                    </a:ext>
                  </a:extLst>
                </a:gridCol>
                <a:gridCol w="398769">
                  <a:extLst>
                    <a:ext uri="{9D8B030D-6E8A-4147-A177-3AD203B41FA5}">
                      <a16:colId xmlns:a16="http://schemas.microsoft.com/office/drawing/2014/main" xmlns="" val="2912025594"/>
                    </a:ext>
                  </a:extLst>
                </a:gridCol>
                <a:gridCol w="398769">
                  <a:extLst>
                    <a:ext uri="{9D8B030D-6E8A-4147-A177-3AD203B41FA5}">
                      <a16:colId xmlns:a16="http://schemas.microsoft.com/office/drawing/2014/main" xmlns="" val="1405678310"/>
                    </a:ext>
                  </a:extLst>
                </a:gridCol>
                <a:gridCol w="398769">
                  <a:extLst>
                    <a:ext uri="{9D8B030D-6E8A-4147-A177-3AD203B41FA5}">
                      <a16:colId xmlns:a16="http://schemas.microsoft.com/office/drawing/2014/main" xmlns="" val="4056058134"/>
                    </a:ext>
                  </a:extLst>
                </a:gridCol>
                <a:gridCol w="398769">
                  <a:extLst>
                    <a:ext uri="{9D8B030D-6E8A-4147-A177-3AD203B41FA5}">
                      <a16:colId xmlns:a16="http://schemas.microsoft.com/office/drawing/2014/main" xmlns="" val="625389656"/>
                    </a:ext>
                  </a:extLst>
                </a:gridCol>
              </a:tblGrid>
              <a:tr h="432000">
                <a:tc>
                  <a:txBody>
                    <a:bodyPr/>
                    <a:lstStyle/>
                    <a:p>
                      <a:pPr algn="ctr"/>
                      <a:r>
                        <a:rPr lang="en-GB" sz="1400" b="1" dirty="0" smtClean="0">
                          <a:solidFill>
                            <a:sysClr val="windowText" lastClr="000000"/>
                          </a:solidFill>
                          <a:latin typeface="Bariol Regular" panose="02000506040000020003" pitchFamily="2" charset="0"/>
                        </a:rPr>
                        <a:t>1</a:t>
                      </a: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r>
                        <a:rPr lang="en-GB" sz="1400" b="1" dirty="0" smtClean="0">
                          <a:solidFill>
                            <a:sysClr val="windowText" lastClr="000000"/>
                          </a:solidFill>
                          <a:latin typeface="Bariol Regular" panose="02000506040000020003" pitchFamily="2" charset="0"/>
                        </a:rPr>
                        <a:t>2</a:t>
                      </a: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extLst>
                  <a:ext uri="{0D108BD9-81ED-4DB2-BD59-A6C34878D82A}">
                    <a16:rowId xmlns:a16="http://schemas.microsoft.com/office/drawing/2014/main" xmlns="" val="1641896718"/>
                  </a:ext>
                </a:extLst>
              </a:tr>
            </a:tbl>
          </a:graphicData>
        </a:graphic>
      </p:graphicFrame>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13925" y="2891858"/>
            <a:ext cx="719001" cy="1100418"/>
          </a:xfrm>
          <a:prstGeom prst="rect">
            <a:avLst/>
          </a:prstGeom>
        </p:spPr>
      </p:pic>
    </p:spTree>
    <p:extLst>
      <p:ext uri="{BB962C8B-B14F-4D97-AF65-F5344CB8AC3E}">
        <p14:creationId xmlns:p14="http://schemas.microsoft.com/office/powerpoint/2010/main" val="187635835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latin typeface="Gill Sans MT" panose="020B0502020104020203" pitchFamily="34" charset="0"/>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61</a:t>
            </a:fld>
            <a:endParaRPr kumimoji="0" lang="en-GB" sz="1400" b="0" i="0" u="none" strike="noStrike" kern="1200" cap="none" spc="0" normalizeH="0" baseline="0" noProof="0" dirty="0">
              <a:ln>
                <a:noFill/>
              </a:ln>
              <a:solidFill>
                <a:srgbClr val="E7E6E6">
                  <a:lumMod val="75000"/>
                </a:srgbClr>
              </a:solidFill>
              <a:effectLst/>
              <a:uLnTx/>
              <a:uFillTx/>
              <a:latin typeface="Gill Sans MT" panose="020B0502020104020203" pitchFamily="34" charset="0"/>
              <a:ea typeface="+mn-ea"/>
              <a:cs typeface="+mn-cs"/>
            </a:endParaRPr>
          </a:p>
        </p:txBody>
      </p:sp>
      <p:sp>
        <p:nvSpPr>
          <p:cNvPr id="5" name="Rectangle 4"/>
          <p:cNvSpPr/>
          <p:nvPr/>
        </p:nvSpPr>
        <p:spPr>
          <a:xfrm>
            <a:off x="919660" y="732662"/>
            <a:ext cx="7436566" cy="4401205"/>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Alex is counting.</a:t>
            </a: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How do you know that Alex is counting backwards?</a:t>
            </a:r>
          </a:p>
        </p:txBody>
      </p:sp>
      <p:sp>
        <p:nvSpPr>
          <p:cNvPr id="57" name="Rounded Rectangular Callout 56"/>
          <p:cNvSpPr/>
          <p:nvPr/>
        </p:nvSpPr>
        <p:spPr>
          <a:xfrm>
            <a:off x="3889409" y="1870303"/>
            <a:ext cx="2839736" cy="1097375"/>
          </a:xfrm>
          <a:prstGeom prst="wedgeRoundRectCallout">
            <a:avLst>
              <a:gd name="adj1" fmla="val -67936"/>
              <a:gd name="adj2" fmla="val 35470"/>
              <a:gd name="adj3" fmla="val 16667"/>
            </a:avLst>
          </a:prstGeom>
          <a:solidFill>
            <a:srgbClr val="7030A0">
              <a:alpha val="20000"/>
            </a:srgbClr>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Gill Sans MT" panose="020B0502020104020203" pitchFamily="34" charset="0"/>
                <a:ea typeface="+mn-ea"/>
                <a:cs typeface="+mn-cs"/>
              </a:rPr>
              <a:t>9, 8, 7, 6, 5</a:t>
            </a:r>
            <a:endParaRPr kumimoji="0" lang="en-US" sz="2800" b="0"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p:txBody>
      </p:sp>
      <p:pic>
        <p:nvPicPr>
          <p:cNvPr id="58" name="Picture 5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2032707" y="1415485"/>
            <a:ext cx="1357368" cy="2007009"/>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2662700259"/>
              </p:ext>
            </p:extLst>
          </p:nvPr>
        </p:nvGraphicFramePr>
        <p:xfrm>
          <a:off x="9413925" y="2058009"/>
          <a:ext cx="3987690" cy="432000"/>
        </p:xfrm>
        <a:graphic>
          <a:graphicData uri="http://schemas.openxmlformats.org/drawingml/2006/table">
            <a:tbl>
              <a:tblPr firstRow="1" bandRow="1">
                <a:tableStyleId>{5C22544A-7EE6-4342-B048-85BDC9FD1C3A}</a:tableStyleId>
              </a:tblPr>
              <a:tblGrid>
                <a:gridCol w="398769">
                  <a:extLst>
                    <a:ext uri="{9D8B030D-6E8A-4147-A177-3AD203B41FA5}">
                      <a16:colId xmlns:a16="http://schemas.microsoft.com/office/drawing/2014/main" xmlns="" val="2096776888"/>
                    </a:ext>
                  </a:extLst>
                </a:gridCol>
                <a:gridCol w="398769">
                  <a:extLst>
                    <a:ext uri="{9D8B030D-6E8A-4147-A177-3AD203B41FA5}">
                      <a16:colId xmlns:a16="http://schemas.microsoft.com/office/drawing/2014/main" xmlns="" val="782478417"/>
                    </a:ext>
                  </a:extLst>
                </a:gridCol>
                <a:gridCol w="398769">
                  <a:extLst>
                    <a:ext uri="{9D8B030D-6E8A-4147-A177-3AD203B41FA5}">
                      <a16:colId xmlns:a16="http://schemas.microsoft.com/office/drawing/2014/main" xmlns="" val="874471104"/>
                    </a:ext>
                  </a:extLst>
                </a:gridCol>
                <a:gridCol w="398769">
                  <a:extLst>
                    <a:ext uri="{9D8B030D-6E8A-4147-A177-3AD203B41FA5}">
                      <a16:colId xmlns:a16="http://schemas.microsoft.com/office/drawing/2014/main" xmlns="" val="174805843"/>
                    </a:ext>
                  </a:extLst>
                </a:gridCol>
                <a:gridCol w="398769">
                  <a:extLst>
                    <a:ext uri="{9D8B030D-6E8A-4147-A177-3AD203B41FA5}">
                      <a16:colId xmlns:a16="http://schemas.microsoft.com/office/drawing/2014/main" xmlns="" val="1632161687"/>
                    </a:ext>
                  </a:extLst>
                </a:gridCol>
                <a:gridCol w="398769">
                  <a:extLst>
                    <a:ext uri="{9D8B030D-6E8A-4147-A177-3AD203B41FA5}">
                      <a16:colId xmlns:a16="http://schemas.microsoft.com/office/drawing/2014/main" xmlns="" val="3243619425"/>
                    </a:ext>
                  </a:extLst>
                </a:gridCol>
                <a:gridCol w="398769">
                  <a:extLst>
                    <a:ext uri="{9D8B030D-6E8A-4147-A177-3AD203B41FA5}">
                      <a16:colId xmlns:a16="http://schemas.microsoft.com/office/drawing/2014/main" xmlns="" val="2912025594"/>
                    </a:ext>
                  </a:extLst>
                </a:gridCol>
                <a:gridCol w="398769">
                  <a:extLst>
                    <a:ext uri="{9D8B030D-6E8A-4147-A177-3AD203B41FA5}">
                      <a16:colId xmlns:a16="http://schemas.microsoft.com/office/drawing/2014/main" xmlns="" val="1405678310"/>
                    </a:ext>
                  </a:extLst>
                </a:gridCol>
                <a:gridCol w="398769">
                  <a:extLst>
                    <a:ext uri="{9D8B030D-6E8A-4147-A177-3AD203B41FA5}">
                      <a16:colId xmlns:a16="http://schemas.microsoft.com/office/drawing/2014/main" xmlns="" val="4056058134"/>
                    </a:ext>
                  </a:extLst>
                </a:gridCol>
                <a:gridCol w="398769">
                  <a:extLst>
                    <a:ext uri="{9D8B030D-6E8A-4147-A177-3AD203B41FA5}">
                      <a16:colId xmlns:a16="http://schemas.microsoft.com/office/drawing/2014/main" xmlns="" val="625389656"/>
                    </a:ext>
                  </a:extLst>
                </a:gridCol>
              </a:tblGrid>
              <a:tr h="432000">
                <a:tc>
                  <a:txBody>
                    <a:bodyPr/>
                    <a:lstStyle/>
                    <a:p>
                      <a:pPr algn="ctr"/>
                      <a:r>
                        <a:rPr lang="en-GB" sz="1400" b="1" dirty="0" smtClean="0">
                          <a:solidFill>
                            <a:sysClr val="windowText" lastClr="000000"/>
                          </a:solidFill>
                          <a:latin typeface="Bariol Regular" panose="02000506040000020003" pitchFamily="2" charset="0"/>
                        </a:rPr>
                        <a:t>1</a:t>
                      </a: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r>
                        <a:rPr lang="en-GB" sz="1400" b="1" dirty="0" smtClean="0">
                          <a:solidFill>
                            <a:sysClr val="windowText" lastClr="000000"/>
                          </a:solidFill>
                          <a:latin typeface="Bariol Regular" panose="02000506040000020003" pitchFamily="2" charset="0"/>
                        </a:rPr>
                        <a:t>2</a:t>
                      </a: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extLst>
                  <a:ext uri="{0D108BD9-81ED-4DB2-BD59-A6C34878D82A}">
                    <a16:rowId xmlns:a16="http://schemas.microsoft.com/office/drawing/2014/main" xmlns="" val="1641896718"/>
                  </a:ext>
                </a:extLst>
              </a:tr>
            </a:tbl>
          </a:graphicData>
        </a:graphic>
      </p:graphicFrame>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13925" y="2891858"/>
            <a:ext cx="719001" cy="1100418"/>
          </a:xfrm>
          <a:prstGeom prst="rect">
            <a:avLst/>
          </a:prstGeom>
        </p:spPr>
      </p:pic>
    </p:spTree>
    <p:extLst>
      <p:ext uri="{BB962C8B-B14F-4D97-AF65-F5344CB8AC3E}">
        <p14:creationId xmlns:p14="http://schemas.microsoft.com/office/powerpoint/2010/main" val="288918793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latin typeface="Gill Sans MT" panose="020B0502020104020203" pitchFamily="34" charset="0"/>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62</a:t>
            </a:fld>
            <a:endParaRPr kumimoji="0" lang="en-GB" sz="1400" b="0" i="0" u="none" strike="noStrike" kern="1200" cap="none" spc="0" normalizeH="0" baseline="0" noProof="0" dirty="0">
              <a:ln>
                <a:noFill/>
              </a:ln>
              <a:solidFill>
                <a:srgbClr val="E7E6E6">
                  <a:lumMod val="75000"/>
                </a:srgbClr>
              </a:solidFill>
              <a:effectLst/>
              <a:uLnTx/>
              <a:uFillTx/>
              <a:latin typeface="Gill Sans MT" panose="020B0502020104020203" pitchFamily="34" charset="0"/>
              <a:ea typeface="+mn-ea"/>
              <a:cs typeface="+mn-cs"/>
            </a:endParaRPr>
          </a:p>
        </p:txBody>
      </p:sp>
      <p:sp>
        <p:nvSpPr>
          <p:cNvPr id="5" name="Rectangle 4"/>
          <p:cNvSpPr/>
          <p:nvPr/>
        </p:nvSpPr>
        <p:spPr>
          <a:xfrm>
            <a:off x="866315" y="731125"/>
            <a:ext cx="7436566" cy="1384995"/>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How many different starting points could you </a:t>
            </a:r>
            <a:r>
              <a:rPr lang="en-GB" sz="2800" dirty="0" smtClean="0">
                <a:solidFill>
                  <a:prstClr val="black"/>
                </a:solidFill>
                <a:latin typeface="Gill Sans MT" panose="020B0502020104020203" pitchFamily="34" charset="0"/>
              </a:rPr>
              <a:t>have if </a:t>
            </a:r>
            <a:r>
              <a:rPr lang="en-GB" sz="2800" dirty="0">
                <a:solidFill>
                  <a:prstClr val="black"/>
                </a:solidFill>
                <a:latin typeface="Gill Sans MT" panose="020B0502020104020203" pitchFamily="34" charset="0"/>
              </a:rPr>
              <a:t>you wanted to count backwards and stop at 3?</a:t>
            </a:r>
          </a:p>
        </p:txBody>
      </p:sp>
      <p:graphicFrame>
        <p:nvGraphicFramePr>
          <p:cNvPr id="4" name="Table 3"/>
          <p:cNvGraphicFramePr>
            <a:graphicFrameLocks noGrp="1"/>
          </p:cNvGraphicFramePr>
          <p:nvPr>
            <p:extLst>
              <p:ext uri="{D42A27DB-BD31-4B8C-83A1-F6EECF244321}">
                <p14:modId xmlns:p14="http://schemas.microsoft.com/office/powerpoint/2010/main" val="3066827251"/>
              </p:ext>
            </p:extLst>
          </p:nvPr>
        </p:nvGraphicFramePr>
        <p:xfrm>
          <a:off x="9413925" y="2058009"/>
          <a:ext cx="3987690" cy="432000"/>
        </p:xfrm>
        <a:graphic>
          <a:graphicData uri="http://schemas.openxmlformats.org/drawingml/2006/table">
            <a:tbl>
              <a:tblPr firstRow="1" bandRow="1">
                <a:tableStyleId>{5C22544A-7EE6-4342-B048-85BDC9FD1C3A}</a:tableStyleId>
              </a:tblPr>
              <a:tblGrid>
                <a:gridCol w="398769">
                  <a:extLst>
                    <a:ext uri="{9D8B030D-6E8A-4147-A177-3AD203B41FA5}">
                      <a16:colId xmlns:a16="http://schemas.microsoft.com/office/drawing/2014/main" xmlns="" val="2096776888"/>
                    </a:ext>
                  </a:extLst>
                </a:gridCol>
                <a:gridCol w="398769">
                  <a:extLst>
                    <a:ext uri="{9D8B030D-6E8A-4147-A177-3AD203B41FA5}">
                      <a16:colId xmlns:a16="http://schemas.microsoft.com/office/drawing/2014/main" xmlns="" val="782478417"/>
                    </a:ext>
                  </a:extLst>
                </a:gridCol>
                <a:gridCol w="398769">
                  <a:extLst>
                    <a:ext uri="{9D8B030D-6E8A-4147-A177-3AD203B41FA5}">
                      <a16:colId xmlns:a16="http://schemas.microsoft.com/office/drawing/2014/main" xmlns="" val="874471104"/>
                    </a:ext>
                  </a:extLst>
                </a:gridCol>
                <a:gridCol w="398769">
                  <a:extLst>
                    <a:ext uri="{9D8B030D-6E8A-4147-A177-3AD203B41FA5}">
                      <a16:colId xmlns:a16="http://schemas.microsoft.com/office/drawing/2014/main" xmlns="" val="174805843"/>
                    </a:ext>
                  </a:extLst>
                </a:gridCol>
                <a:gridCol w="398769">
                  <a:extLst>
                    <a:ext uri="{9D8B030D-6E8A-4147-A177-3AD203B41FA5}">
                      <a16:colId xmlns:a16="http://schemas.microsoft.com/office/drawing/2014/main" xmlns="" val="1632161687"/>
                    </a:ext>
                  </a:extLst>
                </a:gridCol>
                <a:gridCol w="398769">
                  <a:extLst>
                    <a:ext uri="{9D8B030D-6E8A-4147-A177-3AD203B41FA5}">
                      <a16:colId xmlns:a16="http://schemas.microsoft.com/office/drawing/2014/main" xmlns="" val="3243619425"/>
                    </a:ext>
                  </a:extLst>
                </a:gridCol>
                <a:gridCol w="398769">
                  <a:extLst>
                    <a:ext uri="{9D8B030D-6E8A-4147-A177-3AD203B41FA5}">
                      <a16:colId xmlns:a16="http://schemas.microsoft.com/office/drawing/2014/main" xmlns="" val="2912025594"/>
                    </a:ext>
                  </a:extLst>
                </a:gridCol>
                <a:gridCol w="398769">
                  <a:extLst>
                    <a:ext uri="{9D8B030D-6E8A-4147-A177-3AD203B41FA5}">
                      <a16:colId xmlns:a16="http://schemas.microsoft.com/office/drawing/2014/main" xmlns="" val="1405678310"/>
                    </a:ext>
                  </a:extLst>
                </a:gridCol>
                <a:gridCol w="398769">
                  <a:extLst>
                    <a:ext uri="{9D8B030D-6E8A-4147-A177-3AD203B41FA5}">
                      <a16:colId xmlns:a16="http://schemas.microsoft.com/office/drawing/2014/main" xmlns="" val="4056058134"/>
                    </a:ext>
                  </a:extLst>
                </a:gridCol>
                <a:gridCol w="398769">
                  <a:extLst>
                    <a:ext uri="{9D8B030D-6E8A-4147-A177-3AD203B41FA5}">
                      <a16:colId xmlns:a16="http://schemas.microsoft.com/office/drawing/2014/main" xmlns="" val="625389656"/>
                    </a:ext>
                  </a:extLst>
                </a:gridCol>
              </a:tblGrid>
              <a:tr h="432000">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r>
                        <a:rPr lang="en-GB" sz="1400" b="1" dirty="0" smtClean="0">
                          <a:solidFill>
                            <a:sysClr val="windowText" lastClr="000000"/>
                          </a:solidFill>
                          <a:latin typeface="Bariol Regular" panose="02000506040000020003" pitchFamily="2" charset="0"/>
                        </a:rPr>
                        <a:t>3</a:t>
                      </a: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1400" b="1" dirty="0">
                        <a:solidFill>
                          <a:sysClr val="windowText" lastClr="000000"/>
                        </a:solidFill>
                        <a:latin typeface="Bariol Regular" panose="02000506040000020003" pitchFamily="2" charset="0"/>
                      </a:endParaRPr>
                    </a:p>
                  </a:txBody>
                  <a:tcPr marL="84406" marR="844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extLst>
                  <a:ext uri="{0D108BD9-81ED-4DB2-BD59-A6C34878D82A}">
                    <a16:rowId xmlns:a16="http://schemas.microsoft.com/office/drawing/2014/main" xmlns="" val="1641896718"/>
                  </a:ext>
                </a:extLst>
              </a:tr>
            </a:tbl>
          </a:graphicData>
        </a:graphic>
      </p:graphicFrame>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13925" y="2891858"/>
            <a:ext cx="719001" cy="1100418"/>
          </a:xfrm>
          <a:prstGeom prst="rect">
            <a:avLst/>
          </a:prstGeom>
        </p:spPr>
      </p:pic>
    </p:spTree>
    <p:extLst>
      <p:ext uri="{BB962C8B-B14F-4D97-AF65-F5344CB8AC3E}">
        <p14:creationId xmlns:p14="http://schemas.microsoft.com/office/powerpoint/2010/main" val="357347470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latin typeface="Gill Sans MT" panose="020B0502020104020203" pitchFamily="34" charset="0"/>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63</a:t>
            </a:fld>
            <a:endParaRPr kumimoji="0" lang="en-GB" sz="1400" b="0" i="0" u="none" strike="noStrike" kern="1200" cap="none" spc="0" normalizeH="0" baseline="0" noProof="0" dirty="0">
              <a:ln>
                <a:noFill/>
              </a:ln>
              <a:solidFill>
                <a:srgbClr val="E7E6E6">
                  <a:lumMod val="75000"/>
                </a:srgbClr>
              </a:solidFill>
              <a:effectLst/>
              <a:uLnTx/>
              <a:uFillTx/>
              <a:latin typeface="Gill Sans MT" panose="020B0502020104020203" pitchFamily="34" charset="0"/>
              <a:ea typeface="+mn-ea"/>
              <a:cs typeface="+mn-cs"/>
            </a:endParaRPr>
          </a:p>
        </p:txBody>
      </p:sp>
      <p:sp>
        <p:nvSpPr>
          <p:cNvPr id="5" name="Rectangle 4"/>
          <p:cNvSpPr/>
          <p:nvPr/>
        </p:nvSpPr>
        <p:spPr>
          <a:xfrm>
            <a:off x="866315" y="744466"/>
            <a:ext cx="7436566" cy="954107"/>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Using number cards 0 to 10, how many different ways can you complete the boxes below?</a:t>
            </a:r>
          </a:p>
        </p:txBody>
      </p:sp>
      <p:sp>
        <p:nvSpPr>
          <p:cNvPr id="15" name="Rounded Rectangle 14"/>
          <p:cNvSpPr/>
          <p:nvPr/>
        </p:nvSpPr>
        <p:spPr>
          <a:xfrm>
            <a:off x="3074274" y="2719670"/>
            <a:ext cx="943803" cy="1022453"/>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ounded Rectangle 15"/>
          <p:cNvSpPr/>
          <p:nvPr/>
        </p:nvSpPr>
        <p:spPr>
          <a:xfrm>
            <a:off x="5216759" y="2718550"/>
            <a:ext cx="943803" cy="1022453"/>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TextBox 16"/>
          <p:cNvSpPr txBox="1"/>
          <p:nvPr/>
        </p:nvSpPr>
        <p:spPr>
          <a:xfrm>
            <a:off x="4114789" y="2723928"/>
            <a:ext cx="1005505" cy="95410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smtClean="0">
                <a:ln>
                  <a:noFill/>
                </a:ln>
                <a:solidFill>
                  <a:prstClr val="black"/>
                </a:solidFill>
                <a:effectLst/>
                <a:uLnTx/>
                <a:uFillTx/>
                <a:latin typeface="Gill Sans MT" panose="020B0502020104020203" pitchFamily="34" charset="0"/>
                <a:ea typeface="+mn-ea"/>
                <a:cs typeface="+mn-cs"/>
              </a:rPr>
              <a:t>one more</a:t>
            </a:r>
            <a:endParaRPr kumimoji="0" lang="en-GB" sz="2800" b="0"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p:txBody>
      </p:sp>
      <p:cxnSp>
        <p:nvCxnSpPr>
          <p:cNvPr id="18" name="Straight Arrow Connector 17"/>
          <p:cNvCxnSpPr>
            <a:stCxn id="15" idx="3"/>
            <a:endCxn id="16" idx="1"/>
          </p:cNvCxnSpPr>
          <p:nvPr/>
        </p:nvCxnSpPr>
        <p:spPr>
          <a:xfrm flipV="1">
            <a:off x="4018077" y="3229776"/>
            <a:ext cx="1198683" cy="112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688660" y="5492822"/>
            <a:ext cx="590843" cy="578882"/>
          </a:xfrm>
          <a:prstGeom prst="roundRect">
            <a:avLst/>
          </a:prstGeom>
          <a:noFill/>
          <a:ln>
            <a:solidFill>
              <a:schemeClr val="tx1"/>
            </a:solidFill>
          </a:ln>
        </p:spPr>
        <p:txBody>
          <a:bodyPr wrap="square" rtlCol="0" anchor="ctr">
            <a:spAutoFit/>
          </a:bodyPr>
          <a:lstStyle/>
          <a:p>
            <a:pPr algn="ctr"/>
            <a:r>
              <a:rPr lang="en-GB" sz="2800" dirty="0" smtClean="0">
                <a:latin typeface="Gill Sans MT" panose="020B0502020104020203" pitchFamily="34" charset="0"/>
              </a:rPr>
              <a:t>1</a:t>
            </a:r>
            <a:endParaRPr lang="en-GB" sz="2800" dirty="0">
              <a:latin typeface="Gill Sans MT" panose="020B0502020104020203" pitchFamily="34" charset="0"/>
            </a:endParaRPr>
          </a:p>
        </p:txBody>
      </p:sp>
      <p:sp>
        <p:nvSpPr>
          <p:cNvPr id="22" name="TextBox 21"/>
          <p:cNvSpPr txBox="1"/>
          <p:nvPr/>
        </p:nvSpPr>
        <p:spPr>
          <a:xfrm>
            <a:off x="2262895" y="4551127"/>
            <a:ext cx="590843" cy="578882"/>
          </a:xfrm>
          <a:prstGeom prst="roundRect">
            <a:avLst/>
          </a:prstGeom>
          <a:noFill/>
          <a:ln>
            <a:solidFill>
              <a:schemeClr val="tx1"/>
            </a:solidFill>
          </a:ln>
        </p:spPr>
        <p:txBody>
          <a:bodyPr wrap="square" rtlCol="0" anchor="ctr">
            <a:spAutoFit/>
          </a:bodyPr>
          <a:lstStyle/>
          <a:p>
            <a:pPr algn="ctr"/>
            <a:r>
              <a:rPr lang="en-GB" sz="2800" dirty="0">
                <a:latin typeface="Gill Sans MT" panose="020B0502020104020203" pitchFamily="34" charset="0"/>
              </a:rPr>
              <a:t>2</a:t>
            </a:r>
          </a:p>
        </p:txBody>
      </p:sp>
      <p:sp>
        <p:nvSpPr>
          <p:cNvPr id="23" name="TextBox 22"/>
          <p:cNvSpPr txBox="1"/>
          <p:nvPr/>
        </p:nvSpPr>
        <p:spPr>
          <a:xfrm>
            <a:off x="1579896" y="5491273"/>
            <a:ext cx="590843" cy="578882"/>
          </a:xfrm>
          <a:prstGeom prst="roundRect">
            <a:avLst/>
          </a:prstGeom>
          <a:noFill/>
          <a:ln>
            <a:solidFill>
              <a:schemeClr val="tx1"/>
            </a:solidFill>
          </a:ln>
        </p:spPr>
        <p:txBody>
          <a:bodyPr wrap="square" rtlCol="0" anchor="ctr">
            <a:spAutoFit/>
          </a:bodyPr>
          <a:lstStyle/>
          <a:p>
            <a:pPr algn="ctr"/>
            <a:r>
              <a:rPr lang="en-GB" sz="2800" dirty="0">
                <a:latin typeface="Gill Sans MT" panose="020B0502020104020203" pitchFamily="34" charset="0"/>
              </a:rPr>
              <a:t>3</a:t>
            </a:r>
          </a:p>
        </p:txBody>
      </p:sp>
      <p:sp>
        <p:nvSpPr>
          <p:cNvPr id="24" name="TextBox 23"/>
          <p:cNvSpPr txBox="1"/>
          <p:nvPr/>
        </p:nvSpPr>
        <p:spPr>
          <a:xfrm>
            <a:off x="7064473" y="5491273"/>
            <a:ext cx="590843" cy="578882"/>
          </a:xfrm>
          <a:prstGeom prst="roundRect">
            <a:avLst/>
          </a:prstGeom>
          <a:noFill/>
          <a:ln>
            <a:solidFill>
              <a:schemeClr val="tx1"/>
            </a:solidFill>
          </a:ln>
        </p:spPr>
        <p:txBody>
          <a:bodyPr wrap="square" rtlCol="0" anchor="ctr">
            <a:spAutoFit/>
          </a:bodyPr>
          <a:lstStyle/>
          <a:p>
            <a:pPr algn="ctr"/>
            <a:r>
              <a:rPr lang="en-GB" sz="2800" dirty="0">
                <a:latin typeface="Gill Sans MT" panose="020B0502020104020203" pitchFamily="34" charset="0"/>
              </a:rPr>
              <a:t>4</a:t>
            </a:r>
          </a:p>
        </p:txBody>
      </p:sp>
      <p:sp>
        <p:nvSpPr>
          <p:cNvPr id="25" name="TextBox 24"/>
          <p:cNvSpPr txBox="1"/>
          <p:nvPr/>
        </p:nvSpPr>
        <p:spPr>
          <a:xfrm>
            <a:off x="4321996" y="5518568"/>
            <a:ext cx="590843" cy="578882"/>
          </a:xfrm>
          <a:prstGeom prst="roundRect">
            <a:avLst/>
          </a:prstGeom>
          <a:noFill/>
          <a:ln>
            <a:solidFill>
              <a:schemeClr val="tx1"/>
            </a:solidFill>
          </a:ln>
        </p:spPr>
        <p:txBody>
          <a:bodyPr wrap="square" rtlCol="0" anchor="ctr">
            <a:spAutoFit/>
          </a:bodyPr>
          <a:lstStyle/>
          <a:p>
            <a:pPr algn="ctr"/>
            <a:r>
              <a:rPr lang="en-GB" sz="2800" dirty="0">
                <a:latin typeface="Gill Sans MT" panose="020B0502020104020203" pitchFamily="34" charset="0"/>
              </a:rPr>
              <a:t>5</a:t>
            </a:r>
          </a:p>
        </p:txBody>
      </p:sp>
      <p:sp>
        <p:nvSpPr>
          <p:cNvPr id="26" name="TextBox 25"/>
          <p:cNvSpPr txBox="1"/>
          <p:nvPr/>
        </p:nvSpPr>
        <p:spPr>
          <a:xfrm>
            <a:off x="4995525" y="4551127"/>
            <a:ext cx="590843" cy="578882"/>
          </a:xfrm>
          <a:prstGeom prst="roundRect">
            <a:avLst/>
          </a:prstGeom>
          <a:noFill/>
          <a:ln>
            <a:solidFill>
              <a:schemeClr val="tx1"/>
            </a:solidFill>
          </a:ln>
        </p:spPr>
        <p:txBody>
          <a:bodyPr wrap="square" rtlCol="0" anchor="ctr">
            <a:spAutoFit/>
          </a:bodyPr>
          <a:lstStyle/>
          <a:p>
            <a:pPr algn="ctr"/>
            <a:r>
              <a:rPr lang="en-GB" sz="2800" dirty="0">
                <a:latin typeface="Gill Sans MT" panose="020B0502020104020203" pitchFamily="34" charset="0"/>
              </a:rPr>
              <a:t>6</a:t>
            </a:r>
          </a:p>
        </p:txBody>
      </p:sp>
      <p:sp>
        <p:nvSpPr>
          <p:cNvPr id="27" name="TextBox 26"/>
          <p:cNvSpPr txBox="1"/>
          <p:nvPr/>
        </p:nvSpPr>
        <p:spPr>
          <a:xfrm>
            <a:off x="2946183" y="5517019"/>
            <a:ext cx="590843" cy="578882"/>
          </a:xfrm>
          <a:prstGeom prst="roundRect">
            <a:avLst/>
          </a:prstGeom>
          <a:noFill/>
          <a:ln>
            <a:solidFill>
              <a:schemeClr val="tx1"/>
            </a:solidFill>
          </a:ln>
        </p:spPr>
        <p:txBody>
          <a:bodyPr wrap="square" rtlCol="0" anchor="ctr">
            <a:spAutoFit/>
          </a:bodyPr>
          <a:lstStyle/>
          <a:p>
            <a:pPr algn="ctr"/>
            <a:r>
              <a:rPr lang="en-GB" sz="2800" dirty="0">
                <a:latin typeface="Gill Sans MT" panose="020B0502020104020203" pitchFamily="34" charset="0"/>
              </a:rPr>
              <a:t>7</a:t>
            </a:r>
          </a:p>
        </p:txBody>
      </p:sp>
      <p:sp>
        <p:nvSpPr>
          <p:cNvPr id="28" name="TextBox 27"/>
          <p:cNvSpPr txBox="1"/>
          <p:nvPr/>
        </p:nvSpPr>
        <p:spPr>
          <a:xfrm>
            <a:off x="6362102" y="4551127"/>
            <a:ext cx="590843" cy="578882"/>
          </a:xfrm>
          <a:prstGeom prst="roundRect">
            <a:avLst/>
          </a:prstGeom>
          <a:noFill/>
          <a:ln>
            <a:solidFill>
              <a:schemeClr val="tx1"/>
            </a:solidFill>
          </a:ln>
        </p:spPr>
        <p:txBody>
          <a:bodyPr wrap="square" rtlCol="0" anchor="ctr">
            <a:spAutoFit/>
          </a:bodyPr>
          <a:lstStyle/>
          <a:p>
            <a:pPr algn="ctr"/>
            <a:r>
              <a:rPr lang="en-GB" sz="2800" dirty="0" smtClean="0">
                <a:latin typeface="Gill Sans MT" panose="020B0502020104020203" pitchFamily="34" charset="0"/>
              </a:rPr>
              <a:t>8</a:t>
            </a:r>
            <a:endParaRPr lang="en-GB" sz="2800" dirty="0">
              <a:latin typeface="Gill Sans MT" panose="020B0502020104020203" pitchFamily="34" charset="0"/>
            </a:endParaRPr>
          </a:p>
        </p:txBody>
      </p:sp>
      <p:sp>
        <p:nvSpPr>
          <p:cNvPr id="29" name="TextBox 28"/>
          <p:cNvSpPr txBox="1"/>
          <p:nvPr/>
        </p:nvSpPr>
        <p:spPr>
          <a:xfrm>
            <a:off x="3628949" y="4532831"/>
            <a:ext cx="590843" cy="578882"/>
          </a:xfrm>
          <a:prstGeom prst="roundRect">
            <a:avLst/>
          </a:prstGeom>
          <a:noFill/>
          <a:ln>
            <a:solidFill>
              <a:schemeClr val="tx1"/>
            </a:solidFill>
          </a:ln>
        </p:spPr>
        <p:txBody>
          <a:bodyPr wrap="square" rtlCol="0" anchor="ctr">
            <a:spAutoFit/>
          </a:bodyPr>
          <a:lstStyle/>
          <a:p>
            <a:pPr algn="ctr"/>
            <a:r>
              <a:rPr lang="en-GB" sz="2800" dirty="0" smtClean="0">
                <a:latin typeface="Gill Sans MT" panose="020B0502020104020203" pitchFamily="34" charset="0"/>
              </a:rPr>
              <a:t>9</a:t>
            </a:r>
            <a:endParaRPr lang="en-GB" sz="2800" dirty="0">
              <a:latin typeface="Gill Sans MT" panose="020B0502020104020203" pitchFamily="34" charset="0"/>
            </a:endParaRPr>
          </a:p>
        </p:txBody>
      </p:sp>
      <p:sp>
        <p:nvSpPr>
          <p:cNvPr id="30" name="TextBox 29"/>
          <p:cNvSpPr txBox="1"/>
          <p:nvPr/>
        </p:nvSpPr>
        <p:spPr>
          <a:xfrm>
            <a:off x="7728679" y="4335833"/>
            <a:ext cx="590843" cy="1009471"/>
          </a:xfrm>
          <a:prstGeom prst="roundRect">
            <a:avLst/>
          </a:prstGeom>
          <a:noFill/>
          <a:ln>
            <a:solidFill>
              <a:schemeClr val="tx1"/>
            </a:solidFill>
          </a:ln>
        </p:spPr>
        <p:txBody>
          <a:bodyPr wrap="square" rtlCol="0" anchor="ctr">
            <a:spAutoFit/>
          </a:bodyPr>
          <a:lstStyle/>
          <a:p>
            <a:pPr algn="ctr"/>
            <a:r>
              <a:rPr lang="en-GB" sz="2800" dirty="0" smtClean="0">
                <a:latin typeface="Gill Sans MT" panose="020B0502020104020203" pitchFamily="34" charset="0"/>
              </a:rPr>
              <a:t>10</a:t>
            </a:r>
            <a:endParaRPr lang="en-GB" sz="2800" dirty="0">
              <a:latin typeface="Gill Sans MT" panose="020B0502020104020203" pitchFamily="34" charset="0"/>
            </a:endParaRPr>
          </a:p>
        </p:txBody>
      </p:sp>
      <p:sp>
        <p:nvSpPr>
          <p:cNvPr id="31" name="TextBox 30"/>
          <p:cNvSpPr txBox="1"/>
          <p:nvPr/>
        </p:nvSpPr>
        <p:spPr>
          <a:xfrm>
            <a:off x="896318" y="4551127"/>
            <a:ext cx="590843" cy="578882"/>
          </a:xfrm>
          <a:prstGeom prst="roundRect">
            <a:avLst/>
          </a:prstGeom>
          <a:noFill/>
          <a:ln>
            <a:solidFill>
              <a:schemeClr val="tx1"/>
            </a:solidFill>
          </a:ln>
        </p:spPr>
        <p:txBody>
          <a:bodyPr wrap="square" rtlCol="0" anchor="ctr">
            <a:spAutoFit/>
          </a:bodyPr>
          <a:lstStyle/>
          <a:p>
            <a:pPr algn="ctr"/>
            <a:r>
              <a:rPr lang="en-GB" sz="2800" dirty="0">
                <a:latin typeface="Gill Sans MT" panose="020B0502020104020203" pitchFamily="34" charset="0"/>
              </a:rPr>
              <a:t>0</a:t>
            </a:r>
          </a:p>
        </p:txBody>
      </p:sp>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8337" y="1698572"/>
            <a:ext cx="719001" cy="1100418"/>
          </a:xfrm>
          <a:prstGeom prst="rect">
            <a:avLst/>
          </a:prstGeom>
        </p:spPr>
      </p:pic>
    </p:spTree>
    <p:extLst>
      <p:ext uri="{BB962C8B-B14F-4D97-AF65-F5344CB8AC3E}">
        <p14:creationId xmlns:p14="http://schemas.microsoft.com/office/powerpoint/2010/main" val="179222737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latin typeface="Gill Sans MT" panose="020B0502020104020203" pitchFamily="34" charset="0"/>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64</a:t>
            </a:fld>
            <a:endParaRPr kumimoji="0" lang="en-GB" sz="1400" b="0" i="0" u="none" strike="noStrike" kern="1200" cap="none" spc="0" normalizeH="0" baseline="0" noProof="0" dirty="0">
              <a:ln>
                <a:noFill/>
              </a:ln>
              <a:solidFill>
                <a:srgbClr val="E7E6E6">
                  <a:lumMod val="75000"/>
                </a:srgbClr>
              </a:solidFill>
              <a:effectLst/>
              <a:uLnTx/>
              <a:uFillTx/>
              <a:latin typeface="Gill Sans MT" panose="020B0502020104020203" pitchFamily="34" charset="0"/>
              <a:ea typeface="+mn-ea"/>
              <a:cs typeface="+mn-cs"/>
            </a:endParaRPr>
          </a:p>
        </p:txBody>
      </p:sp>
      <p:sp>
        <p:nvSpPr>
          <p:cNvPr id="6" name="Rectangle 5"/>
          <p:cNvSpPr/>
          <p:nvPr/>
        </p:nvSpPr>
        <p:spPr>
          <a:xfrm>
            <a:off x="866315" y="743641"/>
            <a:ext cx="7436566" cy="4401205"/>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Teddy rolls the number that is 1 more than the dice below.</a:t>
            </a: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He says that he rolls 2</a:t>
            </a: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Explain his mistake.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7132" y="-323987"/>
            <a:ext cx="1920766" cy="1937324"/>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67132" y="902722"/>
            <a:ext cx="1920766" cy="1937324"/>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49904" y="1436407"/>
            <a:ext cx="1920766" cy="1937324"/>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67132" y="2129431"/>
            <a:ext cx="1920766" cy="1937324"/>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67132" y="3356140"/>
            <a:ext cx="1920766" cy="1937324"/>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867132" y="4582847"/>
            <a:ext cx="1920766" cy="1937324"/>
          </a:xfrm>
          <a:prstGeom prst="rect">
            <a:avLst/>
          </a:prstGeom>
        </p:spPr>
      </p:pic>
    </p:spTree>
    <p:extLst>
      <p:ext uri="{BB962C8B-B14F-4D97-AF65-F5344CB8AC3E}">
        <p14:creationId xmlns:p14="http://schemas.microsoft.com/office/powerpoint/2010/main" val="323821144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latin typeface="Gill Sans MT" panose="020B0502020104020203" pitchFamily="34" charset="0"/>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65</a:t>
            </a:fld>
            <a:endParaRPr kumimoji="0" lang="en-GB" sz="1400" b="0" i="0" u="none" strike="noStrike" kern="1200" cap="none" spc="0" normalizeH="0" baseline="0" noProof="0" dirty="0">
              <a:ln>
                <a:noFill/>
              </a:ln>
              <a:solidFill>
                <a:srgbClr val="E7E6E6">
                  <a:lumMod val="75000"/>
                </a:srgbClr>
              </a:solidFill>
              <a:effectLst/>
              <a:uLnTx/>
              <a:uFillTx/>
              <a:latin typeface="Gill Sans MT" panose="020B0502020104020203" pitchFamily="34" charset="0"/>
              <a:ea typeface="+mn-ea"/>
              <a:cs typeface="+mn-cs"/>
            </a:endParaRPr>
          </a:p>
        </p:txBody>
      </p:sp>
      <p:sp>
        <p:nvSpPr>
          <p:cNvPr id="5" name="Rectangle 4"/>
          <p:cNvSpPr/>
          <p:nvPr/>
        </p:nvSpPr>
        <p:spPr>
          <a:xfrm>
            <a:off x="866315" y="743722"/>
            <a:ext cx="7436566" cy="5693866"/>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Mo says,</a:t>
            </a: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r>
              <a:rPr lang="en-GB" sz="2800" dirty="0" smtClean="0">
                <a:solidFill>
                  <a:prstClr val="black"/>
                </a:solidFill>
                <a:latin typeface="Gill Sans MT" panose="020B0502020104020203" pitchFamily="34" charset="0"/>
              </a:rPr>
              <a:t>How </a:t>
            </a:r>
            <a:r>
              <a:rPr lang="en-GB" sz="2800" dirty="0">
                <a:solidFill>
                  <a:prstClr val="black"/>
                </a:solidFill>
                <a:latin typeface="Gill Sans MT" panose="020B0502020104020203" pitchFamily="34" charset="0"/>
              </a:rPr>
              <a:t>old is Mo</a:t>
            </a:r>
            <a:r>
              <a:rPr lang="en-GB" sz="2800" dirty="0" smtClean="0">
                <a:solidFill>
                  <a:prstClr val="black"/>
                </a:solidFill>
                <a:latin typeface="Gill Sans MT" panose="020B0502020104020203" pitchFamily="34" charset="0"/>
              </a:rPr>
              <a:t>?</a:t>
            </a: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Who is the oldest?</a:t>
            </a:r>
          </a:p>
          <a:p>
            <a:pPr lvl="0">
              <a:defRPr/>
            </a:pPr>
            <a:r>
              <a:rPr lang="en-GB" sz="2800" dirty="0">
                <a:solidFill>
                  <a:prstClr val="black"/>
                </a:solidFill>
                <a:latin typeface="Gill Sans MT" panose="020B0502020104020203" pitchFamily="34" charset="0"/>
              </a:rPr>
              <a:t>Explain why.</a:t>
            </a:r>
          </a:p>
        </p:txBody>
      </p:sp>
      <p:sp>
        <p:nvSpPr>
          <p:cNvPr id="21" name="Rounded Rectangular Callout 20"/>
          <p:cNvSpPr/>
          <p:nvPr/>
        </p:nvSpPr>
        <p:spPr>
          <a:xfrm>
            <a:off x="3234085" y="1009543"/>
            <a:ext cx="4253946" cy="3330252"/>
          </a:xfrm>
          <a:prstGeom prst="wedgeRoundRectCallout">
            <a:avLst>
              <a:gd name="adj1" fmla="val -65816"/>
              <a:gd name="adj2" fmla="val 357"/>
              <a:gd name="adj3" fmla="val 16667"/>
            </a:avLst>
          </a:prstGeom>
          <a:solidFill>
            <a:srgbClr val="FFC000">
              <a:alpha val="20000"/>
            </a:srgbClr>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Gill Sans MT" panose="020B0502020104020203" pitchFamily="34" charset="0"/>
                <a:ea typeface="+mn-ea"/>
                <a:cs typeface="+mn-cs"/>
              </a:rPr>
              <a:t>I am one year older than my sister.</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black"/>
              </a:solidFill>
              <a:effectLst/>
              <a:uLnTx/>
              <a:uFillTx/>
              <a:latin typeface="Gill Sans MT" panose="020B0502020104020203"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Gill Sans MT" panose="020B0502020104020203" pitchFamily="34" charset="0"/>
                <a:ea typeface="+mn-ea"/>
                <a:cs typeface="+mn-cs"/>
              </a:rPr>
              <a:t>My sister is one year older than my brother.</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black"/>
              </a:solidFill>
              <a:effectLst/>
              <a:uLnTx/>
              <a:uFillTx/>
              <a:latin typeface="Gill Sans MT" panose="020B0502020104020203"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Gill Sans MT" panose="020B0502020104020203" pitchFamily="34" charset="0"/>
                <a:ea typeface="+mn-ea"/>
                <a:cs typeface="+mn-cs"/>
              </a:rPr>
              <a:t>My brother is 7</a:t>
            </a:r>
            <a:endParaRPr kumimoji="0" lang="en-US" sz="2800" b="0"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p:txBody>
      </p:sp>
      <p:pic>
        <p:nvPicPr>
          <p:cNvPr id="22" name="Picture 21"/>
          <p:cNvPicPr/>
          <p:nvPr/>
        </p:nvPicPr>
        <p:blipFill>
          <a:blip r:embed="rId3">
            <a:extLst>
              <a:ext uri="{28A0092B-C50C-407E-A947-70E740481C1C}">
                <a14:useLocalDpi xmlns:a14="http://schemas.microsoft.com/office/drawing/2010/main" val="0"/>
              </a:ext>
            </a:extLst>
          </a:blip>
          <a:stretch>
            <a:fillRect/>
          </a:stretch>
        </p:blipFill>
        <p:spPr>
          <a:xfrm flipH="1">
            <a:off x="1140845" y="1878430"/>
            <a:ext cx="1512301" cy="1196531"/>
          </a:xfrm>
          <a:prstGeom prst="rect">
            <a:avLst/>
          </a:prstGeom>
        </p:spPr>
      </p:pic>
    </p:spTree>
    <p:extLst>
      <p:ext uri="{BB962C8B-B14F-4D97-AF65-F5344CB8AC3E}">
        <p14:creationId xmlns:p14="http://schemas.microsoft.com/office/powerpoint/2010/main" val="416897510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latin typeface="Gill Sans MT" panose="020B0502020104020203" pitchFamily="34" charset="0"/>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66</a:t>
            </a:fld>
            <a:endParaRPr kumimoji="0" lang="en-GB" sz="1400" b="0" i="0" u="none" strike="noStrike" kern="1200" cap="none" spc="0" normalizeH="0" baseline="0" noProof="0" dirty="0">
              <a:ln>
                <a:noFill/>
              </a:ln>
              <a:solidFill>
                <a:srgbClr val="E7E6E6">
                  <a:lumMod val="75000"/>
                </a:srgbClr>
              </a:solidFill>
              <a:effectLst/>
              <a:uLnTx/>
              <a:uFillTx/>
              <a:latin typeface="Gill Sans MT" panose="020B0502020104020203" pitchFamily="34" charset="0"/>
              <a:ea typeface="+mn-ea"/>
              <a:cs typeface="+mn-cs"/>
            </a:endParaRPr>
          </a:p>
        </p:txBody>
      </p:sp>
      <p:sp>
        <p:nvSpPr>
          <p:cNvPr id="5" name="Rectangle 4"/>
          <p:cNvSpPr/>
          <p:nvPr/>
        </p:nvSpPr>
        <p:spPr>
          <a:xfrm>
            <a:off x="866315" y="739126"/>
            <a:ext cx="7436566" cy="5386090"/>
          </a:xfrm>
          <a:prstGeom prst="rect">
            <a:avLst/>
          </a:prstGeom>
        </p:spPr>
        <p:txBody>
          <a:bodyPr wrap="square">
            <a:spAutoFit/>
          </a:bodyPr>
          <a:lstStyle/>
          <a:p>
            <a:pPr lvl="0">
              <a:defRPr/>
            </a:pPr>
            <a:r>
              <a:rPr lang="en-GB" sz="4000" b="1" dirty="0">
                <a:solidFill>
                  <a:prstClr val="black"/>
                </a:solidFill>
                <a:latin typeface="Gill Sans MT" panose="020B0502020104020203" pitchFamily="34" charset="0"/>
              </a:rPr>
              <a:t>True or False</a:t>
            </a:r>
            <a:r>
              <a:rPr lang="en-GB" sz="4000" b="1" dirty="0" smtClean="0">
                <a:solidFill>
                  <a:prstClr val="black"/>
                </a:solidFill>
                <a:latin typeface="Gill Sans MT" panose="020B0502020104020203" pitchFamily="34" charset="0"/>
              </a:rPr>
              <a:t>?</a:t>
            </a:r>
          </a:p>
          <a:p>
            <a:pPr lvl="0">
              <a:defRPr/>
            </a:pPr>
            <a:endParaRPr lang="en-GB" sz="2400" b="1" dirty="0">
              <a:solidFill>
                <a:prstClr val="black"/>
              </a:solidFill>
              <a:latin typeface="Gill Sans MT" panose="020B0502020104020203" pitchFamily="34" charset="0"/>
            </a:endParaRPr>
          </a:p>
          <a:p>
            <a:pPr lvl="0">
              <a:defRPr/>
            </a:pPr>
            <a:endParaRPr lang="en-GB" dirty="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lgn="ctr">
              <a:defRPr/>
            </a:pPr>
            <a:r>
              <a:rPr lang="en-GB" sz="2800" dirty="0">
                <a:solidFill>
                  <a:prstClr val="black"/>
                </a:solidFill>
                <a:latin typeface="Gill Sans MT" panose="020B0502020104020203" pitchFamily="34" charset="0"/>
              </a:rPr>
              <a:t>One more than 7 is the same as </a:t>
            </a:r>
            <a:r>
              <a:rPr lang="en-GB" sz="2800" dirty="0" smtClean="0">
                <a:solidFill>
                  <a:prstClr val="black"/>
                </a:solidFill>
                <a:latin typeface="Gill Sans MT" panose="020B0502020104020203" pitchFamily="34" charset="0"/>
              </a:rPr>
              <a:t>one </a:t>
            </a:r>
            <a:r>
              <a:rPr lang="en-GB" sz="2800" dirty="0">
                <a:solidFill>
                  <a:prstClr val="black"/>
                </a:solidFill>
                <a:latin typeface="Gill Sans MT" panose="020B0502020104020203" pitchFamily="34" charset="0"/>
              </a:rPr>
              <a:t>less than 9</a:t>
            </a:r>
          </a:p>
          <a:p>
            <a:pPr lvl="0" algn="ctr">
              <a:defRPr/>
            </a:pPr>
            <a:endParaRPr lang="en-GB" sz="2400" dirty="0">
              <a:solidFill>
                <a:prstClr val="black"/>
              </a:solidFill>
              <a:latin typeface="Gill Sans MT" panose="020B0502020104020203" pitchFamily="34" charset="0"/>
            </a:endParaRPr>
          </a:p>
          <a:p>
            <a:pPr lvl="0" algn="ctr">
              <a:defRPr/>
            </a:pPr>
            <a:endParaRPr lang="en-GB" sz="40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Use a number track to help you</a:t>
            </a:r>
            <a:r>
              <a:rPr lang="en-GB" sz="2800" dirty="0" smtClean="0">
                <a:solidFill>
                  <a:prstClr val="black"/>
                </a:solidFill>
                <a:latin typeface="Gill Sans MT" panose="020B0502020104020203" pitchFamily="34" charset="0"/>
              </a:rPr>
              <a:t>.</a:t>
            </a:r>
          </a:p>
          <a:p>
            <a:pPr lvl="0">
              <a:defRPr/>
            </a:pPr>
            <a:endParaRPr lang="en-GB" sz="2800" dirty="0">
              <a:solidFill>
                <a:prstClr val="black"/>
              </a:solidFill>
              <a:latin typeface="Gill Sans MT" panose="020B0502020104020203" pitchFamily="34" charset="0"/>
            </a:endParaRPr>
          </a:p>
          <a:p>
            <a:pPr lvl="0">
              <a:defRPr/>
            </a:pPr>
            <a:endParaRPr lang="en-GB" sz="2800" dirty="0" smtClean="0">
              <a:solidFill>
                <a:prstClr val="black"/>
              </a:solidFill>
              <a:latin typeface="Gill Sans MT" panose="020B0502020104020203" pitchFamily="34" charset="0"/>
            </a:endParaRP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Can you think of another statement like this?</a:t>
            </a:r>
          </a:p>
        </p:txBody>
      </p:sp>
      <p:sp>
        <p:nvSpPr>
          <p:cNvPr id="27" name="Rounded Rectangle 26"/>
          <p:cNvSpPr/>
          <p:nvPr/>
        </p:nvSpPr>
        <p:spPr>
          <a:xfrm>
            <a:off x="866315" y="1945694"/>
            <a:ext cx="7436565" cy="1627322"/>
          </a:xfrm>
          <a:prstGeom prst="roundRect">
            <a:avLst/>
          </a:prstGeom>
          <a:solidFill>
            <a:srgbClr val="00B050">
              <a:alpha val="18824"/>
            </a:srgbClr>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28" name="Table 27"/>
          <p:cNvGraphicFramePr>
            <a:graphicFrameLocks noGrp="1"/>
          </p:cNvGraphicFramePr>
          <p:nvPr>
            <p:extLst>
              <p:ext uri="{D42A27DB-BD31-4B8C-83A1-F6EECF244321}">
                <p14:modId xmlns:p14="http://schemas.microsoft.com/office/powerpoint/2010/main" val="3029492445"/>
              </p:ext>
            </p:extLst>
          </p:nvPr>
        </p:nvGraphicFramePr>
        <p:xfrm>
          <a:off x="931888" y="4567735"/>
          <a:ext cx="7206170" cy="780668"/>
        </p:xfrm>
        <a:graphic>
          <a:graphicData uri="http://schemas.openxmlformats.org/drawingml/2006/table">
            <a:tbl>
              <a:tblPr firstRow="1" bandRow="1">
                <a:tableStyleId>{5C22544A-7EE6-4342-B048-85BDC9FD1C3A}</a:tableStyleId>
              </a:tblPr>
              <a:tblGrid>
                <a:gridCol w="720617">
                  <a:extLst>
                    <a:ext uri="{9D8B030D-6E8A-4147-A177-3AD203B41FA5}">
                      <a16:colId xmlns:a16="http://schemas.microsoft.com/office/drawing/2014/main" xmlns="" val="2096776888"/>
                    </a:ext>
                  </a:extLst>
                </a:gridCol>
                <a:gridCol w="720617">
                  <a:extLst>
                    <a:ext uri="{9D8B030D-6E8A-4147-A177-3AD203B41FA5}">
                      <a16:colId xmlns:a16="http://schemas.microsoft.com/office/drawing/2014/main" xmlns="" val="782478417"/>
                    </a:ext>
                  </a:extLst>
                </a:gridCol>
                <a:gridCol w="720617">
                  <a:extLst>
                    <a:ext uri="{9D8B030D-6E8A-4147-A177-3AD203B41FA5}">
                      <a16:colId xmlns:a16="http://schemas.microsoft.com/office/drawing/2014/main" xmlns="" val="874471104"/>
                    </a:ext>
                  </a:extLst>
                </a:gridCol>
                <a:gridCol w="720617">
                  <a:extLst>
                    <a:ext uri="{9D8B030D-6E8A-4147-A177-3AD203B41FA5}">
                      <a16:colId xmlns:a16="http://schemas.microsoft.com/office/drawing/2014/main" xmlns="" val="174805843"/>
                    </a:ext>
                  </a:extLst>
                </a:gridCol>
                <a:gridCol w="720617">
                  <a:extLst>
                    <a:ext uri="{9D8B030D-6E8A-4147-A177-3AD203B41FA5}">
                      <a16:colId xmlns:a16="http://schemas.microsoft.com/office/drawing/2014/main" xmlns="" val="1632161687"/>
                    </a:ext>
                  </a:extLst>
                </a:gridCol>
                <a:gridCol w="720617">
                  <a:extLst>
                    <a:ext uri="{9D8B030D-6E8A-4147-A177-3AD203B41FA5}">
                      <a16:colId xmlns:a16="http://schemas.microsoft.com/office/drawing/2014/main" xmlns="" val="3243619425"/>
                    </a:ext>
                  </a:extLst>
                </a:gridCol>
                <a:gridCol w="720617">
                  <a:extLst>
                    <a:ext uri="{9D8B030D-6E8A-4147-A177-3AD203B41FA5}">
                      <a16:colId xmlns:a16="http://schemas.microsoft.com/office/drawing/2014/main" xmlns="" val="2912025594"/>
                    </a:ext>
                  </a:extLst>
                </a:gridCol>
                <a:gridCol w="720617">
                  <a:extLst>
                    <a:ext uri="{9D8B030D-6E8A-4147-A177-3AD203B41FA5}">
                      <a16:colId xmlns:a16="http://schemas.microsoft.com/office/drawing/2014/main" xmlns="" val="1405678310"/>
                    </a:ext>
                  </a:extLst>
                </a:gridCol>
                <a:gridCol w="720617">
                  <a:extLst>
                    <a:ext uri="{9D8B030D-6E8A-4147-A177-3AD203B41FA5}">
                      <a16:colId xmlns:a16="http://schemas.microsoft.com/office/drawing/2014/main" xmlns="" val="4056058134"/>
                    </a:ext>
                  </a:extLst>
                </a:gridCol>
                <a:gridCol w="720617">
                  <a:extLst>
                    <a:ext uri="{9D8B030D-6E8A-4147-A177-3AD203B41FA5}">
                      <a16:colId xmlns:a16="http://schemas.microsoft.com/office/drawing/2014/main" xmlns="" val="625389656"/>
                    </a:ext>
                  </a:extLst>
                </a:gridCol>
              </a:tblGrid>
              <a:tr h="780668">
                <a:tc>
                  <a:txBody>
                    <a:bodyPr/>
                    <a:lstStyle/>
                    <a:p>
                      <a:pPr algn="ctr"/>
                      <a:endParaRPr lang="en-GB" sz="2200" b="1" dirty="0">
                        <a:solidFill>
                          <a:sysClr val="windowText" lastClr="000000"/>
                        </a:solidFill>
                        <a:latin typeface="Bariol Regular" panose="02000506040000020003" pitchFamily="2" charset="0"/>
                      </a:endParaRPr>
                    </a:p>
                  </a:txBody>
                  <a:tcPr marL="152530" marR="152530" marT="82621" marB="826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2200" b="1" dirty="0">
                        <a:solidFill>
                          <a:sysClr val="windowText" lastClr="000000"/>
                        </a:solidFill>
                        <a:latin typeface="Bariol Regular" panose="02000506040000020003" pitchFamily="2" charset="0"/>
                      </a:endParaRPr>
                    </a:p>
                  </a:txBody>
                  <a:tcPr marL="152530" marR="152530" marT="82621" marB="826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2200" b="1" dirty="0">
                        <a:solidFill>
                          <a:sysClr val="windowText" lastClr="000000"/>
                        </a:solidFill>
                        <a:latin typeface="Bariol Regular" panose="02000506040000020003" pitchFamily="2" charset="0"/>
                      </a:endParaRPr>
                    </a:p>
                  </a:txBody>
                  <a:tcPr marL="152530" marR="152530" marT="82621" marB="826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2200" b="1" dirty="0">
                        <a:solidFill>
                          <a:sysClr val="windowText" lastClr="000000"/>
                        </a:solidFill>
                        <a:latin typeface="Bariol Regular" panose="02000506040000020003" pitchFamily="2" charset="0"/>
                      </a:endParaRPr>
                    </a:p>
                  </a:txBody>
                  <a:tcPr marL="152530" marR="152530" marT="82621" marB="826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2200" b="1" dirty="0">
                        <a:solidFill>
                          <a:sysClr val="windowText" lastClr="000000"/>
                        </a:solidFill>
                        <a:latin typeface="Bariol Regular" panose="02000506040000020003" pitchFamily="2" charset="0"/>
                      </a:endParaRPr>
                    </a:p>
                  </a:txBody>
                  <a:tcPr marL="152530" marR="152530" marT="82621" marB="826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2200" b="1" dirty="0">
                        <a:solidFill>
                          <a:sysClr val="windowText" lastClr="000000"/>
                        </a:solidFill>
                        <a:latin typeface="Bariol Regular" panose="02000506040000020003" pitchFamily="2" charset="0"/>
                      </a:endParaRPr>
                    </a:p>
                  </a:txBody>
                  <a:tcPr marL="152530" marR="152530" marT="82621" marB="826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2200" b="1" dirty="0">
                        <a:solidFill>
                          <a:sysClr val="windowText" lastClr="000000"/>
                        </a:solidFill>
                        <a:latin typeface="Bariol Regular" panose="02000506040000020003" pitchFamily="2" charset="0"/>
                      </a:endParaRPr>
                    </a:p>
                  </a:txBody>
                  <a:tcPr marL="152530" marR="152530" marT="82621" marB="826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2200" b="1" dirty="0">
                        <a:solidFill>
                          <a:sysClr val="windowText" lastClr="000000"/>
                        </a:solidFill>
                        <a:latin typeface="Bariol Regular" panose="02000506040000020003" pitchFamily="2" charset="0"/>
                      </a:endParaRPr>
                    </a:p>
                  </a:txBody>
                  <a:tcPr marL="152530" marR="152530" marT="82621" marB="826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2200" b="1" dirty="0">
                        <a:solidFill>
                          <a:sysClr val="windowText" lastClr="000000"/>
                        </a:solidFill>
                        <a:latin typeface="Bariol Regular" panose="02000506040000020003" pitchFamily="2" charset="0"/>
                      </a:endParaRPr>
                    </a:p>
                  </a:txBody>
                  <a:tcPr marL="152530" marR="152530" marT="82621" marB="826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tc>
                  <a:txBody>
                    <a:bodyPr/>
                    <a:lstStyle/>
                    <a:p>
                      <a:pPr algn="ctr"/>
                      <a:endParaRPr lang="en-GB" sz="2200" b="1" dirty="0">
                        <a:solidFill>
                          <a:sysClr val="windowText" lastClr="000000"/>
                        </a:solidFill>
                        <a:latin typeface="Bariol Regular" panose="02000506040000020003" pitchFamily="2" charset="0"/>
                      </a:endParaRPr>
                    </a:p>
                  </a:txBody>
                  <a:tcPr marL="152530" marR="152530" marT="82621" marB="826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E5D7"/>
                    </a:solidFill>
                  </a:tcPr>
                </a:tc>
                <a:extLst>
                  <a:ext uri="{0D108BD9-81ED-4DB2-BD59-A6C34878D82A}">
                    <a16:rowId xmlns:a16="http://schemas.microsoft.com/office/drawing/2014/main" xmlns="" val="1641896718"/>
                  </a:ext>
                </a:extLst>
              </a:tr>
            </a:tbl>
          </a:graphicData>
        </a:graphic>
      </p:graphicFrame>
    </p:spTree>
    <p:extLst>
      <p:ext uri="{BB962C8B-B14F-4D97-AF65-F5344CB8AC3E}">
        <p14:creationId xmlns:p14="http://schemas.microsoft.com/office/powerpoint/2010/main" val="289538673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48BAC8EC-B437-49E7-9790-CFA1DD0E61BE}" type="slidenum">
              <a:rPr kumimoji="0" lang="en-GB" sz="1400" b="0" i="0" u="none" strike="noStrike" kern="1200" cap="none" spc="0" normalizeH="0" baseline="0" noProof="0" smtClean="0">
                <a:ln>
                  <a:noFill/>
                </a:ln>
                <a:solidFill>
                  <a:srgbClr val="E7E6E6">
                    <a:lumMod val="75000"/>
                  </a:srgbClr>
                </a:solidFill>
                <a:effectLst/>
                <a:uLnTx/>
                <a:uFillTx/>
                <a:latin typeface="Gill Sans MT" panose="020B0502020104020203" pitchFamily="34" charset="0"/>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67</a:t>
            </a:fld>
            <a:endParaRPr kumimoji="0" lang="en-GB" sz="1400" b="0" i="0" u="none" strike="noStrike" kern="1200" cap="none" spc="0" normalizeH="0" baseline="0" noProof="0" dirty="0">
              <a:ln>
                <a:noFill/>
              </a:ln>
              <a:solidFill>
                <a:srgbClr val="E7E6E6">
                  <a:lumMod val="75000"/>
                </a:srgbClr>
              </a:solidFill>
              <a:effectLst/>
              <a:uLnTx/>
              <a:uFillTx/>
              <a:latin typeface="Gill Sans MT" panose="020B0502020104020203" pitchFamily="34" charset="0"/>
              <a:ea typeface="+mn-ea"/>
              <a:cs typeface="+mn-cs"/>
            </a:endParaRPr>
          </a:p>
        </p:txBody>
      </p:sp>
      <p:sp>
        <p:nvSpPr>
          <p:cNvPr id="6" name="Rectangle 5"/>
          <p:cNvSpPr/>
          <p:nvPr/>
        </p:nvSpPr>
        <p:spPr>
          <a:xfrm>
            <a:off x="866315" y="731124"/>
            <a:ext cx="7436566" cy="4832092"/>
          </a:xfrm>
          <a:prstGeom prst="rect">
            <a:avLst/>
          </a:prstGeom>
        </p:spPr>
        <p:txBody>
          <a:bodyPr wrap="square">
            <a:spAutoFit/>
          </a:bodyPr>
          <a:lstStyle/>
          <a:p>
            <a:pPr lvl="0">
              <a:defRPr/>
            </a:pPr>
            <a:r>
              <a:rPr lang="en-GB" sz="2800" dirty="0">
                <a:solidFill>
                  <a:prstClr val="black"/>
                </a:solidFill>
                <a:latin typeface="Gill Sans MT" panose="020B0502020104020203" pitchFamily="34" charset="0"/>
              </a:rPr>
              <a:t>Complete the sentence stems.</a:t>
            </a:r>
          </a:p>
          <a:p>
            <a:pPr lvl="0">
              <a:defRPr/>
            </a:pPr>
            <a:endParaRPr lang="en-GB" sz="2800" dirty="0">
              <a:solidFill>
                <a:prstClr val="black"/>
              </a:solidFill>
              <a:latin typeface="Gill Sans MT" panose="020B0502020104020203" pitchFamily="34" charset="0"/>
            </a:endParaRPr>
          </a:p>
          <a:p>
            <a:pPr lvl="0" algn="ctr">
              <a:defRPr/>
            </a:pPr>
            <a:r>
              <a:rPr lang="en-GB" sz="2800" dirty="0">
                <a:solidFill>
                  <a:prstClr val="black"/>
                </a:solidFill>
                <a:latin typeface="Gill Sans MT" panose="020B0502020104020203" pitchFamily="34" charset="0"/>
              </a:rPr>
              <a:t>One less than 9 is ______</a:t>
            </a:r>
          </a:p>
          <a:p>
            <a:pPr lvl="0" algn="ctr">
              <a:defRPr/>
            </a:pPr>
            <a:endParaRPr lang="en-GB" sz="2800" dirty="0">
              <a:solidFill>
                <a:prstClr val="black"/>
              </a:solidFill>
              <a:latin typeface="Gill Sans MT" panose="020B0502020104020203" pitchFamily="34" charset="0"/>
            </a:endParaRPr>
          </a:p>
          <a:p>
            <a:pPr lvl="0" algn="ctr">
              <a:defRPr/>
            </a:pPr>
            <a:r>
              <a:rPr lang="en-GB" sz="2800" dirty="0">
                <a:solidFill>
                  <a:prstClr val="black"/>
                </a:solidFill>
                <a:latin typeface="Gill Sans MT" panose="020B0502020104020203" pitchFamily="34" charset="0"/>
              </a:rPr>
              <a:t>One less than ______ is 7</a:t>
            </a:r>
          </a:p>
          <a:p>
            <a:pPr lvl="0" algn="ctr">
              <a:defRPr/>
            </a:pPr>
            <a:endParaRPr lang="en-GB" sz="2800" dirty="0">
              <a:solidFill>
                <a:prstClr val="black"/>
              </a:solidFill>
              <a:latin typeface="Gill Sans MT" panose="020B0502020104020203" pitchFamily="34" charset="0"/>
            </a:endParaRPr>
          </a:p>
          <a:p>
            <a:pPr lvl="0" algn="ctr">
              <a:defRPr/>
            </a:pPr>
            <a:r>
              <a:rPr lang="en-GB" sz="2800" dirty="0">
                <a:solidFill>
                  <a:prstClr val="black"/>
                </a:solidFill>
                <a:latin typeface="Gill Sans MT" panose="020B0502020104020203" pitchFamily="34" charset="0"/>
              </a:rPr>
              <a:t>One less than ______ is 6</a:t>
            </a:r>
          </a:p>
          <a:p>
            <a:pPr lvl="0">
              <a:defRPr/>
            </a:pPr>
            <a:endParaRPr lang="en-GB" sz="2800" dirty="0">
              <a:solidFill>
                <a:prstClr val="black"/>
              </a:solidFill>
              <a:latin typeface="Gill Sans MT" panose="020B0502020104020203" pitchFamily="34" charset="0"/>
            </a:endParaRPr>
          </a:p>
          <a:p>
            <a:pPr lvl="0">
              <a:defRPr/>
            </a:pPr>
            <a:r>
              <a:rPr lang="en-GB" sz="2800" dirty="0" smtClean="0">
                <a:solidFill>
                  <a:prstClr val="black"/>
                </a:solidFill>
                <a:latin typeface="Gill Sans MT" panose="020B0502020104020203" pitchFamily="34" charset="0"/>
              </a:rPr>
              <a:t>What </a:t>
            </a:r>
            <a:r>
              <a:rPr lang="en-GB" sz="2800" dirty="0">
                <a:solidFill>
                  <a:prstClr val="black"/>
                </a:solidFill>
                <a:latin typeface="Gill Sans MT" panose="020B0502020104020203" pitchFamily="34" charset="0"/>
              </a:rPr>
              <a:t>pattern do you notice with the numbers?</a:t>
            </a:r>
          </a:p>
          <a:p>
            <a:pPr lvl="0">
              <a:defRPr/>
            </a:pPr>
            <a:endParaRPr lang="en-GB" sz="2800" dirty="0">
              <a:solidFill>
                <a:prstClr val="black"/>
              </a:solidFill>
              <a:latin typeface="Gill Sans MT" panose="020B0502020104020203" pitchFamily="34" charset="0"/>
            </a:endParaRPr>
          </a:p>
          <a:p>
            <a:pPr lvl="0">
              <a:defRPr/>
            </a:pPr>
            <a:r>
              <a:rPr lang="en-GB" sz="2800" dirty="0">
                <a:solidFill>
                  <a:prstClr val="black"/>
                </a:solidFill>
                <a:latin typeface="Gill Sans MT" panose="020B0502020104020203" pitchFamily="34" charset="0"/>
              </a:rPr>
              <a:t>What would the next sentence be?</a:t>
            </a:r>
          </a:p>
        </p:txBody>
      </p:sp>
    </p:spTree>
    <p:extLst>
      <p:ext uri="{BB962C8B-B14F-4D97-AF65-F5344CB8AC3E}">
        <p14:creationId xmlns:p14="http://schemas.microsoft.com/office/powerpoint/2010/main" val="86901397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8229600" cy="1143000"/>
          </a:xfrm>
        </p:spPr>
        <p:txBody>
          <a:bodyPr/>
          <a:lstStyle/>
          <a:p>
            <a:r>
              <a:rPr lang="en-GB" dirty="0" smtClean="0"/>
              <a:t>Science Learning</a:t>
            </a:r>
            <a:endParaRPr lang="en-GB" dirty="0"/>
          </a:p>
        </p:txBody>
      </p:sp>
      <p:sp>
        <p:nvSpPr>
          <p:cNvPr id="3" name="Content Placeholder 2"/>
          <p:cNvSpPr>
            <a:spLocks noGrp="1"/>
          </p:cNvSpPr>
          <p:nvPr>
            <p:ph idx="1"/>
          </p:nvPr>
        </p:nvSpPr>
        <p:spPr>
          <a:xfrm>
            <a:off x="251520" y="980728"/>
            <a:ext cx="8712968" cy="5760640"/>
          </a:xfrm>
        </p:spPr>
        <p:txBody>
          <a:bodyPr>
            <a:normAutofit/>
          </a:bodyPr>
          <a:lstStyle/>
          <a:p>
            <a:pPr marL="0" indent="0">
              <a:buNone/>
            </a:pPr>
            <a:endParaRPr lang="en-GB" sz="2400" dirty="0" smtClean="0"/>
          </a:p>
          <a:p>
            <a:pPr marL="0" indent="0">
              <a:buNone/>
            </a:pPr>
            <a:r>
              <a:rPr lang="en-GB" sz="2400" dirty="0" smtClean="0"/>
              <a:t> </a:t>
            </a:r>
            <a:endParaRPr lang="en-GB" sz="2400" dirty="0" smtClean="0"/>
          </a:p>
          <a:p>
            <a:pPr marL="0" indent="0">
              <a:buNone/>
            </a:pPr>
            <a:endParaRPr lang="en-GB" sz="2400" dirty="0"/>
          </a:p>
          <a:p>
            <a:pPr marL="0" indent="0">
              <a:buNone/>
            </a:pPr>
            <a:endParaRPr lang="en-GB" sz="2400" dirty="0" smtClean="0"/>
          </a:p>
          <a:p>
            <a:pPr marL="0" indent="0">
              <a:buNone/>
            </a:pPr>
            <a:endParaRPr lang="en-GB" sz="2400" dirty="0"/>
          </a:p>
          <a:p>
            <a:pPr marL="0" indent="0">
              <a:buNone/>
            </a:pPr>
            <a:endParaRPr lang="en-GB" sz="2400" dirty="0" smtClean="0"/>
          </a:p>
          <a:p>
            <a:pPr marL="0" indent="0">
              <a:buNone/>
            </a:pPr>
            <a:endParaRPr lang="en-GB" sz="2400" dirty="0"/>
          </a:p>
          <a:p>
            <a:pPr marL="0" indent="0">
              <a:buNone/>
            </a:pPr>
            <a:endParaRPr lang="en-GB" sz="2400" dirty="0" smtClean="0"/>
          </a:p>
          <a:p>
            <a:pPr marL="0" indent="0">
              <a:buNone/>
            </a:pPr>
            <a:endParaRPr lang="en-GB" dirty="0"/>
          </a:p>
        </p:txBody>
      </p:sp>
      <p:pic>
        <p:nvPicPr>
          <p:cNvPr id="552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524" y="1863313"/>
            <a:ext cx="3312368" cy="4714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loud Callout 4"/>
          <p:cNvSpPr/>
          <p:nvPr/>
        </p:nvSpPr>
        <p:spPr>
          <a:xfrm>
            <a:off x="611560" y="692696"/>
            <a:ext cx="2664296" cy="1008112"/>
          </a:xfrm>
          <a:prstGeom prst="cloudCallout">
            <a:avLst>
              <a:gd name="adj1" fmla="val -63410"/>
              <a:gd name="adj2" fmla="val -7756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Do you know the Five Senses?</a:t>
            </a:r>
            <a:endParaRPr lang="en-GB" dirty="0"/>
          </a:p>
        </p:txBody>
      </p:sp>
      <p:sp>
        <p:nvSpPr>
          <p:cNvPr id="6" name="Cloud Callout 5"/>
          <p:cNvSpPr/>
          <p:nvPr/>
        </p:nvSpPr>
        <p:spPr>
          <a:xfrm>
            <a:off x="4067944" y="908720"/>
            <a:ext cx="3456384" cy="2304256"/>
          </a:xfrm>
          <a:prstGeom prst="cloudCallout">
            <a:avLst>
              <a:gd name="adj1" fmla="val 73301"/>
              <a:gd name="adj2" fmla="val -7668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Which part of your body do you use for each sense?</a:t>
            </a:r>
            <a:endParaRPr lang="en-GB" dirty="0"/>
          </a:p>
        </p:txBody>
      </p:sp>
      <p:pic>
        <p:nvPicPr>
          <p:cNvPr id="552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5141" y="3356992"/>
            <a:ext cx="2340303" cy="1979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4279755" y="5742157"/>
            <a:ext cx="3673566" cy="830997"/>
          </a:xfrm>
          <a:prstGeom prst="rect">
            <a:avLst/>
          </a:prstGeom>
          <a:noFill/>
        </p:spPr>
        <p:txBody>
          <a:bodyPr wrap="square" rtlCol="0">
            <a:spAutoFit/>
          </a:bodyPr>
          <a:lstStyle/>
          <a:p>
            <a:r>
              <a:rPr lang="en-GB" sz="2400" dirty="0" smtClean="0"/>
              <a:t>This song on YouTube will help you with the answers.</a:t>
            </a:r>
            <a:endParaRPr lang="en-GB" sz="2400" dirty="0"/>
          </a:p>
        </p:txBody>
      </p:sp>
      <p:sp>
        <p:nvSpPr>
          <p:cNvPr id="8" name="Rectangle 7"/>
          <p:cNvSpPr/>
          <p:nvPr/>
        </p:nvSpPr>
        <p:spPr>
          <a:xfrm>
            <a:off x="4245140" y="5336704"/>
            <a:ext cx="4898859" cy="276999"/>
          </a:xfrm>
          <a:prstGeom prst="rect">
            <a:avLst/>
          </a:prstGeom>
        </p:spPr>
        <p:txBody>
          <a:bodyPr wrap="square">
            <a:spAutoFit/>
          </a:bodyPr>
          <a:lstStyle/>
          <a:p>
            <a:r>
              <a:rPr lang="en-GB" sz="1200" dirty="0"/>
              <a:t>https://www.youtube.com/watch?v=MtwV9Mi_aNk</a:t>
            </a:r>
          </a:p>
        </p:txBody>
      </p:sp>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75856" y="188640"/>
            <a:ext cx="5400600" cy="5078313"/>
          </a:xfrm>
          <a:prstGeom prst="rect">
            <a:avLst/>
          </a:prstGeom>
          <a:solidFill>
            <a:schemeClr val="bg1"/>
          </a:solidFill>
        </p:spPr>
        <p:txBody>
          <a:bodyPr wrap="square" rtlCol="0">
            <a:spAutoFit/>
          </a:bodyPr>
          <a:lstStyle/>
          <a:p>
            <a:pPr>
              <a:lnSpc>
                <a:spcPct val="150000"/>
              </a:lnSpc>
            </a:pPr>
            <a:r>
              <a:rPr lang="en-GB" sz="2400" dirty="0" smtClean="0">
                <a:latin typeface="Comic Sans MS" panose="030F0702030302020204" pitchFamily="66" charset="0"/>
              </a:rPr>
              <a:t>I hear with my____________.</a:t>
            </a:r>
          </a:p>
          <a:p>
            <a:pPr>
              <a:lnSpc>
                <a:spcPct val="150000"/>
              </a:lnSpc>
            </a:pPr>
            <a:endParaRPr lang="en-GB" sz="2400" dirty="0" smtClean="0">
              <a:latin typeface="Comic Sans MS" panose="030F0702030302020204" pitchFamily="66" charset="0"/>
            </a:endParaRPr>
          </a:p>
          <a:p>
            <a:pPr>
              <a:lnSpc>
                <a:spcPct val="150000"/>
              </a:lnSpc>
            </a:pPr>
            <a:r>
              <a:rPr lang="en-GB" sz="2400" dirty="0" smtClean="0">
                <a:latin typeface="Comic Sans MS" panose="030F0702030302020204" pitchFamily="66" charset="0"/>
              </a:rPr>
              <a:t>I see with my_____________.</a:t>
            </a:r>
          </a:p>
          <a:p>
            <a:pPr>
              <a:lnSpc>
                <a:spcPct val="150000"/>
              </a:lnSpc>
            </a:pPr>
            <a:endParaRPr lang="en-GB" sz="2400" dirty="0" smtClean="0">
              <a:latin typeface="Comic Sans MS" panose="030F0702030302020204" pitchFamily="66" charset="0"/>
            </a:endParaRPr>
          </a:p>
          <a:p>
            <a:pPr>
              <a:lnSpc>
                <a:spcPct val="150000"/>
              </a:lnSpc>
            </a:pPr>
            <a:r>
              <a:rPr lang="en-GB" sz="2400" dirty="0" smtClean="0">
                <a:latin typeface="Comic Sans MS" panose="030F0702030302020204" pitchFamily="66" charset="0"/>
              </a:rPr>
              <a:t>I smell with my____________.</a:t>
            </a:r>
          </a:p>
          <a:p>
            <a:pPr algn="r">
              <a:lnSpc>
                <a:spcPct val="150000"/>
              </a:lnSpc>
            </a:pPr>
            <a:endParaRPr lang="en-GB" sz="2400" dirty="0" smtClean="0">
              <a:latin typeface="Comic Sans MS" panose="030F0702030302020204" pitchFamily="66" charset="0"/>
            </a:endParaRPr>
          </a:p>
          <a:p>
            <a:pPr>
              <a:lnSpc>
                <a:spcPct val="150000"/>
              </a:lnSpc>
            </a:pPr>
            <a:r>
              <a:rPr lang="en-GB" sz="2400" dirty="0" smtClean="0">
                <a:latin typeface="Comic Sans MS" panose="030F0702030302020204" pitchFamily="66" charset="0"/>
              </a:rPr>
              <a:t>I taste with my____________.</a:t>
            </a:r>
          </a:p>
          <a:p>
            <a:pPr algn="r">
              <a:lnSpc>
                <a:spcPct val="150000"/>
              </a:lnSpc>
            </a:pPr>
            <a:endParaRPr lang="en-GB" sz="2400" dirty="0" smtClean="0">
              <a:latin typeface="Comic Sans MS" panose="030F0702030302020204" pitchFamily="66" charset="0"/>
            </a:endParaRPr>
          </a:p>
          <a:p>
            <a:pPr>
              <a:lnSpc>
                <a:spcPct val="150000"/>
              </a:lnSpc>
            </a:pPr>
            <a:r>
              <a:rPr lang="en-GB" sz="2400" dirty="0" smtClean="0">
                <a:latin typeface="Comic Sans MS" panose="030F0702030302020204" pitchFamily="66" charset="0"/>
              </a:rPr>
              <a:t>I touch with my____________.</a:t>
            </a:r>
            <a:endParaRPr lang="en-GB" sz="2400" dirty="0">
              <a:latin typeface="Comic Sans MS" panose="030F0702030302020204" pitchFamily="66" charset="0"/>
            </a:endParaRPr>
          </a:p>
        </p:txBody>
      </p:sp>
      <p:sp>
        <p:nvSpPr>
          <p:cNvPr id="5" name="Cloud Callout 4"/>
          <p:cNvSpPr/>
          <p:nvPr/>
        </p:nvSpPr>
        <p:spPr>
          <a:xfrm>
            <a:off x="179512" y="476672"/>
            <a:ext cx="2952328" cy="2592288"/>
          </a:xfrm>
          <a:prstGeom prst="cloudCallout">
            <a:avLst>
              <a:gd name="adj1" fmla="val -50629"/>
              <a:gd name="adj2" fmla="val -616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Can you copy and complete these sentences with the right body part?</a:t>
            </a:r>
            <a:endParaRPr lang="en-GB" dirty="0"/>
          </a:p>
        </p:txBody>
      </p:sp>
      <p:pic>
        <p:nvPicPr>
          <p:cNvPr id="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4167" y="5763108"/>
            <a:ext cx="1224136" cy="402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5"/>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7347" t="9839" r="9721" b="8071"/>
          <a:stretch/>
        </p:blipFill>
        <p:spPr bwMode="auto">
          <a:xfrm>
            <a:off x="1947362" y="5661248"/>
            <a:ext cx="803493" cy="6065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96664" y="5581174"/>
            <a:ext cx="1023970" cy="5753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55503" y="5576335"/>
            <a:ext cx="375758" cy="610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14927" y="5576335"/>
            <a:ext cx="809589" cy="572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274167" y="6271882"/>
            <a:ext cx="8712968" cy="369332"/>
          </a:xfrm>
          <a:prstGeom prst="rect">
            <a:avLst/>
          </a:prstGeom>
          <a:noFill/>
        </p:spPr>
        <p:txBody>
          <a:bodyPr wrap="square" rtlCol="0">
            <a:spAutoFit/>
          </a:bodyPr>
          <a:lstStyle/>
          <a:p>
            <a:r>
              <a:rPr lang="en-GB" dirty="0" smtClean="0">
                <a:latin typeface="Comic Sans MS" panose="030F0702030302020204" pitchFamily="66" charset="0"/>
              </a:rPr>
              <a:t>    eyes		ears	           hands	             nose            tongue</a:t>
            </a:r>
            <a:endParaRPr lang="en-GB" dirty="0">
              <a:latin typeface="Comic Sans MS" panose="030F0702030302020204" pitchFamily="66" charset="0"/>
            </a:endParaRPr>
          </a:p>
        </p:txBody>
      </p:sp>
    </p:spTree>
    <p:extLst>
      <p:ext uri="{BB962C8B-B14F-4D97-AF65-F5344CB8AC3E}">
        <p14:creationId xmlns:p14="http://schemas.microsoft.com/office/powerpoint/2010/main" val="309266427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80928"/>
            <a:ext cx="8229600" cy="1143000"/>
          </a:xfrm>
        </p:spPr>
        <p:txBody>
          <a:bodyPr>
            <a:normAutofit fontScale="90000"/>
          </a:bodyPr>
          <a:lstStyle/>
          <a:p>
            <a:r>
              <a:rPr lang="en-GB" dirty="0" smtClean="0"/>
              <a:t>Take some time to think about each of your senses in turn. What can you hear? What can you see? What can you taste, feel and smell?</a:t>
            </a:r>
            <a:br>
              <a:rPr lang="en-GB" dirty="0" smtClean="0"/>
            </a:br>
            <a:r>
              <a:rPr lang="en-GB" dirty="0" smtClean="0"/>
              <a:t>Complete the table on the following slide. You can use words or pictures, whichever your prefer (or just draw a table of your own). If you have a garden it might be nice to do this outside.</a:t>
            </a:r>
            <a:endParaRPr lang="en-GB" dirty="0"/>
          </a:p>
        </p:txBody>
      </p:sp>
    </p:spTree>
    <p:extLst>
      <p:ext uri="{BB962C8B-B14F-4D97-AF65-F5344CB8AC3E}">
        <p14:creationId xmlns:p14="http://schemas.microsoft.com/office/powerpoint/2010/main" val="204284237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542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429393" y="-944371"/>
            <a:ext cx="6757846" cy="86136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rot="16200000">
            <a:off x="-2992288" y="3000018"/>
            <a:ext cx="6523254" cy="523220"/>
          </a:xfrm>
          <a:prstGeom prst="rect">
            <a:avLst/>
          </a:prstGeom>
          <a:solidFill>
            <a:schemeClr val="bg1"/>
          </a:solidFill>
        </p:spPr>
        <p:txBody>
          <a:bodyPr wrap="square" rtlCol="0">
            <a:spAutoFit/>
          </a:bodyPr>
          <a:lstStyle/>
          <a:p>
            <a:pPr algn="ctr"/>
            <a:r>
              <a:rPr lang="en-GB" sz="2800" u="sng" dirty="0" smtClean="0"/>
              <a:t>I can use my Five Senses</a:t>
            </a:r>
            <a:endParaRPr lang="en-GB" sz="2800" u="sng" dirty="0"/>
          </a:p>
        </p:txBody>
      </p:sp>
    </p:spTree>
    <p:extLst>
      <p:ext uri="{BB962C8B-B14F-4D97-AF65-F5344CB8AC3E}">
        <p14:creationId xmlns:p14="http://schemas.microsoft.com/office/powerpoint/2010/main" val="208030129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20888"/>
            <a:ext cx="8229600" cy="1143000"/>
          </a:xfrm>
        </p:spPr>
        <p:txBody>
          <a:bodyPr/>
          <a:lstStyle/>
          <a:p>
            <a:r>
              <a:rPr lang="en-GB" dirty="0" smtClean="0"/>
              <a:t>Fun extra activity – if you fancy…</a:t>
            </a:r>
            <a:endParaRPr lang="en-GB" dirty="0"/>
          </a:p>
        </p:txBody>
      </p:sp>
    </p:spTree>
    <p:extLst>
      <p:ext uri="{BB962C8B-B14F-4D97-AF65-F5344CB8AC3E}">
        <p14:creationId xmlns:p14="http://schemas.microsoft.com/office/powerpoint/2010/main" val="1393574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573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43003" y="-1143001"/>
            <a:ext cx="6857999" cy="9144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378925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8928992" cy="3173152"/>
          </a:xfrm>
        </p:spPr>
        <p:txBody>
          <a:bodyPr>
            <a:noAutofit/>
          </a:bodyPr>
          <a:lstStyle/>
          <a:p>
            <a:pPr marL="0" indent="0">
              <a:buNone/>
            </a:pPr>
            <a:r>
              <a:rPr lang="en-GB" sz="2400" dirty="0" smtClean="0"/>
              <a:t>Please use the games and activities on the </a:t>
            </a:r>
            <a:r>
              <a:rPr lang="en-GB" sz="2400" dirty="0" err="1" smtClean="0"/>
              <a:t>Phonicsplay</a:t>
            </a:r>
            <a:r>
              <a:rPr lang="en-GB" sz="2400" dirty="0" smtClean="0"/>
              <a:t> website to continue practising Phonics.</a:t>
            </a:r>
          </a:p>
          <a:p>
            <a:pPr marL="0" indent="0">
              <a:buNone/>
            </a:pPr>
            <a:endParaRPr lang="en-GB" sz="2400" dirty="0"/>
          </a:p>
          <a:p>
            <a:pPr marL="0" indent="0">
              <a:buNone/>
            </a:pPr>
            <a:endParaRPr lang="en-GB" sz="2400" dirty="0" smtClean="0"/>
          </a:p>
          <a:p>
            <a:pPr marL="0" indent="0">
              <a:buNone/>
            </a:pPr>
            <a:r>
              <a:rPr lang="en-GB" sz="2400" dirty="0" smtClean="0">
                <a:hlinkClick r:id="rId2"/>
              </a:rPr>
              <a:t>www.phonicsplay.co.uk</a:t>
            </a:r>
            <a:endParaRPr lang="en-GB" sz="2400" dirty="0" smtClean="0"/>
          </a:p>
          <a:p>
            <a:pPr marL="0" indent="0">
              <a:buNone/>
            </a:pPr>
            <a:r>
              <a:rPr lang="en-GB" sz="2400" dirty="0" smtClean="0"/>
              <a:t>Login: march20</a:t>
            </a:r>
          </a:p>
          <a:p>
            <a:pPr marL="0" indent="0">
              <a:buNone/>
            </a:pPr>
            <a:r>
              <a:rPr lang="en-GB" sz="2400" dirty="0" smtClean="0"/>
              <a:t>Password: home</a:t>
            </a:r>
          </a:p>
          <a:p>
            <a:pPr marL="0" indent="0">
              <a:buNone/>
            </a:pPr>
            <a:endParaRPr lang="en-GB" sz="2400" dirty="0" smtClean="0"/>
          </a:p>
          <a:p>
            <a:pPr marL="0" indent="0">
              <a:buNone/>
            </a:pPr>
            <a:endParaRPr lang="en-GB" sz="2400" dirty="0"/>
          </a:p>
          <a:p>
            <a:pPr marL="0" indent="0">
              <a:buNone/>
            </a:pPr>
            <a:endParaRPr lang="en-GB" sz="2400" dirty="0"/>
          </a:p>
          <a:p>
            <a:pPr marL="0" indent="0">
              <a:buNone/>
            </a:pPr>
            <a:endParaRPr lang="en-GB" sz="2400" dirty="0" smtClean="0"/>
          </a:p>
          <a:p>
            <a:pPr marL="0" indent="0">
              <a:buNone/>
            </a:pPr>
            <a:r>
              <a:rPr lang="en-GB" sz="2400" dirty="0" smtClean="0"/>
              <a:t>Most of the children are working on Phase 3. There are a few children who are recapping Phase 2 and a few who are working on Phase 4.</a:t>
            </a:r>
          </a:p>
        </p:txBody>
      </p:sp>
      <p:pic>
        <p:nvPicPr>
          <p:cNvPr id="1126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85730" y="1700808"/>
            <a:ext cx="5584344" cy="3744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71400"/>
            <a:ext cx="8229600" cy="1143000"/>
          </a:xfrm>
        </p:spPr>
        <p:txBody>
          <a:bodyPr/>
          <a:lstStyle/>
          <a:p>
            <a:r>
              <a:rPr lang="en-GB" dirty="0" smtClean="0"/>
              <a:t>Handwriting practice</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sz="2400" dirty="0" smtClean="0"/>
              <a:t>It is important in Year 1 that the children are writing on lines and that every letter begins on the line and the body of every letter sits on the line. For letter formation </a:t>
            </a:r>
            <a:r>
              <a:rPr lang="en-GB" sz="2400" dirty="0"/>
              <a:t>I recommend this video. </a:t>
            </a:r>
            <a:r>
              <a:rPr lang="en-GB" sz="2400" dirty="0" smtClean="0"/>
              <a:t/>
            </a:r>
            <a:br>
              <a:rPr lang="en-GB" sz="2400" dirty="0" smtClean="0"/>
            </a:br>
            <a:r>
              <a:rPr lang="en-GB" sz="2400" dirty="0" smtClean="0"/>
              <a:t>Search </a:t>
            </a:r>
            <a:r>
              <a:rPr lang="en-GB" sz="2400" dirty="0"/>
              <a:t>“cursive alphabet mister teach” (</a:t>
            </a:r>
            <a:r>
              <a:rPr lang="en-GB" sz="2400" dirty="0">
                <a:hlinkClick r:id="rId2"/>
              </a:rPr>
              <a:t>https://www.youtube.com/watch?v=2NQ6uS8blwY</a:t>
            </a:r>
            <a:r>
              <a:rPr lang="en-GB" sz="2400" dirty="0"/>
              <a:t> </a:t>
            </a:r>
            <a:r>
              <a:rPr lang="en-GB" sz="2400" dirty="0" smtClean="0"/>
              <a:t>). </a:t>
            </a:r>
          </a:p>
          <a:p>
            <a:pPr marL="0" indent="0">
              <a:buNone/>
            </a:pPr>
            <a:endParaRPr lang="en-GB" sz="2400" dirty="0" smtClean="0"/>
          </a:p>
          <a:p>
            <a:pPr marL="0" indent="0">
              <a:buNone/>
            </a:pPr>
            <a:endParaRPr lang="en-GB" sz="2400" dirty="0" smtClean="0"/>
          </a:p>
        </p:txBody>
      </p:sp>
      <p:pic>
        <p:nvPicPr>
          <p:cNvPr id="1229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3529" y="3381700"/>
            <a:ext cx="4806810" cy="3398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0" y="3356992"/>
            <a:ext cx="4139952" cy="3416320"/>
          </a:xfrm>
          <a:prstGeom prst="rect">
            <a:avLst/>
          </a:prstGeom>
          <a:noFill/>
        </p:spPr>
        <p:txBody>
          <a:bodyPr wrap="square" rtlCol="0">
            <a:spAutoFit/>
          </a:bodyPr>
          <a:lstStyle/>
          <a:p>
            <a:pPr algn="r"/>
            <a:r>
              <a:rPr lang="en-GB" sz="2400" dirty="0"/>
              <a:t>Don’t try and practice all the letters at once – three or four at a time would be enough</a:t>
            </a:r>
            <a:r>
              <a:rPr lang="en-GB" sz="2400" dirty="0" smtClean="0"/>
              <a:t>.</a:t>
            </a:r>
            <a:br>
              <a:rPr lang="en-GB" sz="2400" dirty="0" smtClean="0"/>
            </a:br>
            <a:r>
              <a:rPr lang="en-GB" sz="2400" dirty="0" smtClean="0"/>
              <a:t>If you have some coloured pens or pencils at home try </a:t>
            </a:r>
            <a:r>
              <a:rPr lang="en-GB" sz="2400" dirty="0"/>
              <a:t>the “rainbow writing” </a:t>
            </a:r>
            <a:r>
              <a:rPr lang="en-GB" sz="2400" dirty="0" smtClean="0"/>
              <a:t>as shown in </a:t>
            </a:r>
            <a:r>
              <a:rPr lang="en-GB" sz="2400" dirty="0"/>
              <a:t>the video </a:t>
            </a:r>
            <a:r>
              <a:rPr lang="en-GB" sz="2400" dirty="0" smtClean="0"/>
              <a:t>where you trace over each letter in lots of different colours. </a:t>
            </a:r>
            <a:endParaRPr lang="en-GB" sz="2400" dirty="0"/>
          </a:p>
        </p:txBody>
      </p:sp>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908720"/>
            <a:ext cx="8229600" cy="4525963"/>
          </a:xfrm>
        </p:spPr>
        <p:txBody>
          <a:bodyPr>
            <a:normAutofit fontScale="92500" lnSpcReduction="10000"/>
          </a:bodyPr>
          <a:lstStyle/>
          <a:p>
            <a:pPr marL="0" indent="0">
              <a:buNone/>
            </a:pPr>
            <a:r>
              <a:rPr lang="en-GB" sz="2800" dirty="0" smtClean="0"/>
              <a:t>It is important to keep your children active. If it is safe to do so, ensure they have some time outside throughout the day. </a:t>
            </a:r>
          </a:p>
          <a:p>
            <a:pPr marL="0" indent="0">
              <a:buNone/>
            </a:pPr>
            <a:endParaRPr lang="en-GB" sz="2800" dirty="0"/>
          </a:p>
          <a:p>
            <a:pPr marL="0" indent="0">
              <a:buNone/>
            </a:pPr>
            <a:r>
              <a:rPr lang="en-GB" sz="2800" dirty="0" smtClean="0"/>
              <a:t>Have you tried the </a:t>
            </a:r>
            <a:r>
              <a:rPr lang="en-GB" sz="2800" dirty="0" err="1" smtClean="0"/>
              <a:t>GoNoodle</a:t>
            </a:r>
            <a:r>
              <a:rPr lang="en-GB" sz="2800" dirty="0" smtClean="0"/>
              <a:t> website?</a:t>
            </a:r>
          </a:p>
          <a:p>
            <a:pPr marL="0" indent="0">
              <a:buNone/>
            </a:pPr>
            <a:r>
              <a:rPr lang="en-GB" sz="2800" dirty="0" smtClean="0">
                <a:hlinkClick r:id="rId2"/>
              </a:rPr>
              <a:t>www.gonoodle.com</a:t>
            </a:r>
            <a:r>
              <a:rPr lang="en-GB" sz="2800" dirty="0" smtClean="0"/>
              <a:t> </a:t>
            </a:r>
          </a:p>
          <a:p>
            <a:pPr marL="0" indent="0">
              <a:buNone/>
            </a:pPr>
            <a:r>
              <a:rPr lang="en-GB" sz="2800" dirty="0" smtClean="0"/>
              <a:t>It is full of all sorts of physical activities including relaxation and mindfulness. </a:t>
            </a:r>
          </a:p>
          <a:p>
            <a:pPr marL="0" indent="0">
              <a:buNone/>
            </a:pPr>
            <a:r>
              <a:rPr lang="en-GB" sz="2800" dirty="0" smtClean="0"/>
              <a:t>Or the Cosmic Kids yoga stories are usually popular with Year 1.</a:t>
            </a:r>
          </a:p>
          <a:p>
            <a:pPr marL="0" indent="0">
              <a:buNone/>
            </a:pPr>
            <a:r>
              <a:rPr lang="en-GB" sz="2800" dirty="0" smtClean="0">
                <a:hlinkClick r:id="rId3"/>
              </a:rPr>
              <a:t>www.cosmickids.com</a:t>
            </a:r>
            <a:r>
              <a:rPr lang="en-GB" sz="2800" dirty="0" smtClean="0"/>
              <a:t>  </a:t>
            </a:r>
            <a:endParaRPr lang="en-GB" sz="2800" dirty="0"/>
          </a:p>
        </p:txBody>
      </p:sp>
    </p:spTree>
    <p:extLst>
      <p:ext uri="{BB962C8B-B14F-4D97-AF65-F5344CB8AC3E}">
        <p14:creationId xmlns:p14="http://schemas.microsoft.com/office/powerpoint/2010/main" val="23607931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6417</TotalTime>
  <Words>1852</Words>
  <Application>Microsoft Office PowerPoint</Application>
  <PresentationFormat>On-screen Show (4:3)</PresentationFormat>
  <Paragraphs>345</Paragraphs>
  <Slides>77</Slides>
  <Notes>9</Notes>
  <HiddenSlides>0</HiddenSlides>
  <MMClips>0</MMClips>
  <ScaleCrop>false</ScaleCrop>
  <HeadingPairs>
    <vt:vector size="4" baseType="variant">
      <vt:variant>
        <vt:lpstr>Theme</vt:lpstr>
      </vt:variant>
      <vt:variant>
        <vt:i4>1</vt:i4>
      </vt:variant>
      <vt:variant>
        <vt:lpstr>Slide Titles</vt:lpstr>
      </vt:variant>
      <vt:variant>
        <vt:i4>77</vt:i4>
      </vt:variant>
    </vt:vector>
  </HeadingPairs>
  <TitlesOfParts>
    <vt:vector size="78" baseType="lpstr">
      <vt:lpstr>Office Theme</vt:lpstr>
      <vt:lpstr>Home Learning </vt:lpstr>
      <vt:lpstr>Hello Year 1!</vt:lpstr>
      <vt:lpstr>English Learning 1</vt:lpstr>
      <vt:lpstr>The Little Red Hen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Science Learning</vt:lpstr>
      <vt:lpstr>PowerPoint Presentation</vt:lpstr>
      <vt:lpstr>Take some time to think about each of your senses in turn. What can you hear? What can you see? What can you taste, feel and smell? Complete the table on the following slide. You can use words or pictures, whichever your prefer (or just draw a table of your own). If you have a garden it might be nice to do this outside.</vt:lpstr>
      <vt:lpstr>PowerPoint Presentation</vt:lpstr>
      <vt:lpstr>Fun extra activity – if you fancy…</vt:lpstr>
      <vt:lpstr>PowerPoint Presentation</vt:lpstr>
      <vt:lpstr>Reading</vt:lpstr>
      <vt:lpstr>Phonics</vt:lpstr>
      <vt:lpstr>Handwriting practice</vt:lpstr>
      <vt:lpstr>P.E.</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MrsChild</cp:lastModifiedBy>
  <cp:revision>68</cp:revision>
  <dcterms:created xsi:type="dcterms:W3CDTF">2020-03-18T10:41:37Z</dcterms:created>
  <dcterms:modified xsi:type="dcterms:W3CDTF">2020-09-13T11:22:12Z</dcterms:modified>
</cp:coreProperties>
</file>