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86" r:id="rId13"/>
    <p:sldId id="305" r:id="rId14"/>
    <p:sldId id="306" r:id="rId15"/>
    <p:sldId id="307" r:id="rId16"/>
    <p:sldId id="308" r:id="rId17"/>
    <p:sldId id="302" r:id="rId18"/>
    <p:sldId id="303" r:id="rId19"/>
    <p:sldId id="299" r:id="rId20"/>
    <p:sldId id="300" r:id="rId21"/>
    <p:sldId id="301" r:id="rId22"/>
    <p:sldId id="304" r:id="rId23"/>
    <p:sldId id="269" r:id="rId24"/>
    <p:sldId id="27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4" autoAdjust="0"/>
    <p:restoredTop sz="94660"/>
  </p:normalViewPr>
  <p:slideViewPr>
    <p:cSldViewPr>
      <p:cViewPr>
        <p:scale>
          <a:sx n="92" d="100"/>
          <a:sy n="92" d="100"/>
        </p:scale>
        <p:origin x="-648" y="3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uk/url?sa=i&amp;url=https://www.kidsdirect.org/single-post/2017/12/07/Hatch-Your-Own-Baby-Chicks&amp;psig=AOvVaw1i8hUGvZfWGw5ZBfPn6vTM&amp;ust=1591454304135000&amp;source=images&amp;cd=vfe&amp;ved=0CAIQjRxqFwoTCLisvrjz6ukCFQAAAAAdAAAAABAD"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hyperlink" Target="https://soundcloud.com/talkforwriting/rainbows/s-Mt28P9OJlXO"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hyperlink" Target="https://bam.files.bbci.co.uk/bam/live/content/zddybdm/pdf" TargetMode="External"/><Relationship Id="rId2" Type="http://schemas.openxmlformats.org/officeDocument/2006/relationships/hyperlink" Target="https://bam.files.bbci.co.uk/bam/live/content/zkkxhbk/pdf" TargetMode="External"/><Relationship Id="rId1" Type="http://schemas.openxmlformats.org/officeDocument/2006/relationships/slideLayout" Target="../slideLayouts/slideLayout2.xml"/><Relationship Id="rId5" Type="http://schemas.openxmlformats.org/officeDocument/2006/relationships/hyperlink" Target="https://www.bbc.co.uk/bitesize/dailylessons" TargetMode="External"/><Relationship Id="rId4" Type="http://schemas.openxmlformats.org/officeDocument/2006/relationships/hyperlink" Target="https://bam.files.bbci.co.uk/bam/live/content/z49pf4j/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hyperlink" Target="https://www.google.co.uk/url?sa=i&amp;url=https://www.amazon.co.uk/Advantus-Desktop-World-Oceans-30502/dp/B00HXLP766&amp;psig=AOvVaw0CEfcCp_hFD0-Kz-vzWPxz&amp;ust=1591437422239000&amp;source=images&amp;cd=vfe&amp;ved=0CAIQjRxqFwoTCKingM206ukCFQAAAAAdAAAAABAD" TargetMode="External"/><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0.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49.png"/><Relationship Id="rId5" Type="http://schemas.openxmlformats.org/officeDocument/2006/relationships/image" Target="../media/image44.png"/><Relationship Id="rId10" Type="http://schemas.openxmlformats.org/officeDocument/2006/relationships/image" Target="../media/image48.png"/><Relationship Id="rId4" Type="http://schemas.openxmlformats.org/officeDocument/2006/relationships/image" Target="../media/image43.png"/><Relationship Id="rId9"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hyperlink" Target="https://www.google.co.uk/url?sa=i&amp;url=https://www.theflyingkids.com/products/world-map-poster-for-kids-educational-interactive-personalized-laminated-nursery-wall-art-that-grows-up-with-kids&amp;psig=AOvVaw1M7PnT7vcqitG6XV2zEiIl&amp;ust=1591437815052000&amp;source=images&amp;cd=vfe&amp;ved=0CAIQjRxqFwoTCKCJuom26ukCFQAAAAAdAAAAABAD" TargetMode="External"/><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2</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5"/>
            <a:ext cx="8229600" cy="2596356"/>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5" name="TextBox 4"/>
          <p:cNvSpPr txBox="1"/>
          <p:nvPr/>
        </p:nvSpPr>
        <p:spPr>
          <a:xfrm>
            <a:off x="1707254" y="1412776"/>
            <a:ext cx="7210072" cy="2308324"/>
          </a:xfrm>
          <a:prstGeom prst="rect">
            <a:avLst/>
          </a:prstGeom>
          <a:noFill/>
        </p:spPr>
        <p:txBody>
          <a:bodyPr wrap="square" rtlCol="0">
            <a:spAutoFit/>
          </a:bodyPr>
          <a:lstStyle/>
          <a:p>
            <a:r>
              <a:rPr lang="en-US" dirty="0" smtClean="0"/>
              <a:t>Hello Year 2, I hope you all enjoyed your first week back of home learning! Some children have returned to school in Year R , 1 and 6. We can’t wait for the day we can all return!</a:t>
            </a:r>
          </a:p>
          <a:p>
            <a:r>
              <a:rPr lang="en-US" dirty="0" smtClean="0"/>
              <a:t>This week I have been busy walking everywhere, trying to build up 15,000 steps a day. I walked down to Bapchild to see how many fairy doors I could find with Teddy whilst Ronnie was at school. It a lovely little village hunt and I think you would enjoy it. We managed to find 8!</a:t>
            </a:r>
          </a:p>
          <a:p>
            <a:r>
              <a:rPr lang="en-US" dirty="0" smtClean="0"/>
              <a:t>Have a great week of home learning, miss you as always! </a:t>
            </a:r>
            <a:r>
              <a:rPr lang="en-US" dirty="0" err="1" smtClean="0"/>
              <a:t>Mrs</a:t>
            </a:r>
            <a:r>
              <a:rPr lang="en-US" dirty="0" smtClean="0"/>
              <a:t> </a:t>
            </a:r>
            <a:r>
              <a:rPr lang="en-US" dirty="0" err="1" smtClean="0"/>
              <a:t>Unsworth</a:t>
            </a:r>
            <a:r>
              <a:rPr lang="en-US" dirty="0" smtClean="0"/>
              <a:t> x</a:t>
            </a:r>
          </a:p>
        </p:txBody>
      </p:sp>
      <p:pic>
        <p:nvPicPr>
          <p:cNvPr id="1026" name="Picture 2" descr="Blue Door – Gifts For Him, Gifts For H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604" y="1412776"/>
            <a:ext cx="1559511" cy="155951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73996" y="3861048"/>
            <a:ext cx="6214227" cy="2585323"/>
          </a:xfrm>
          <a:prstGeom prst="rect">
            <a:avLst/>
          </a:prstGeom>
          <a:noFill/>
        </p:spPr>
        <p:txBody>
          <a:bodyPr wrap="square" rtlCol="0">
            <a:spAutoFit/>
          </a:bodyPr>
          <a:lstStyle/>
          <a:p>
            <a:r>
              <a:rPr lang="en-US" dirty="0" smtClean="0"/>
              <a:t>Hello Year 2, I hope you have had a good week. Last week felt very different for me. My son George went back to school as he is in Year 6 and then I returned to school and taught Year 1 for a couple of days. It was so lovely to return to </a:t>
            </a:r>
            <a:r>
              <a:rPr lang="en-US" dirty="0" err="1" smtClean="0"/>
              <a:t>Bapchild</a:t>
            </a:r>
            <a:r>
              <a:rPr lang="en-US" dirty="0" smtClean="0"/>
              <a:t> and see some of the children. But shall I let you into a secret? I wish I could also see my lovely Year 2s. The Year 1 children had some eggs delivered and the children have been very excited to see them hatch into chicks. Have a lovely week and enjoy your activities.  Miss you lots, love </a:t>
            </a:r>
            <a:r>
              <a:rPr lang="en-US" dirty="0" err="1"/>
              <a:t>M</a:t>
            </a:r>
            <a:r>
              <a:rPr lang="en-US" dirty="0" err="1" smtClean="0"/>
              <a:t>rs</a:t>
            </a:r>
            <a:r>
              <a:rPr lang="en-US" dirty="0" smtClean="0"/>
              <a:t> Clark x</a:t>
            </a:r>
            <a:endParaRPr lang="en-GB" dirty="0"/>
          </a:p>
        </p:txBody>
      </p:sp>
      <p:pic>
        <p:nvPicPr>
          <p:cNvPr id="6" name="Picture 2" descr="Hatch Your Own Baby Chick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3" y="4293096"/>
            <a:ext cx="2371725" cy="1933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75656" y="94490"/>
            <a:ext cx="6696744" cy="769441"/>
          </a:xfrm>
          <a:prstGeom prst="rect">
            <a:avLst/>
          </a:prstGeom>
          <a:noFill/>
        </p:spPr>
        <p:txBody>
          <a:bodyPr wrap="square" rtlCol="0">
            <a:spAutoFit/>
          </a:bodyPr>
          <a:lstStyle/>
          <a:p>
            <a:pPr algn="ctr"/>
            <a:r>
              <a:rPr lang="en-US" sz="4400" dirty="0" smtClean="0"/>
              <a:t>English Learning</a:t>
            </a:r>
            <a:endParaRPr lang="en-GB" sz="4400"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83968" y="1124744"/>
            <a:ext cx="4613933"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7544" y="1052736"/>
            <a:ext cx="3600400" cy="3139321"/>
          </a:xfrm>
          <a:prstGeom prst="rect">
            <a:avLst/>
          </a:prstGeom>
          <a:noFill/>
        </p:spPr>
        <p:txBody>
          <a:bodyPr wrap="square" rtlCol="0">
            <a:spAutoFit/>
          </a:bodyPr>
          <a:lstStyle/>
          <a:p>
            <a:r>
              <a:rPr lang="en-US" dirty="0" smtClean="0"/>
              <a:t>During lockdown we have got used to seeing many images of rainbows as a symbol of hope. Over the next few weeks we will complete a topic in our English work on the theme of rainbows. We will look at non-fiction texts and use our </a:t>
            </a:r>
            <a:r>
              <a:rPr lang="en-US" dirty="0"/>
              <a:t>E</a:t>
            </a:r>
            <a:r>
              <a:rPr lang="en-US" dirty="0" smtClean="0"/>
              <a:t>nglish skills to find out the science of rainbows. We will explore the symbolism of rainbows and get creative with our writing. </a:t>
            </a:r>
            <a:endParaRPr lang="en-GB"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4162548"/>
            <a:ext cx="2266950" cy="2009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9480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58375"/>
            <a:ext cx="4992814" cy="65325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3685429"/>
            <a:ext cx="432048" cy="1830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0" y="723483"/>
            <a:ext cx="1979712" cy="800219"/>
          </a:xfrm>
          <a:prstGeom prst="rect">
            <a:avLst/>
          </a:prstGeom>
          <a:noFill/>
        </p:spPr>
        <p:txBody>
          <a:bodyPr wrap="square" rtlCol="0">
            <a:spAutoFit/>
          </a:bodyPr>
          <a:lstStyle/>
          <a:p>
            <a:r>
              <a:rPr lang="en-US" sz="2800" b="1" u="sng" dirty="0" smtClean="0">
                <a:latin typeface="Comic Sans MS" panose="030F0702030302020204" pitchFamily="66" charset="0"/>
              </a:rPr>
              <a:t>Activity 1</a:t>
            </a:r>
          </a:p>
          <a:p>
            <a:endParaRPr lang="en-GB" dirty="0"/>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1" y="3547316"/>
            <a:ext cx="2009775" cy="276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979712" y="3546131"/>
            <a:ext cx="4992814" cy="461665"/>
          </a:xfrm>
          <a:prstGeom prst="rect">
            <a:avLst/>
          </a:prstGeom>
          <a:noFill/>
        </p:spPr>
        <p:txBody>
          <a:bodyPr wrap="square" rtlCol="0">
            <a:spAutoFit/>
          </a:bodyPr>
          <a:lstStyle/>
          <a:p>
            <a:r>
              <a:rPr lang="en-US" sz="1200" b="1" dirty="0" smtClean="0">
                <a:latin typeface="Comic Sans MS" panose="030F0702030302020204" pitchFamily="66" charset="0"/>
              </a:rPr>
              <a:t>Have a go at completing these sentences from what you already know. </a:t>
            </a:r>
            <a:endParaRPr lang="en-GB" sz="1200" b="1" dirty="0">
              <a:latin typeface="Comic Sans MS" panose="030F0702030302020204" pitchFamily="66" charset="0"/>
            </a:endParaRPr>
          </a:p>
        </p:txBody>
      </p:sp>
    </p:spTree>
    <p:extLst>
      <p:ext uri="{BB962C8B-B14F-4D97-AF65-F5344CB8AC3E}">
        <p14:creationId xmlns:p14="http://schemas.microsoft.com/office/powerpoint/2010/main" val="361591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857494"/>
            <a:ext cx="3985774"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9844" y="857494"/>
            <a:ext cx="3969724"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15790" y="143054"/>
            <a:ext cx="3841758" cy="523220"/>
          </a:xfrm>
          <a:prstGeom prst="rect">
            <a:avLst/>
          </a:prstGeom>
          <a:noFill/>
        </p:spPr>
        <p:txBody>
          <a:bodyPr wrap="square" rtlCol="0">
            <a:spAutoFit/>
          </a:bodyPr>
          <a:lstStyle/>
          <a:p>
            <a:r>
              <a:rPr lang="en-US" sz="2800" u="sng" dirty="0" smtClean="0">
                <a:latin typeface="Comic Sans MS" panose="030F0702030302020204" pitchFamily="66" charset="0"/>
              </a:rPr>
              <a:t>Activity 2</a:t>
            </a:r>
            <a:endParaRPr lang="en-GB" sz="2800" u="sng" dirty="0">
              <a:latin typeface="Comic Sans MS" panose="030F0702030302020204" pitchFamily="66" charset="0"/>
            </a:endParaRPr>
          </a:p>
        </p:txBody>
      </p:sp>
      <p:sp>
        <p:nvSpPr>
          <p:cNvPr id="3" name="Rectangle 2"/>
          <p:cNvSpPr/>
          <p:nvPr/>
        </p:nvSpPr>
        <p:spPr>
          <a:xfrm>
            <a:off x="251521" y="1652042"/>
            <a:ext cx="4106028" cy="538609"/>
          </a:xfrm>
          <a:prstGeom prst="rect">
            <a:avLst/>
          </a:prstGeom>
        </p:spPr>
        <p:txBody>
          <a:bodyPr wrap="square">
            <a:spAutoFit/>
          </a:bodyPr>
          <a:lstStyle/>
          <a:p>
            <a:r>
              <a:rPr lang="en-GB" sz="1100" dirty="0">
                <a:hlinkClick r:id="rId4"/>
              </a:rPr>
              <a:t>https://</a:t>
            </a:r>
            <a:r>
              <a:rPr lang="en-GB" sz="1100" dirty="0" smtClean="0">
                <a:hlinkClick r:id="rId4"/>
              </a:rPr>
              <a:t>soundcloud.com/talkforwriting/rainbows/s-Mt28P9OJlXO</a:t>
            </a:r>
            <a:endParaRPr lang="en-GB" sz="1100" dirty="0" smtClean="0"/>
          </a:p>
          <a:p>
            <a:endParaRPr lang="en-GB" dirty="0"/>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742" y="1556792"/>
            <a:ext cx="2857500" cy="19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29023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04664"/>
            <a:ext cx="4562475" cy="6153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3411162"/>
            <a:ext cx="4320480" cy="476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339752" y="3140968"/>
            <a:ext cx="4464496" cy="830997"/>
          </a:xfrm>
          <a:prstGeom prst="rect">
            <a:avLst/>
          </a:prstGeom>
          <a:noFill/>
        </p:spPr>
        <p:txBody>
          <a:bodyPr wrap="square" rtlCol="0">
            <a:spAutoFit/>
          </a:bodyPr>
          <a:lstStyle/>
          <a:p>
            <a:r>
              <a:rPr lang="en-US" sz="1600" dirty="0" smtClean="0"/>
              <a:t>Now that you have read the information have another go at completing these sentences with as much detail as you can. </a:t>
            </a:r>
            <a:endParaRPr lang="en-GB" sz="1600" dirty="0"/>
          </a:p>
        </p:txBody>
      </p:sp>
      <p:sp>
        <p:nvSpPr>
          <p:cNvPr id="3" name="TextBox 2"/>
          <p:cNvSpPr txBox="1"/>
          <p:nvPr/>
        </p:nvSpPr>
        <p:spPr>
          <a:xfrm>
            <a:off x="107504" y="548680"/>
            <a:ext cx="2088232" cy="523220"/>
          </a:xfrm>
          <a:prstGeom prst="rect">
            <a:avLst/>
          </a:prstGeom>
          <a:noFill/>
        </p:spPr>
        <p:txBody>
          <a:bodyPr wrap="square" rtlCol="0">
            <a:spAutoFit/>
          </a:bodyPr>
          <a:lstStyle/>
          <a:p>
            <a:r>
              <a:rPr lang="en-US" sz="2800" b="1" u="sng" dirty="0" smtClean="0">
                <a:latin typeface="Comic Sans MS" panose="030F0702030302020204" pitchFamily="66" charset="0"/>
              </a:rPr>
              <a:t>Activity 2</a:t>
            </a:r>
            <a:endParaRPr lang="en-GB" sz="2800" b="1" u="sng" dirty="0">
              <a:latin typeface="Comic Sans MS" panose="030F0702030302020204" pitchFamily="66" charset="0"/>
            </a:endParaRPr>
          </a:p>
        </p:txBody>
      </p:sp>
    </p:spTree>
    <p:extLst>
      <p:ext uri="{BB962C8B-B14F-4D97-AF65-F5344CB8AC3E}">
        <p14:creationId xmlns:p14="http://schemas.microsoft.com/office/powerpoint/2010/main" val="42531659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3671" y="493837"/>
            <a:ext cx="4366639"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0327" y="5151843"/>
            <a:ext cx="29146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5013176"/>
            <a:ext cx="1855094" cy="251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6628" y="5029862"/>
            <a:ext cx="1483560" cy="243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852755" y="4988513"/>
            <a:ext cx="2304256" cy="276999"/>
          </a:xfrm>
          <a:prstGeom prst="rect">
            <a:avLst/>
          </a:prstGeom>
          <a:noFill/>
        </p:spPr>
        <p:txBody>
          <a:bodyPr wrap="square" rtlCol="0">
            <a:spAutoFit/>
          </a:bodyPr>
          <a:lstStyle/>
          <a:p>
            <a:r>
              <a:rPr lang="en-US" sz="1200" dirty="0" smtClean="0"/>
              <a:t>Look carefully at this photograph</a:t>
            </a:r>
            <a:endParaRPr lang="en-GB" sz="1200" dirty="0"/>
          </a:p>
        </p:txBody>
      </p:sp>
      <p:sp>
        <p:nvSpPr>
          <p:cNvPr id="5" name="Rectangle 4"/>
          <p:cNvSpPr/>
          <p:nvPr/>
        </p:nvSpPr>
        <p:spPr>
          <a:xfrm>
            <a:off x="0" y="124504"/>
            <a:ext cx="1907704" cy="523220"/>
          </a:xfrm>
          <a:prstGeom prst="rect">
            <a:avLst/>
          </a:prstGeom>
        </p:spPr>
        <p:txBody>
          <a:bodyPr wrap="square">
            <a:spAutoFit/>
          </a:bodyPr>
          <a:lstStyle/>
          <a:p>
            <a:r>
              <a:rPr lang="en-US" sz="2800" b="1" u="sng" dirty="0">
                <a:latin typeface="Comic Sans MS" panose="030F0702030302020204" pitchFamily="66" charset="0"/>
              </a:rPr>
              <a:t>Activity 2</a:t>
            </a:r>
            <a:endParaRPr lang="en-GB" sz="2800" b="1" u="sng" dirty="0">
              <a:latin typeface="Comic Sans MS" panose="030F0702030302020204" pitchFamily="66" charset="0"/>
            </a:endParaRPr>
          </a:p>
        </p:txBody>
      </p:sp>
    </p:spTree>
    <p:extLst>
      <p:ext uri="{BB962C8B-B14F-4D97-AF65-F5344CB8AC3E}">
        <p14:creationId xmlns:p14="http://schemas.microsoft.com/office/powerpoint/2010/main" val="1245982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6186309"/>
          </a:xfrm>
          <a:prstGeom prst="rect">
            <a:avLst/>
          </a:prstGeom>
        </p:spPr>
        <p:txBody>
          <a:bodyPr wrap="square">
            <a:spAutoFit/>
          </a:bodyPr>
          <a:lstStyle/>
          <a:p>
            <a:r>
              <a:rPr lang="en-US" dirty="0"/>
              <a:t>This week we will continue working from the </a:t>
            </a:r>
            <a:r>
              <a:rPr lang="en-US" dirty="0" smtClean="0"/>
              <a:t>scheme of work from the white </a:t>
            </a:r>
            <a:r>
              <a:rPr lang="en-US" dirty="0"/>
              <a:t>rose website. </a:t>
            </a:r>
            <a:r>
              <a:rPr lang="en-US" dirty="0" smtClean="0"/>
              <a:t>For each lesson there is a link to a work sheet recommended from BBC bitesize link on the white rose website. Please watch the learning video and complete the set activity. You do not need to print the sheet if you are not able to you can write out some examples of the questions. The activities this week we have previously been covered in Year 2 but we are revisiting them for consolidation of these topics.</a:t>
            </a:r>
            <a:endParaRPr lang="en-US" dirty="0"/>
          </a:p>
          <a:p>
            <a:r>
              <a:rPr lang="en-US" u="sng" dirty="0" smtClean="0"/>
              <a:t>Activity </a:t>
            </a:r>
            <a:r>
              <a:rPr lang="en-US" u="sng" dirty="0"/>
              <a:t>1 </a:t>
            </a:r>
            <a:r>
              <a:rPr lang="en-US" dirty="0"/>
              <a:t>– White rose home learning </a:t>
            </a:r>
            <a:r>
              <a:rPr lang="en-US" dirty="0" smtClean="0">
                <a:sym typeface="Wingdings" panose="05000000000000000000" pitchFamily="2" charset="2"/>
              </a:rPr>
              <a:t></a:t>
            </a:r>
            <a:r>
              <a:rPr lang="en-US" dirty="0">
                <a:sym typeface="Wingdings" panose="05000000000000000000" pitchFamily="2" charset="2"/>
              </a:rPr>
              <a:t> </a:t>
            </a:r>
            <a:r>
              <a:rPr lang="en-US" b="1" dirty="0"/>
              <a:t>Summer Term – Week </a:t>
            </a:r>
            <a:r>
              <a:rPr lang="en-US" b="1" dirty="0" smtClean="0"/>
              <a:t>4 </a:t>
            </a:r>
            <a:r>
              <a:rPr lang="en-US" b="1" dirty="0"/>
              <a:t>(w/c </a:t>
            </a:r>
            <a:r>
              <a:rPr lang="en-US" b="1" dirty="0" smtClean="0"/>
              <a:t>11</a:t>
            </a:r>
            <a:r>
              <a:rPr lang="en-US" b="1" baseline="30000" dirty="0" smtClean="0"/>
              <a:t>th</a:t>
            </a:r>
            <a:r>
              <a:rPr lang="en-US" b="1" dirty="0" smtClean="0"/>
              <a:t> </a:t>
            </a:r>
            <a:r>
              <a:rPr lang="en-US" b="1" dirty="0"/>
              <a:t>May) </a:t>
            </a:r>
          </a:p>
          <a:p>
            <a:r>
              <a:rPr lang="en-US" b="1" dirty="0"/>
              <a:t>Lesson </a:t>
            </a:r>
            <a:r>
              <a:rPr lang="en-US" b="1" dirty="0" smtClean="0"/>
              <a:t>4 </a:t>
            </a:r>
            <a:r>
              <a:rPr lang="en-US" b="1" dirty="0"/>
              <a:t>– </a:t>
            </a:r>
            <a:r>
              <a:rPr lang="en-US" b="1" dirty="0" smtClean="0"/>
              <a:t>Bonds to 100</a:t>
            </a:r>
          </a:p>
          <a:p>
            <a:r>
              <a:rPr lang="en-US" dirty="0">
                <a:sym typeface="Wingdings" panose="05000000000000000000" pitchFamily="2" charset="2"/>
                <a:hlinkClick r:id="rId2"/>
              </a:rPr>
              <a:t>https://</a:t>
            </a:r>
            <a:r>
              <a:rPr lang="en-US" dirty="0" smtClean="0">
                <a:sym typeface="Wingdings" panose="05000000000000000000" pitchFamily="2" charset="2"/>
                <a:hlinkClick r:id="rId2"/>
              </a:rPr>
              <a:t>bam.files.bbci.co.uk/bam/live/content/zkkxhbk/pdf</a:t>
            </a:r>
            <a:r>
              <a:rPr lang="en-US" dirty="0" smtClean="0">
                <a:sym typeface="Wingdings" panose="05000000000000000000" pitchFamily="2" charset="2"/>
              </a:rPr>
              <a:t> </a:t>
            </a:r>
            <a:endParaRPr lang="en-US" dirty="0">
              <a:sym typeface="Wingdings" panose="05000000000000000000" pitchFamily="2" charset="2"/>
            </a:endParaRPr>
          </a:p>
          <a:p>
            <a:endParaRPr lang="en-US" u="sng" dirty="0" smtClean="0">
              <a:sym typeface="Wingdings" panose="05000000000000000000" pitchFamily="2" charset="2"/>
            </a:endParaRPr>
          </a:p>
          <a:p>
            <a:r>
              <a:rPr lang="en-US" u="sng" dirty="0" smtClean="0">
                <a:sym typeface="Wingdings" panose="05000000000000000000" pitchFamily="2" charset="2"/>
              </a:rPr>
              <a:t>Activity </a:t>
            </a:r>
            <a:r>
              <a:rPr lang="en-US" u="sng" dirty="0">
                <a:sym typeface="Wingdings" panose="05000000000000000000" pitchFamily="2" charset="2"/>
              </a:rPr>
              <a:t>2 </a:t>
            </a:r>
            <a:r>
              <a:rPr lang="en-US" dirty="0">
                <a:sym typeface="Wingdings" panose="05000000000000000000" pitchFamily="2" charset="2"/>
              </a:rPr>
              <a:t>– White Rose Home Learning  </a:t>
            </a:r>
            <a:r>
              <a:rPr lang="en-US" b="1" dirty="0"/>
              <a:t>Summer Term – Week 5</a:t>
            </a:r>
            <a:r>
              <a:rPr lang="en-US" b="1" dirty="0" smtClean="0"/>
              <a:t> </a:t>
            </a:r>
            <a:r>
              <a:rPr lang="en-US" b="1" dirty="0"/>
              <a:t>(w/c </a:t>
            </a:r>
            <a:r>
              <a:rPr lang="en-US" b="1" dirty="0" smtClean="0"/>
              <a:t>18th </a:t>
            </a:r>
            <a:r>
              <a:rPr lang="en-US" b="1" dirty="0"/>
              <a:t>May)</a:t>
            </a:r>
            <a:r>
              <a:rPr lang="en-US" b="1" dirty="0">
                <a:sym typeface="Wingdings" panose="05000000000000000000" pitchFamily="2" charset="2"/>
              </a:rPr>
              <a:t> </a:t>
            </a:r>
            <a:r>
              <a:rPr lang="en-US" b="1" dirty="0" smtClean="0">
                <a:sym typeface="Wingdings" panose="05000000000000000000" pitchFamily="2" charset="2"/>
              </a:rPr>
              <a:t>  </a:t>
            </a:r>
            <a:r>
              <a:rPr lang="en-US" b="1" dirty="0">
                <a:sym typeface="Wingdings" panose="05000000000000000000" pitchFamily="2" charset="2"/>
              </a:rPr>
              <a:t>Lesson </a:t>
            </a:r>
            <a:r>
              <a:rPr lang="en-US" b="1" dirty="0" smtClean="0">
                <a:sym typeface="Wingdings" panose="05000000000000000000" pitchFamily="2" charset="2"/>
              </a:rPr>
              <a:t>1 -  Multiplication sentences using the x symbol</a:t>
            </a:r>
          </a:p>
          <a:p>
            <a:r>
              <a:rPr lang="en-US" u="sng" dirty="0">
                <a:sym typeface="Wingdings" panose="05000000000000000000" pitchFamily="2" charset="2"/>
                <a:hlinkClick r:id="rId3"/>
              </a:rPr>
              <a:t>https://</a:t>
            </a:r>
            <a:r>
              <a:rPr lang="en-US" u="sng" dirty="0" smtClean="0">
                <a:sym typeface="Wingdings" panose="05000000000000000000" pitchFamily="2" charset="2"/>
                <a:hlinkClick r:id="rId3"/>
              </a:rPr>
              <a:t>bam.files.bbci.co.uk/bam/live/content/zddybdm/pdf</a:t>
            </a:r>
            <a:r>
              <a:rPr lang="en-US" u="sng" dirty="0" smtClean="0">
                <a:sym typeface="Wingdings" panose="05000000000000000000" pitchFamily="2" charset="2"/>
              </a:rPr>
              <a:t> </a:t>
            </a:r>
          </a:p>
          <a:p>
            <a:endParaRPr lang="en-US" u="sng" dirty="0">
              <a:sym typeface="Wingdings" panose="05000000000000000000" pitchFamily="2" charset="2"/>
            </a:endParaRPr>
          </a:p>
          <a:p>
            <a:r>
              <a:rPr lang="en-US" u="sng" dirty="0">
                <a:sym typeface="Wingdings" panose="05000000000000000000" pitchFamily="2" charset="2"/>
              </a:rPr>
              <a:t>Activity 3 </a:t>
            </a:r>
            <a:r>
              <a:rPr lang="en-US" dirty="0">
                <a:sym typeface="Wingdings" panose="05000000000000000000" pitchFamily="2" charset="2"/>
              </a:rPr>
              <a:t>– White Rose Home Learning  </a:t>
            </a:r>
            <a:r>
              <a:rPr lang="en-US" b="1" dirty="0"/>
              <a:t>Summer Term – Week 5</a:t>
            </a:r>
            <a:r>
              <a:rPr lang="en-US" b="1" dirty="0" smtClean="0"/>
              <a:t> </a:t>
            </a:r>
            <a:r>
              <a:rPr lang="en-US" b="1" dirty="0"/>
              <a:t>(w/c </a:t>
            </a:r>
            <a:r>
              <a:rPr lang="en-US" b="1" dirty="0" smtClean="0"/>
              <a:t>18</a:t>
            </a:r>
            <a:r>
              <a:rPr lang="en-US" b="1" baseline="30000" dirty="0" smtClean="0"/>
              <a:t>th</a:t>
            </a:r>
            <a:r>
              <a:rPr lang="en-US" b="1" dirty="0" smtClean="0"/>
              <a:t> May)         Lesson </a:t>
            </a:r>
            <a:r>
              <a:rPr lang="en-US" b="1" dirty="0"/>
              <a:t>2</a:t>
            </a:r>
            <a:r>
              <a:rPr lang="en-US" b="1" dirty="0" smtClean="0"/>
              <a:t> – Use arrays</a:t>
            </a:r>
          </a:p>
          <a:p>
            <a:r>
              <a:rPr lang="en-US" b="1" dirty="0">
                <a:hlinkClick r:id="rId4"/>
              </a:rPr>
              <a:t>https://</a:t>
            </a:r>
            <a:r>
              <a:rPr lang="en-US" b="1" dirty="0" smtClean="0">
                <a:hlinkClick r:id="rId4"/>
              </a:rPr>
              <a:t>bam.files.bbci.co.uk/bam/live/content/z49pf4j/pdf</a:t>
            </a:r>
            <a:r>
              <a:rPr lang="en-US" b="1" dirty="0" smtClean="0"/>
              <a:t> </a:t>
            </a:r>
            <a:endParaRPr lang="en-US" b="1" dirty="0"/>
          </a:p>
          <a:p>
            <a:endParaRPr lang="en-US" b="1" dirty="0"/>
          </a:p>
          <a:p>
            <a:r>
              <a:rPr lang="en-US" b="1" dirty="0" smtClean="0"/>
              <a:t>Alternatively you can watch the BBC bitesize videos before completing the worksheet. For this week’s home learning links there are practise activities on the bitesize website too! All videos </a:t>
            </a:r>
            <a:r>
              <a:rPr lang="en-US" b="1" dirty="0"/>
              <a:t>are found at </a:t>
            </a:r>
            <a:r>
              <a:rPr lang="en-US" b="1" dirty="0">
                <a:hlinkClick r:id="rId5"/>
              </a:rPr>
              <a:t>https://</a:t>
            </a:r>
            <a:r>
              <a:rPr lang="en-US" b="1" dirty="0" smtClean="0">
                <a:hlinkClick r:id="rId5"/>
              </a:rPr>
              <a:t>www.bbc.co.uk/bitesize/dailylessons</a:t>
            </a:r>
            <a:r>
              <a:rPr lang="en-US" b="1" dirty="0" smtClean="0"/>
              <a:t> </a:t>
            </a:r>
          </a:p>
          <a:p>
            <a:r>
              <a:rPr lang="en-US" b="1" dirty="0" smtClean="0"/>
              <a:t>Instructions for how to find the links is on the next slide. </a:t>
            </a:r>
            <a:r>
              <a:rPr lang="en-US" b="1" dirty="0" smtClean="0">
                <a:sym typeface="Wingdings" panose="05000000000000000000" pitchFamily="2" charset="2"/>
              </a:rPr>
              <a:t></a:t>
            </a:r>
            <a:endParaRPr lang="en-US" b="1" dirty="0"/>
          </a:p>
        </p:txBody>
      </p:sp>
    </p:spTree>
    <p:extLst>
      <p:ext uri="{BB962C8B-B14F-4D97-AF65-F5344CB8AC3E}">
        <p14:creationId xmlns:p14="http://schemas.microsoft.com/office/powerpoint/2010/main" val="42122077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906" t="16251" r="28894" b="8367"/>
          <a:stretch/>
        </p:blipFill>
        <p:spPr bwMode="auto">
          <a:xfrm>
            <a:off x="179512" y="1412046"/>
            <a:ext cx="2975627" cy="1935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dirty="0" smtClean="0"/>
              <a:t>Maths Learning</a:t>
            </a:r>
            <a:endParaRPr lang="en-GB" dirty="0"/>
          </a:p>
        </p:txBody>
      </p:sp>
      <p:sp>
        <p:nvSpPr>
          <p:cNvPr id="3" name="Oval 2"/>
          <p:cNvSpPr/>
          <p:nvPr/>
        </p:nvSpPr>
        <p:spPr>
          <a:xfrm>
            <a:off x="2318153" y="2533836"/>
            <a:ext cx="556078" cy="1440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139" t="14568" r="22500"/>
          <a:stretch/>
        </p:blipFill>
        <p:spPr bwMode="auto">
          <a:xfrm>
            <a:off x="3635896" y="1456349"/>
            <a:ext cx="2933662" cy="2260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Oval 7"/>
          <p:cNvSpPr/>
          <p:nvPr/>
        </p:nvSpPr>
        <p:spPr>
          <a:xfrm>
            <a:off x="4788024" y="3307999"/>
            <a:ext cx="979742" cy="35165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Arrow Connector 8"/>
          <p:cNvCxnSpPr/>
          <p:nvPr/>
        </p:nvCxnSpPr>
        <p:spPr>
          <a:xfrm>
            <a:off x="5436096" y="3365376"/>
            <a:ext cx="1584176" cy="351656"/>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52137" y="3915875"/>
            <a:ext cx="3024336" cy="1477328"/>
          </a:xfrm>
          <a:prstGeom prst="rect">
            <a:avLst/>
          </a:prstGeom>
          <a:noFill/>
        </p:spPr>
        <p:txBody>
          <a:bodyPr wrap="square" rtlCol="0">
            <a:spAutoFit/>
          </a:bodyPr>
          <a:lstStyle/>
          <a:p>
            <a:r>
              <a:rPr lang="en-US" dirty="0" smtClean="0"/>
              <a:t>Here you will find another learning video and the link for the worksheet recommended. We are working through 14</a:t>
            </a:r>
            <a:r>
              <a:rPr lang="en-US" baseline="30000" dirty="0" smtClean="0"/>
              <a:t>th</a:t>
            </a:r>
            <a:r>
              <a:rPr lang="en-US" dirty="0" smtClean="0"/>
              <a:t> May , 18</a:t>
            </a:r>
            <a:r>
              <a:rPr lang="en-US" baseline="30000" dirty="0" smtClean="0"/>
              <a:t>th</a:t>
            </a:r>
            <a:r>
              <a:rPr lang="en-US" dirty="0" smtClean="0"/>
              <a:t> May and 19</a:t>
            </a:r>
            <a:r>
              <a:rPr lang="en-US" baseline="30000" dirty="0" smtClean="0"/>
              <a:t>th</a:t>
            </a:r>
            <a:r>
              <a:rPr lang="en-US" dirty="0" smtClean="0"/>
              <a:t> May. </a:t>
            </a:r>
            <a:endParaRPr lang="en-GB" dirty="0"/>
          </a:p>
        </p:txBody>
      </p:sp>
      <p:cxnSp>
        <p:nvCxnSpPr>
          <p:cNvPr id="5" name="Straight Arrow Connector 4"/>
          <p:cNvCxnSpPr/>
          <p:nvPr/>
        </p:nvCxnSpPr>
        <p:spPr>
          <a:xfrm flipV="1">
            <a:off x="2596192" y="2586690"/>
            <a:ext cx="1440160" cy="288032"/>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2708187"/>
            <a:ext cx="1765133" cy="2350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54103" y="3789040"/>
            <a:ext cx="1883481" cy="2885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5004048" y="4365104"/>
            <a:ext cx="2160240" cy="792088"/>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21203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5368" y="22476"/>
            <a:ext cx="6552728" cy="707886"/>
          </a:xfrm>
          <a:prstGeom prst="rect">
            <a:avLst/>
          </a:prstGeom>
          <a:noFill/>
        </p:spPr>
        <p:txBody>
          <a:bodyPr wrap="square" rtlCol="0">
            <a:spAutoFit/>
          </a:bodyPr>
          <a:lstStyle/>
          <a:p>
            <a:pPr algn="ctr"/>
            <a:r>
              <a:rPr lang="en-US" sz="4000" dirty="0" smtClean="0"/>
              <a:t>Topic</a:t>
            </a:r>
            <a:endParaRPr lang="en-GB" sz="4000" dirty="0"/>
          </a:p>
        </p:txBody>
      </p:sp>
      <p:sp>
        <p:nvSpPr>
          <p:cNvPr id="2" name="TextBox 1"/>
          <p:cNvSpPr txBox="1"/>
          <p:nvPr/>
        </p:nvSpPr>
        <p:spPr>
          <a:xfrm>
            <a:off x="251520" y="1556792"/>
            <a:ext cx="8712968" cy="1477328"/>
          </a:xfrm>
          <a:prstGeom prst="rect">
            <a:avLst/>
          </a:prstGeom>
          <a:noFill/>
        </p:spPr>
        <p:txBody>
          <a:bodyPr wrap="square" rtlCol="0">
            <a:spAutoFit/>
          </a:bodyPr>
          <a:lstStyle/>
          <a:p>
            <a:r>
              <a:rPr lang="en-US" dirty="0" smtClean="0"/>
              <a:t>This week will be looking at Atlas skills and in particular looking at different Oceans and Continents. If you have an atlas at home that would be great for you too look through to locate different oceans and continents. Alternatively, you can use the internet and an online atlas. </a:t>
            </a:r>
          </a:p>
          <a:p>
            <a:r>
              <a:rPr lang="en-US" dirty="0" smtClean="0"/>
              <a:t>Some Key words and Key Questions to think about and explore:</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7045" y="3140968"/>
            <a:ext cx="2566030"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827" y="3140968"/>
            <a:ext cx="5966664" cy="29801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132994"/>
            <a:ext cx="2276102" cy="1135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descr="Image result for atla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17704" y="115892"/>
            <a:ext cx="1064165" cy="1228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5487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412776"/>
            <a:ext cx="1895475"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51520" y="4077072"/>
            <a:ext cx="6336704" cy="1200329"/>
          </a:xfrm>
          <a:prstGeom prst="rect">
            <a:avLst/>
          </a:prstGeom>
          <a:noFill/>
        </p:spPr>
        <p:txBody>
          <a:bodyPr wrap="square" rtlCol="0">
            <a:spAutoFit/>
          </a:bodyPr>
          <a:lstStyle/>
          <a:p>
            <a:r>
              <a:rPr lang="en-US" dirty="0" smtClean="0"/>
              <a:t>Activity 1 - </a:t>
            </a:r>
          </a:p>
          <a:p>
            <a:r>
              <a:rPr lang="en-US" dirty="0" smtClean="0"/>
              <a:t>Can you have a go at using your Atlas or online Atlas to locate these places.</a:t>
            </a:r>
          </a:p>
          <a:p>
            <a:r>
              <a:rPr lang="en-US" dirty="0" smtClean="0"/>
              <a:t>Were they easy to find?</a:t>
            </a:r>
            <a:endParaRPr lang="en-GB" dirty="0"/>
          </a:p>
        </p:txBody>
      </p:sp>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21196"/>
            <a:ext cx="3030847" cy="38061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5" name="Straight Arrow Connector 14"/>
          <p:cNvCxnSpPr/>
          <p:nvPr/>
        </p:nvCxnSpPr>
        <p:spPr>
          <a:xfrm>
            <a:off x="2195736" y="4797152"/>
            <a:ext cx="4752528" cy="0"/>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6739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60648"/>
            <a:ext cx="8064896" cy="369332"/>
          </a:xfrm>
          <a:prstGeom prst="rect">
            <a:avLst/>
          </a:prstGeom>
          <a:noFill/>
        </p:spPr>
        <p:txBody>
          <a:bodyPr wrap="square" rtlCol="0">
            <a:spAutoFit/>
          </a:bodyPr>
          <a:lstStyle/>
          <a:p>
            <a:r>
              <a:rPr lang="en-US" dirty="0" smtClean="0"/>
              <a:t>Activity 2: Using your Atlas can you work the answers the these riddles?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92696"/>
            <a:ext cx="2277253"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671513"/>
            <a:ext cx="2428875" cy="183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680037"/>
            <a:ext cx="245745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224" y="2509838"/>
            <a:ext cx="2371725"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2221" y="2636912"/>
            <a:ext cx="2552700" cy="1504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87624" y="2728913"/>
            <a:ext cx="239077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9" name="Picture 9" descr="Advantus 12 Inch Desktop World Globe with Blue Oceans (30502 ...">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84368" y="260648"/>
            <a:ext cx="1012884" cy="1206624"/>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0907" y="4424363"/>
            <a:ext cx="245745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1"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30968" y="4250796"/>
            <a:ext cx="2533650" cy="216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32" name="Picture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588224" y="4527021"/>
            <a:ext cx="2428875" cy="188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11058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634" y="1556792"/>
            <a:ext cx="3793273" cy="51845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51520" y="548680"/>
            <a:ext cx="3672408" cy="1200329"/>
          </a:xfrm>
          <a:prstGeom prst="rect">
            <a:avLst/>
          </a:prstGeom>
          <a:noFill/>
        </p:spPr>
        <p:txBody>
          <a:bodyPr wrap="square" rtlCol="0">
            <a:spAutoFit/>
          </a:bodyPr>
          <a:lstStyle/>
          <a:p>
            <a:r>
              <a:rPr lang="en-US" dirty="0" smtClean="0"/>
              <a:t>Activity 3 – </a:t>
            </a:r>
          </a:p>
          <a:p>
            <a:r>
              <a:rPr lang="en-US" dirty="0" smtClean="0"/>
              <a:t>A little extra activity if you want to complete and if you’re feeling creative!</a:t>
            </a:r>
            <a:endParaRPr lang="en-GB" dirty="0"/>
          </a:p>
        </p:txBody>
      </p:sp>
      <p:pic>
        <p:nvPicPr>
          <p:cNvPr id="6148" name="Picture 4" descr="World Map poster for kids - Educational, interactive, wall map">
            <a:hlinkClick r:id="rId3"/>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349" t="9474" r="4389" b="8746"/>
          <a:stretch/>
        </p:blipFill>
        <p:spPr bwMode="auto">
          <a:xfrm>
            <a:off x="3949907" y="1556792"/>
            <a:ext cx="5063067" cy="3945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7619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6796</TotalTime>
  <Words>1378</Words>
  <Application>Microsoft Office PowerPoint</Application>
  <PresentationFormat>On-screen Show (4:3)</PresentationFormat>
  <Paragraphs>87</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Maths Learning</vt:lpstr>
      <vt:lpstr>Maths Learning</vt:lpstr>
      <vt:lpstr>PowerPoint Presentation</vt:lpstr>
      <vt:lpstr>PowerPoint Presentation</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100</cp:revision>
  <dcterms:created xsi:type="dcterms:W3CDTF">2020-03-18T10:41:37Z</dcterms:created>
  <dcterms:modified xsi:type="dcterms:W3CDTF">2020-06-06T23:46:37Z</dcterms:modified>
</cp:coreProperties>
</file>