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 ContentType="image/tiff"/>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76" r:id="rId3"/>
    <p:sldId id="369" r:id="rId4"/>
    <p:sldId id="387" r:id="rId5"/>
    <p:sldId id="388" r:id="rId6"/>
    <p:sldId id="389" r:id="rId7"/>
    <p:sldId id="390" r:id="rId8"/>
    <p:sldId id="391" r:id="rId9"/>
    <p:sldId id="392" r:id="rId10"/>
    <p:sldId id="393" r:id="rId11"/>
    <p:sldId id="394" r:id="rId12"/>
    <p:sldId id="395" r:id="rId13"/>
    <p:sldId id="396" r:id="rId14"/>
    <p:sldId id="397" r:id="rId15"/>
    <p:sldId id="399" r:id="rId16"/>
    <p:sldId id="404" r:id="rId17"/>
    <p:sldId id="264" r:id="rId18"/>
    <p:sldId id="278" r:id="rId19"/>
    <p:sldId id="322" r:id="rId20"/>
    <p:sldId id="323" r:id="rId21"/>
    <p:sldId id="324" r:id="rId22"/>
    <p:sldId id="325" r:id="rId23"/>
    <p:sldId id="380" r:id="rId24"/>
    <p:sldId id="381" r:id="rId25"/>
    <p:sldId id="382" r:id="rId26"/>
    <p:sldId id="383" r:id="rId27"/>
    <p:sldId id="384" r:id="rId28"/>
    <p:sldId id="385" r:id="rId29"/>
    <p:sldId id="386" r:id="rId30"/>
    <p:sldId id="258" r:id="rId31"/>
    <p:sldId id="407" r:id="rId32"/>
    <p:sldId id="405" r:id="rId33"/>
    <p:sldId id="269" r:id="rId34"/>
    <p:sldId id="406" r:id="rId35"/>
    <p:sldId id="270" r:id="rId36"/>
    <p:sldId id="275"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02" autoAdjust="0"/>
    <p:restoredTop sz="94660"/>
  </p:normalViewPr>
  <p:slideViewPr>
    <p:cSldViewPr>
      <p:cViewPr varScale="1">
        <p:scale>
          <a:sx n="83" d="100"/>
          <a:sy n="83" d="100"/>
        </p:scale>
        <p:origin x="-78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14E552-1C9A-421F-A692-E636363567E9}" type="datetimeFigureOut">
              <a:rPr lang="en-GB" smtClean="0"/>
              <a:t>23/11/2020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9C4E07-8244-4306-9BE9-0ED05C397700}" type="slidenum">
              <a:rPr lang="en-GB" smtClean="0"/>
              <a:t>‹#›</a:t>
            </a:fld>
            <a:endParaRPr lang="en-GB"/>
          </a:p>
        </p:txBody>
      </p:sp>
    </p:spTree>
    <p:extLst>
      <p:ext uri="{BB962C8B-B14F-4D97-AF65-F5344CB8AC3E}">
        <p14:creationId xmlns:p14="http://schemas.microsoft.com/office/powerpoint/2010/main" val="3167817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smtClean="0"/>
          </a:p>
          <a:p>
            <a:endParaRPr lang="en-GB" dirty="0"/>
          </a:p>
        </p:txBody>
      </p:sp>
      <p:sp>
        <p:nvSpPr>
          <p:cNvPr id="4" name="Slide Number Placeholder 3"/>
          <p:cNvSpPr>
            <a:spLocks noGrp="1"/>
          </p:cNvSpPr>
          <p:nvPr>
            <p:ph type="sldNum" sz="quarter" idx="10"/>
          </p:nvPr>
        </p:nvSpPr>
        <p:spPr/>
        <p:txBody>
          <a:bodyPr/>
          <a:lstStyle/>
          <a:p>
            <a:fld id="{7F41FB06-1D9B-4317-BE37-4218AB7856FB}" type="slidenum">
              <a:rPr lang="en-GB" smtClean="0"/>
              <a:t>23</a:t>
            </a:fld>
            <a:endParaRPr lang="en-GB"/>
          </a:p>
        </p:txBody>
      </p:sp>
    </p:spTree>
    <p:extLst>
      <p:ext uri="{BB962C8B-B14F-4D97-AF65-F5344CB8AC3E}">
        <p14:creationId xmlns:p14="http://schemas.microsoft.com/office/powerpoint/2010/main" val="1324136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smtClean="0"/>
          </a:p>
          <a:p>
            <a:endParaRPr lang="en-GB" dirty="0"/>
          </a:p>
        </p:txBody>
      </p:sp>
      <p:sp>
        <p:nvSpPr>
          <p:cNvPr id="4" name="Slide Number Placeholder 3"/>
          <p:cNvSpPr>
            <a:spLocks noGrp="1"/>
          </p:cNvSpPr>
          <p:nvPr>
            <p:ph type="sldNum" sz="quarter" idx="10"/>
          </p:nvPr>
        </p:nvSpPr>
        <p:spPr/>
        <p:txBody>
          <a:bodyPr/>
          <a:lstStyle/>
          <a:p>
            <a:fld id="{7F41FB06-1D9B-4317-BE37-4218AB7856FB}" type="slidenum">
              <a:rPr lang="en-GB" smtClean="0"/>
              <a:t>24</a:t>
            </a:fld>
            <a:endParaRPr lang="en-GB"/>
          </a:p>
        </p:txBody>
      </p:sp>
    </p:spTree>
    <p:extLst>
      <p:ext uri="{BB962C8B-B14F-4D97-AF65-F5344CB8AC3E}">
        <p14:creationId xmlns:p14="http://schemas.microsoft.com/office/powerpoint/2010/main" val="4083783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smtClean="0"/>
          </a:p>
          <a:p>
            <a:endParaRPr lang="en-GB" dirty="0"/>
          </a:p>
        </p:txBody>
      </p:sp>
      <p:sp>
        <p:nvSpPr>
          <p:cNvPr id="4" name="Slide Number Placeholder 3"/>
          <p:cNvSpPr>
            <a:spLocks noGrp="1"/>
          </p:cNvSpPr>
          <p:nvPr>
            <p:ph type="sldNum" sz="quarter" idx="10"/>
          </p:nvPr>
        </p:nvSpPr>
        <p:spPr/>
        <p:txBody>
          <a:bodyPr/>
          <a:lstStyle/>
          <a:p>
            <a:fld id="{7F41FB06-1D9B-4317-BE37-4218AB7856FB}" type="slidenum">
              <a:rPr lang="en-GB" smtClean="0"/>
              <a:t>25</a:t>
            </a:fld>
            <a:endParaRPr lang="en-GB"/>
          </a:p>
        </p:txBody>
      </p:sp>
    </p:spTree>
    <p:extLst>
      <p:ext uri="{BB962C8B-B14F-4D97-AF65-F5344CB8AC3E}">
        <p14:creationId xmlns:p14="http://schemas.microsoft.com/office/powerpoint/2010/main" val="32850853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smtClean="0"/>
          </a:p>
          <a:p>
            <a:endParaRPr lang="en-GB" dirty="0"/>
          </a:p>
        </p:txBody>
      </p:sp>
      <p:sp>
        <p:nvSpPr>
          <p:cNvPr id="4" name="Slide Number Placeholder 3"/>
          <p:cNvSpPr>
            <a:spLocks noGrp="1"/>
          </p:cNvSpPr>
          <p:nvPr>
            <p:ph type="sldNum" sz="quarter" idx="10"/>
          </p:nvPr>
        </p:nvSpPr>
        <p:spPr/>
        <p:txBody>
          <a:bodyPr/>
          <a:lstStyle/>
          <a:p>
            <a:fld id="{7F41FB06-1D9B-4317-BE37-4218AB7856FB}" type="slidenum">
              <a:rPr lang="en-GB" smtClean="0"/>
              <a:t>26</a:t>
            </a:fld>
            <a:endParaRPr lang="en-GB"/>
          </a:p>
        </p:txBody>
      </p:sp>
    </p:spTree>
    <p:extLst>
      <p:ext uri="{BB962C8B-B14F-4D97-AF65-F5344CB8AC3E}">
        <p14:creationId xmlns:p14="http://schemas.microsoft.com/office/powerpoint/2010/main" val="748118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smtClean="0"/>
          </a:p>
          <a:p>
            <a:endParaRPr lang="en-GB" dirty="0"/>
          </a:p>
        </p:txBody>
      </p:sp>
      <p:sp>
        <p:nvSpPr>
          <p:cNvPr id="4" name="Slide Number Placeholder 3"/>
          <p:cNvSpPr>
            <a:spLocks noGrp="1"/>
          </p:cNvSpPr>
          <p:nvPr>
            <p:ph type="sldNum" sz="quarter" idx="10"/>
          </p:nvPr>
        </p:nvSpPr>
        <p:spPr/>
        <p:txBody>
          <a:bodyPr/>
          <a:lstStyle/>
          <a:p>
            <a:fld id="{7F41FB06-1D9B-4317-BE37-4218AB7856FB}" type="slidenum">
              <a:rPr lang="en-GB" smtClean="0"/>
              <a:t>27</a:t>
            </a:fld>
            <a:endParaRPr lang="en-GB"/>
          </a:p>
        </p:txBody>
      </p:sp>
    </p:spTree>
    <p:extLst>
      <p:ext uri="{BB962C8B-B14F-4D97-AF65-F5344CB8AC3E}">
        <p14:creationId xmlns:p14="http://schemas.microsoft.com/office/powerpoint/2010/main" val="2747847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smtClean="0"/>
          </a:p>
          <a:p>
            <a:endParaRPr lang="en-GB" dirty="0"/>
          </a:p>
        </p:txBody>
      </p:sp>
      <p:sp>
        <p:nvSpPr>
          <p:cNvPr id="4" name="Slide Number Placeholder 3"/>
          <p:cNvSpPr>
            <a:spLocks noGrp="1"/>
          </p:cNvSpPr>
          <p:nvPr>
            <p:ph type="sldNum" sz="quarter" idx="10"/>
          </p:nvPr>
        </p:nvSpPr>
        <p:spPr/>
        <p:txBody>
          <a:bodyPr/>
          <a:lstStyle/>
          <a:p>
            <a:fld id="{7F41FB06-1D9B-4317-BE37-4218AB7856FB}" type="slidenum">
              <a:rPr lang="en-GB" smtClean="0"/>
              <a:t>28</a:t>
            </a:fld>
            <a:endParaRPr lang="en-GB"/>
          </a:p>
        </p:txBody>
      </p:sp>
    </p:spTree>
    <p:extLst>
      <p:ext uri="{BB962C8B-B14F-4D97-AF65-F5344CB8AC3E}">
        <p14:creationId xmlns:p14="http://schemas.microsoft.com/office/powerpoint/2010/main" val="2178549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smtClean="0"/>
          </a:p>
          <a:p>
            <a:endParaRPr lang="en-GB" dirty="0"/>
          </a:p>
        </p:txBody>
      </p:sp>
      <p:sp>
        <p:nvSpPr>
          <p:cNvPr id="4" name="Slide Number Placeholder 3"/>
          <p:cNvSpPr>
            <a:spLocks noGrp="1"/>
          </p:cNvSpPr>
          <p:nvPr>
            <p:ph type="sldNum" sz="quarter" idx="10"/>
          </p:nvPr>
        </p:nvSpPr>
        <p:spPr/>
        <p:txBody>
          <a:bodyPr/>
          <a:lstStyle/>
          <a:p>
            <a:fld id="{7F41FB06-1D9B-4317-BE37-4218AB7856FB}" type="slidenum">
              <a:rPr lang="en-GB" smtClean="0"/>
              <a:t>29</a:t>
            </a:fld>
            <a:endParaRPr lang="en-GB"/>
          </a:p>
        </p:txBody>
      </p:sp>
    </p:spTree>
    <p:extLst>
      <p:ext uri="{BB962C8B-B14F-4D97-AF65-F5344CB8AC3E}">
        <p14:creationId xmlns:p14="http://schemas.microsoft.com/office/powerpoint/2010/main" val="18321077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23/11/2020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23/11/2020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23/11/2020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4368039" y="6520172"/>
            <a:ext cx="433119" cy="365125"/>
          </a:xfrm>
          <a:prstGeom prst="rect">
            <a:avLst/>
          </a:prstGeom>
        </p:spPr>
        <p:txBody>
          <a:bodyPr/>
          <a:lstStyle>
            <a:lvl1pPr algn="ctr">
              <a:defRPr sz="1400">
                <a:solidFill>
                  <a:schemeClr val="bg2">
                    <a:lumMod val="75000"/>
                  </a:schemeClr>
                </a:solidFill>
                <a:latin typeface="Gill Sans MT" panose="020B0502020104020203" pitchFamily="34" charset="0"/>
              </a:defRPr>
            </a:lvl1pPr>
          </a:lstStyle>
          <a:p>
            <a:fld id="{48BAC8EC-B437-49E7-9790-CFA1DD0E61BE}" type="slidenum">
              <a:rPr lang="en-GB" smtClean="0"/>
              <a:pPr/>
              <a:t>‹#›</a:t>
            </a:fld>
            <a:endParaRPr lang="en-GB" dirty="0"/>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27339" y="104675"/>
            <a:ext cx="884314" cy="958007"/>
          </a:xfrm>
          <a:prstGeom prst="rect">
            <a:avLst/>
          </a:prstGeom>
        </p:spPr>
      </p:pic>
      <p:sp>
        <p:nvSpPr>
          <p:cNvPr id="4" name="TextBox 3"/>
          <p:cNvSpPr txBox="1"/>
          <p:nvPr userDrawn="1"/>
        </p:nvSpPr>
        <p:spPr>
          <a:xfrm>
            <a:off x="7427126" y="6520172"/>
            <a:ext cx="2284738" cy="276999"/>
          </a:xfrm>
          <a:prstGeom prst="rect">
            <a:avLst/>
          </a:prstGeom>
          <a:noFill/>
        </p:spPr>
        <p:txBody>
          <a:bodyPr wrap="square" rtlCol="0">
            <a:spAutoFit/>
          </a:bodyPr>
          <a:lstStyle/>
          <a:p>
            <a:r>
              <a:rPr lang="en-GB" sz="1200" dirty="0" smtClean="0"/>
              <a:t>© White</a:t>
            </a:r>
            <a:r>
              <a:rPr lang="en-GB" sz="1200" baseline="0" dirty="0" smtClean="0"/>
              <a:t> Rose Maths 2019</a:t>
            </a:r>
            <a:endParaRPr lang="en-GB" sz="1200" dirty="0"/>
          </a:p>
        </p:txBody>
      </p:sp>
    </p:spTree>
    <p:extLst>
      <p:ext uri="{BB962C8B-B14F-4D97-AF65-F5344CB8AC3E}">
        <p14:creationId xmlns:p14="http://schemas.microsoft.com/office/powerpoint/2010/main" val="269871003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05465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1609964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160996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1609964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1609964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1609964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1609964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1609964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1609964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1609964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4424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23/11/2020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1" r:id="rId22"/>
    <p:sldLayoutId id="2147483676" r:id="rId2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whychristmas.co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hiterosemaths.com/homelearning/year-1/week-10-geometry-shape/"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4.tif"/></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jpeg"/><Relationship Id="rId18" Type="http://schemas.openxmlformats.org/officeDocument/2006/relationships/image" Target="../media/image42.jpeg"/><Relationship Id="rId3" Type="http://schemas.openxmlformats.org/officeDocument/2006/relationships/image" Target="../media/image27.png"/><Relationship Id="rId21" Type="http://schemas.openxmlformats.org/officeDocument/2006/relationships/image" Target="../media/image45.png"/><Relationship Id="rId7" Type="http://schemas.openxmlformats.org/officeDocument/2006/relationships/image" Target="../media/image31.png"/><Relationship Id="rId12" Type="http://schemas.openxmlformats.org/officeDocument/2006/relationships/image" Target="../media/image36.png"/><Relationship Id="rId17" Type="http://schemas.openxmlformats.org/officeDocument/2006/relationships/image" Target="../media/image41.png"/><Relationship Id="rId2" Type="http://schemas.openxmlformats.org/officeDocument/2006/relationships/notesSlide" Target="../notesSlides/notesSlide6.xml"/><Relationship Id="rId16" Type="http://schemas.openxmlformats.org/officeDocument/2006/relationships/image" Target="../media/image40.jpeg"/><Relationship Id="rId20" Type="http://schemas.openxmlformats.org/officeDocument/2006/relationships/image" Target="../media/image44.png"/><Relationship Id="rId1" Type="http://schemas.openxmlformats.org/officeDocument/2006/relationships/slideLayout" Target="../slideLayouts/slideLayout12.xml"/><Relationship Id="rId6" Type="http://schemas.openxmlformats.org/officeDocument/2006/relationships/image" Target="../media/image30.png"/><Relationship Id="rId11" Type="http://schemas.openxmlformats.org/officeDocument/2006/relationships/image" Target="../media/image35.jpeg"/><Relationship Id="rId5" Type="http://schemas.openxmlformats.org/officeDocument/2006/relationships/image" Target="../media/image29.png"/><Relationship Id="rId15" Type="http://schemas.openxmlformats.org/officeDocument/2006/relationships/image" Target="../media/image39.gif"/><Relationship Id="rId10" Type="http://schemas.openxmlformats.org/officeDocument/2006/relationships/image" Target="../media/image34.jpeg"/><Relationship Id="rId19" Type="http://schemas.openxmlformats.org/officeDocument/2006/relationships/image" Target="../media/image43.jpeg"/><Relationship Id="rId4" Type="http://schemas.openxmlformats.org/officeDocument/2006/relationships/image" Target="../media/image28.png"/><Relationship Id="rId9" Type="http://schemas.openxmlformats.org/officeDocument/2006/relationships/image" Target="../media/image33.jpeg"/><Relationship Id="rId14" Type="http://schemas.openxmlformats.org/officeDocument/2006/relationships/image" Target="../media/image38.png"/><Relationship Id="rId22" Type="http://schemas.openxmlformats.org/officeDocument/2006/relationships/image" Target="../media/image46.png"/></Relationships>
</file>

<file path=ppt/slides/_rels/slide29.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jpeg"/><Relationship Id="rId18" Type="http://schemas.openxmlformats.org/officeDocument/2006/relationships/image" Target="../media/image42.jpeg"/><Relationship Id="rId3" Type="http://schemas.openxmlformats.org/officeDocument/2006/relationships/image" Target="../media/image47.png"/><Relationship Id="rId21" Type="http://schemas.openxmlformats.org/officeDocument/2006/relationships/image" Target="../media/image45.png"/><Relationship Id="rId7" Type="http://schemas.openxmlformats.org/officeDocument/2006/relationships/image" Target="../media/image31.png"/><Relationship Id="rId12" Type="http://schemas.openxmlformats.org/officeDocument/2006/relationships/image" Target="../media/image36.png"/><Relationship Id="rId17" Type="http://schemas.openxmlformats.org/officeDocument/2006/relationships/image" Target="../media/image41.png"/><Relationship Id="rId2" Type="http://schemas.openxmlformats.org/officeDocument/2006/relationships/notesSlide" Target="../notesSlides/notesSlide7.xml"/><Relationship Id="rId16" Type="http://schemas.openxmlformats.org/officeDocument/2006/relationships/image" Target="../media/image40.jpeg"/><Relationship Id="rId20" Type="http://schemas.openxmlformats.org/officeDocument/2006/relationships/image" Target="../media/image44.png"/><Relationship Id="rId1" Type="http://schemas.openxmlformats.org/officeDocument/2006/relationships/slideLayout" Target="../slideLayouts/slideLayout12.xml"/><Relationship Id="rId6" Type="http://schemas.openxmlformats.org/officeDocument/2006/relationships/image" Target="../media/image30.png"/><Relationship Id="rId11" Type="http://schemas.openxmlformats.org/officeDocument/2006/relationships/image" Target="../media/image35.jpeg"/><Relationship Id="rId5" Type="http://schemas.openxmlformats.org/officeDocument/2006/relationships/image" Target="../media/image49.png"/><Relationship Id="rId15" Type="http://schemas.openxmlformats.org/officeDocument/2006/relationships/image" Target="../media/image39.gif"/><Relationship Id="rId10" Type="http://schemas.openxmlformats.org/officeDocument/2006/relationships/image" Target="../media/image34.jpeg"/><Relationship Id="rId19" Type="http://schemas.openxmlformats.org/officeDocument/2006/relationships/image" Target="../media/image43.jpeg"/><Relationship Id="rId4" Type="http://schemas.openxmlformats.org/officeDocument/2006/relationships/image" Target="../media/image48.png"/><Relationship Id="rId9" Type="http://schemas.openxmlformats.org/officeDocument/2006/relationships/image" Target="../media/image33.jpeg"/><Relationship Id="rId14" Type="http://schemas.openxmlformats.org/officeDocument/2006/relationships/image" Target="../media/image38.png"/><Relationship Id="rId22" Type="http://schemas.openxmlformats.org/officeDocument/2006/relationships/image" Target="../media/image46.png"/></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hyperlink" Target="https://www.youtube.com/watch?v=2NQ6uS8blwY" TargetMode="Externa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36.xml.rels><?xml version="1.0" encoding="UTF-8" standalone="yes"?>
<Relationships xmlns="http://schemas.openxmlformats.org/package/2006/relationships"><Relationship Id="rId3" Type="http://schemas.openxmlformats.org/officeDocument/2006/relationships/hyperlink" Target="http://www.cosmickids.com/" TargetMode="External"/><Relationship Id="rId2" Type="http://schemas.openxmlformats.org/officeDocument/2006/relationships/hyperlink" Target="http://www.gonoodl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a:t>
            </a:r>
            <a:r>
              <a:rPr lang="en-US" sz="6600" dirty="0" smtClean="0"/>
              <a:t>2 </a:t>
            </a:r>
            <a:r>
              <a:rPr lang="en-US" sz="6600" dirty="0" smtClean="0"/>
              <a:t>Week </a:t>
            </a:r>
            <a:r>
              <a:rPr lang="en-US" sz="6600" dirty="0" smtClean="0"/>
              <a:t>4</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b="7776"/>
          <a:stretch/>
        </p:blipFill>
        <p:spPr bwMode="auto">
          <a:xfrm>
            <a:off x="0" y="0"/>
            <a:ext cx="9144000" cy="6823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57200" y="980728"/>
            <a:ext cx="82296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21736" y="1628800"/>
            <a:ext cx="9108504" cy="4525963"/>
          </a:xfrm>
        </p:spPr>
        <p:txBody>
          <a:bodyPr>
            <a:noAutofit/>
          </a:bodyPr>
          <a:lstStyle/>
          <a:p>
            <a:pPr marL="0" indent="0">
              <a:buNone/>
            </a:pPr>
            <a:endParaRPr lang="en-US" sz="2200" dirty="0"/>
          </a:p>
          <a:p>
            <a:pPr marL="0" indent="0" algn="ctr">
              <a:buNone/>
            </a:pPr>
            <a:r>
              <a:rPr lang="en-US" sz="2200" dirty="0" smtClean="0"/>
              <a:t>I hope you are all OK. </a:t>
            </a:r>
            <a:br>
              <a:rPr lang="en-US" sz="2200" dirty="0" smtClean="0"/>
            </a:br>
            <a:r>
              <a:rPr lang="en-US" sz="2200" dirty="0" smtClean="0"/>
              <a:t>What a shame the school had to shut just when we</a:t>
            </a:r>
            <a:br>
              <a:rPr lang="en-US" sz="2200" dirty="0" smtClean="0"/>
            </a:br>
            <a:r>
              <a:rPr lang="en-US" sz="2200" dirty="0" smtClean="0"/>
              <a:t>had started to think about Christmas!</a:t>
            </a:r>
          </a:p>
          <a:p>
            <a:pPr marL="0" indent="0" algn="ctr">
              <a:buNone/>
            </a:pPr>
            <a:endParaRPr lang="en-US" sz="2200" dirty="0"/>
          </a:p>
          <a:p>
            <a:pPr marL="0" indent="0" algn="ctr">
              <a:buNone/>
            </a:pPr>
            <a:r>
              <a:rPr lang="en-US" sz="2200" dirty="0" smtClean="0"/>
              <a:t>On the following slides there is one English task,</a:t>
            </a:r>
            <a:br>
              <a:rPr lang="en-US" sz="2200" dirty="0" smtClean="0"/>
            </a:br>
            <a:r>
              <a:rPr lang="en-US" sz="2200" dirty="0" smtClean="0"/>
              <a:t>two RE tasks and three </a:t>
            </a:r>
            <a:r>
              <a:rPr lang="en-US" sz="2200" dirty="0" err="1" smtClean="0"/>
              <a:t>Maths</a:t>
            </a:r>
            <a:r>
              <a:rPr lang="en-US" sz="2200" dirty="0" smtClean="0"/>
              <a:t> lessons. There is also</a:t>
            </a:r>
            <a:br>
              <a:rPr lang="en-US" sz="2200" dirty="0" smtClean="0"/>
            </a:br>
            <a:r>
              <a:rPr lang="en-US" sz="2200" dirty="0" smtClean="0"/>
              <a:t>information about Reading, Phonics, Handwriting and PE.</a:t>
            </a:r>
            <a:endParaRPr lang="en-US" sz="2200" dirty="0" smtClean="0"/>
          </a:p>
          <a:p>
            <a:pPr marL="0" indent="0" algn="ctr">
              <a:buNone/>
            </a:pPr>
            <a:endParaRPr lang="en-US" sz="2200" dirty="0"/>
          </a:p>
          <a:p>
            <a:pPr marL="0" indent="0" algn="ctr">
              <a:buNone/>
            </a:pPr>
            <a:r>
              <a:rPr lang="en-US" sz="2200" dirty="0" smtClean="0"/>
              <a:t>I will miss you all so much. Keep </a:t>
            </a:r>
            <a:r>
              <a:rPr lang="en-US" sz="2200" dirty="0" smtClean="0"/>
              <a:t>in touch via Tapestry.</a:t>
            </a:r>
            <a:endParaRPr lang="en-US" sz="2200" dirty="0"/>
          </a:p>
          <a:p>
            <a:pPr marL="0" indent="0" algn="ctr">
              <a:buNone/>
            </a:pPr>
            <a:r>
              <a:rPr lang="en-US" sz="2200" dirty="0" smtClean="0"/>
              <a:t>Love from </a:t>
            </a:r>
            <a:br>
              <a:rPr lang="en-US" sz="2200" dirty="0" smtClean="0"/>
            </a:br>
            <a:r>
              <a:rPr lang="en-US" sz="2200" dirty="0" err="1" smtClean="0"/>
              <a:t>Mrs</a:t>
            </a:r>
            <a:r>
              <a:rPr lang="en-US" sz="2200" dirty="0" smtClean="0"/>
              <a:t> Child</a:t>
            </a:r>
            <a:br>
              <a:rPr lang="en-US" sz="2200" dirty="0" smtClean="0"/>
            </a:br>
            <a:r>
              <a:rPr lang="en-US" sz="2200" dirty="0" smtClean="0"/>
              <a:t>XXX</a:t>
            </a:r>
            <a:endParaRPr lang="en-GB" sz="2200" dirty="0"/>
          </a:p>
        </p:txBody>
      </p:sp>
    </p:spTree>
    <p:extLst>
      <p:ext uri="{BB962C8B-B14F-4D97-AF65-F5344CB8AC3E}">
        <p14:creationId xmlns:p14="http://schemas.microsoft.com/office/powerpoint/2010/main" val="46823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dirty="0" smtClean="0"/>
              <a:t>English Learning </a:t>
            </a:r>
            <a:endParaRPr lang="en-GB" dirty="0"/>
          </a:p>
        </p:txBody>
      </p:sp>
      <p:sp>
        <p:nvSpPr>
          <p:cNvPr id="3" name="Content Placeholder 2"/>
          <p:cNvSpPr>
            <a:spLocks noGrp="1"/>
          </p:cNvSpPr>
          <p:nvPr>
            <p:ph idx="1"/>
          </p:nvPr>
        </p:nvSpPr>
        <p:spPr>
          <a:xfrm>
            <a:off x="323528" y="1268760"/>
            <a:ext cx="5616624" cy="5517232"/>
          </a:xfrm>
        </p:spPr>
        <p:txBody>
          <a:bodyPr>
            <a:normAutofit/>
          </a:bodyPr>
          <a:lstStyle/>
          <a:p>
            <a:pPr marL="0" indent="0">
              <a:buNone/>
            </a:pPr>
            <a:r>
              <a:rPr lang="en-GB" dirty="0" smtClean="0"/>
              <a:t>Before the children went home on Monday we had just been writing our “Amazon Adventure Rainforest” stories. I have added photos of their plans onto our class web page. Have a look and encourage your child to retell their story to you. Can they make a cover for their story? It will need a title, the author’s name and an illustration. </a:t>
            </a:r>
            <a:endParaRPr lang="en-GB" dirty="0" smtClean="0"/>
          </a:p>
          <a:p>
            <a:pPr marL="0" indent="0">
              <a:buNone/>
            </a:pPr>
            <a:endParaRPr lang="en-GB" dirty="0"/>
          </a:p>
          <a:p>
            <a:pPr marL="0" indent="0">
              <a:buNone/>
            </a:pPr>
            <a:endParaRPr lang="en-GB" dirty="0"/>
          </a:p>
        </p:txBody>
      </p:sp>
      <p:pic>
        <p:nvPicPr>
          <p:cNvPr id="6146" name="Picture 2" descr="C:\Bapchild 20-21\English\72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5459011" y="2397973"/>
            <a:ext cx="3802186" cy="2839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60321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dirty="0" smtClean="0"/>
              <a:t>RE Learning 1</a:t>
            </a:r>
            <a:endParaRPr lang="en-GB" dirty="0"/>
          </a:p>
        </p:txBody>
      </p:sp>
      <p:sp>
        <p:nvSpPr>
          <p:cNvPr id="3" name="Content Placeholder 2"/>
          <p:cNvSpPr>
            <a:spLocks noGrp="1"/>
          </p:cNvSpPr>
          <p:nvPr>
            <p:ph idx="1"/>
          </p:nvPr>
        </p:nvSpPr>
        <p:spPr>
          <a:xfrm>
            <a:off x="395536" y="1658417"/>
            <a:ext cx="5832648" cy="5517232"/>
          </a:xfrm>
        </p:spPr>
        <p:txBody>
          <a:bodyPr>
            <a:normAutofit/>
          </a:bodyPr>
          <a:lstStyle/>
          <a:p>
            <a:pPr marL="0" indent="0">
              <a:buNone/>
            </a:pPr>
            <a:r>
              <a:rPr lang="en-GB" dirty="0" smtClean="0"/>
              <a:t>Have you seen any signs that Christmas is coming? </a:t>
            </a:r>
            <a:br>
              <a:rPr lang="en-GB" dirty="0" smtClean="0"/>
            </a:br>
            <a:r>
              <a:rPr lang="en-GB" dirty="0" smtClean="0"/>
              <a:t>In the shops? </a:t>
            </a:r>
            <a:br>
              <a:rPr lang="en-GB" dirty="0" smtClean="0"/>
            </a:br>
            <a:r>
              <a:rPr lang="en-GB" dirty="0" smtClean="0"/>
              <a:t>On television? </a:t>
            </a:r>
            <a:br>
              <a:rPr lang="en-GB" dirty="0" smtClean="0"/>
            </a:br>
            <a:r>
              <a:rPr lang="en-GB" dirty="0" smtClean="0"/>
              <a:t>In your house? </a:t>
            </a:r>
            <a:br>
              <a:rPr lang="en-GB" dirty="0" smtClean="0"/>
            </a:br>
            <a:r>
              <a:rPr lang="en-GB" dirty="0" smtClean="0"/>
              <a:t>In your street?</a:t>
            </a:r>
          </a:p>
          <a:p>
            <a:pPr marL="0" indent="0">
              <a:buNone/>
            </a:pPr>
            <a:endParaRPr lang="en-GB" dirty="0"/>
          </a:p>
          <a:p>
            <a:pPr marL="0" indent="0" algn="r">
              <a:buNone/>
            </a:pPr>
            <a:r>
              <a:rPr lang="en-GB" dirty="0" smtClean="0"/>
              <a:t>Make a list of your observations. Remember the rules for lists – one numbered item on each line.</a:t>
            </a:r>
            <a:endParaRPr lang="en-GB" dirty="0"/>
          </a:p>
          <a:p>
            <a:pPr marL="0" indent="0">
              <a:buNone/>
            </a:pPr>
            <a:endParaRPr lang="en-GB" dirty="0"/>
          </a:p>
        </p:txBody>
      </p:sp>
      <p:sp>
        <p:nvSpPr>
          <p:cNvPr id="4" name="TextBox 3"/>
          <p:cNvSpPr txBox="1"/>
          <p:nvPr/>
        </p:nvSpPr>
        <p:spPr>
          <a:xfrm>
            <a:off x="395536" y="1196752"/>
            <a:ext cx="8352928" cy="461665"/>
          </a:xfrm>
          <a:prstGeom prst="rect">
            <a:avLst/>
          </a:prstGeom>
          <a:solidFill>
            <a:schemeClr val="bg1"/>
          </a:solidFill>
          <a:ln>
            <a:solidFill>
              <a:schemeClr val="tx1"/>
            </a:solidFill>
          </a:ln>
        </p:spPr>
        <p:txBody>
          <a:bodyPr wrap="square" rtlCol="0">
            <a:spAutoFit/>
          </a:bodyPr>
          <a:lstStyle/>
          <a:p>
            <a:pPr algn="ctr"/>
            <a:r>
              <a:rPr lang="en-GB" sz="2400" dirty="0" smtClean="0"/>
              <a:t>Why does Christmas matter to Christians?</a:t>
            </a:r>
            <a:endParaRPr lang="en-GB" sz="2400" dirty="0"/>
          </a:p>
        </p:txBody>
      </p:sp>
      <p:sp>
        <p:nvSpPr>
          <p:cNvPr id="5" name="TextBox 4"/>
          <p:cNvSpPr txBox="1"/>
          <p:nvPr/>
        </p:nvSpPr>
        <p:spPr>
          <a:xfrm>
            <a:off x="6588224" y="4740245"/>
            <a:ext cx="2376264" cy="2031325"/>
          </a:xfrm>
          <a:prstGeom prst="rect">
            <a:avLst/>
          </a:prstGeom>
          <a:solidFill>
            <a:schemeClr val="bg1"/>
          </a:solidFill>
        </p:spPr>
        <p:txBody>
          <a:bodyPr wrap="square" rtlCol="0">
            <a:spAutoFit/>
          </a:bodyPr>
          <a:lstStyle/>
          <a:p>
            <a:r>
              <a:rPr lang="en-GB" u="sng" dirty="0" smtClean="0"/>
              <a:t>Signs I have seen that Christmas is coming</a:t>
            </a:r>
          </a:p>
          <a:p>
            <a:r>
              <a:rPr lang="en-GB" dirty="0" smtClean="0"/>
              <a:t>1. _______________</a:t>
            </a:r>
          </a:p>
          <a:p>
            <a:r>
              <a:rPr lang="en-GB" dirty="0" smtClean="0"/>
              <a:t>2. _______________</a:t>
            </a:r>
          </a:p>
          <a:p>
            <a:r>
              <a:rPr lang="en-GB" dirty="0" smtClean="0"/>
              <a:t>3. _______________</a:t>
            </a:r>
          </a:p>
          <a:p>
            <a:r>
              <a:rPr lang="en-GB" dirty="0" smtClean="0"/>
              <a:t>4. _______________</a:t>
            </a:r>
          </a:p>
          <a:p>
            <a:r>
              <a:rPr lang="en-GB" dirty="0" smtClean="0"/>
              <a:t>5. _______________</a:t>
            </a:r>
            <a:endParaRPr lang="en-GB" dirty="0"/>
          </a:p>
        </p:txBody>
      </p:sp>
      <p:pic>
        <p:nvPicPr>
          <p:cNvPr id="7173" name="Picture 5" descr="C:\Users\MrsChild\AppData\Local\Microsoft\Windows\INetCache\IE\B1Q4FDV9\Christmas-Tree-Free-Download-PN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66082" y="1844824"/>
            <a:ext cx="1620548" cy="2687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76839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dirty="0" smtClean="0"/>
              <a:t>RE Learning 2 </a:t>
            </a:r>
            <a:endParaRPr lang="en-GB" dirty="0"/>
          </a:p>
        </p:txBody>
      </p:sp>
      <p:sp>
        <p:nvSpPr>
          <p:cNvPr id="3" name="Content Placeholder 2"/>
          <p:cNvSpPr>
            <a:spLocks noGrp="1"/>
          </p:cNvSpPr>
          <p:nvPr>
            <p:ph idx="1"/>
          </p:nvPr>
        </p:nvSpPr>
        <p:spPr>
          <a:xfrm>
            <a:off x="179512" y="1196752"/>
            <a:ext cx="8496944" cy="5517232"/>
          </a:xfrm>
        </p:spPr>
        <p:txBody>
          <a:bodyPr>
            <a:normAutofit/>
          </a:bodyPr>
          <a:lstStyle/>
          <a:p>
            <a:pPr marL="0" indent="0">
              <a:buNone/>
            </a:pPr>
            <a:r>
              <a:rPr lang="en-GB" sz="2000" dirty="0" smtClean="0"/>
              <a:t>This week we would have begun preparing for our Nativity presentation. </a:t>
            </a:r>
            <a:r>
              <a:rPr lang="en-GB" sz="2000" dirty="0" smtClean="0"/>
              <a:t>Due to the circumstances I can’t say what form this will take but it is still worth becoming familiar with the story. Please share the following version with your child (or maybe you have a story book at home or would prefer to watch a video). Discuss the various events and characters and encourage your child to respond creatively, either through r</a:t>
            </a:r>
            <a:r>
              <a:rPr lang="en-GB" sz="2000" dirty="0" smtClean="0"/>
              <a:t>ole play (could be with puppets or small toys or maybe brothers or sisters could be encouraged to join in!) or by making a</a:t>
            </a:r>
            <a:r>
              <a:rPr lang="en-GB" sz="2000" dirty="0" smtClean="0"/>
              <a:t> picture or model of the Nativity Scene. Have a look at the website </a:t>
            </a:r>
            <a:r>
              <a:rPr lang="en-GB" sz="2000" dirty="0" smtClean="0">
                <a:hlinkClick r:id="rId2"/>
              </a:rPr>
              <a:t>www.whychristmas.com</a:t>
            </a:r>
            <a:r>
              <a:rPr lang="en-GB" sz="2000" dirty="0" smtClean="0"/>
              <a:t> There are lots of different ways here to explore the story including an online “Build a Nativity Scene” activity plus other resources that might help you such as Nativity figure templates and colouring sheets.</a:t>
            </a:r>
          </a:p>
          <a:p>
            <a:pPr marL="457200" indent="-457200">
              <a:buAutoNum type="arabicPeriod"/>
            </a:pPr>
            <a:endParaRPr lang="en-GB" sz="2400" dirty="0" smtClean="0"/>
          </a:p>
          <a:p>
            <a:pPr marL="0" indent="0">
              <a:buNone/>
            </a:pPr>
            <a:endParaRPr lang="en-GB" dirty="0"/>
          </a:p>
          <a:p>
            <a:pPr marL="0" indent="0">
              <a:buNone/>
            </a:pPr>
            <a:endParaRPr lang="en-GB" dirty="0"/>
          </a:p>
        </p:txBody>
      </p:sp>
      <p:pic>
        <p:nvPicPr>
          <p:cNvPr id="819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4725144"/>
            <a:ext cx="5819411" cy="2068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959887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65962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ChangeArrowheads="1"/>
          </p:cNvSpPr>
          <p:nvPr/>
        </p:nvSpPr>
        <p:spPr bwMode="auto">
          <a:xfrm>
            <a:off x="755650" y="728663"/>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charset="0"/>
                <a:ea typeface="Sassoon Infant Rg" pitchFamily="50" charset="0"/>
                <a:cs typeface="Sassoon Infant Rg" pitchFamily="50" charset="0"/>
              </a:defRPr>
            </a:lvl1pPr>
            <a:lvl2pPr marL="742950" indent="-285750">
              <a:lnSpc>
                <a:spcPct val="90000"/>
              </a:lnSpc>
              <a:spcBef>
                <a:spcPts val="500"/>
              </a:spcBef>
              <a:buFont typeface="Arial" pitchFamily="34" charset="0"/>
              <a:buChar char="•"/>
              <a:defRPr sz="1600">
                <a:solidFill>
                  <a:srgbClr val="1C1C1C"/>
                </a:solidFill>
                <a:latin typeface="Twinkl" charset="0"/>
                <a:ea typeface="Sassoon Infant Rg" pitchFamily="50" charset="0"/>
                <a:cs typeface="Sassoon Infant Rg" pitchFamily="50" charset="0"/>
              </a:defRPr>
            </a:lvl2pPr>
            <a:lvl3pPr marL="11430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3pPr>
            <a:lvl4pPr marL="16002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4pPr>
            <a:lvl5pPr marL="20574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Angel Gabriel visited Mary and told her she was going to have a baby called Jesus. The baby would be God’s son.</a:t>
            </a:r>
          </a:p>
        </p:txBody>
      </p:sp>
      <p:pic>
        <p:nvPicPr>
          <p:cNvPr id="921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54113" y="1430338"/>
            <a:ext cx="6835775"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8675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755650" y="728663"/>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charset="0"/>
                <a:ea typeface="Sassoon Infant Rg" pitchFamily="50" charset="0"/>
                <a:cs typeface="Sassoon Infant Rg" pitchFamily="50" charset="0"/>
              </a:defRPr>
            </a:lvl1pPr>
            <a:lvl2pPr marL="742950" indent="-285750">
              <a:lnSpc>
                <a:spcPct val="90000"/>
              </a:lnSpc>
              <a:spcBef>
                <a:spcPts val="500"/>
              </a:spcBef>
              <a:buFont typeface="Arial" pitchFamily="34" charset="0"/>
              <a:buChar char="•"/>
              <a:defRPr sz="1600">
                <a:solidFill>
                  <a:srgbClr val="1C1C1C"/>
                </a:solidFill>
                <a:latin typeface="Twinkl" charset="0"/>
                <a:ea typeface="Sassoon Infant Rg" pitchFamily="50" charset="0"/>
                <a:cs typeface="Sassoon Infant Rg" pitchFamily="50" charset="0"/>
              </a:defRPr>
            </a:lvl2pPr>
            <a:lvl3pPr marL="11430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3pPr>
            <a:lvl4pPr marL="16002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4pPr>
            <a:lvl5pPr marL="20574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Mary told Joseph what Gabriel had told her; they prepared for the arrival of the special baby.</a:t>
            </a:r>
          </a:p>
        </p:txBody>
      </p:sp>
      <p:pic>
        <p:nvPicPr>
          <p:cNvPr id="1024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0775" y="1428750"/>
            <a:ext cx="6902450"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6906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ChangeArrowheads="1"/>
          </p:cNvSpPr>
          <p:nvPr/>
        </p:nvSpPr>
        <p:spPr bwMode="auto">
          <a:xfrm>
            <a:off x="755650" y="72866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charset="0"/>
                <a:ea typeface="Sassoon Infant Rg" pitchFamily="50" charset="0"/>
                <a:cs typeface="Sassoon Infant Rg" pitchFamily="50" charset="0"/>
              </a:defRPr>
            </a:lvl1pPr>
            <a:lvl2pPr marL="742950" indent="-285750">
              <a:lnSpc>
                <a:spcPct val="90000"/>
              </a:lnSpc>
              <a:spcBef>
                <a:spcPts val="500"/>
              </a:spcBef>
              <a:buFont typeface="Arial" pitchFamily="34" charset="0"/>
              <a:buChar char="•"/>
              <a:defRPr sz="1600">
                <a:solidFill>
                  <a:srgbClr val="1C1C1C"/>
                </a:solidFill>
                <a:latin typeface="Twinkl" charset="0"/>
                <a:ea typeface="Sassoon Infant Rg" pitchFamily="50" charset="0"/>
                <a:cs typeface="Sassoon Infant Rg" pitchFamily="50" charset="0"/>
              </a:defRPr>
            </a:lvl2pPr>
            <a:lvl3pPr marL="11430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3pPr>
            <a:lvl4pPr marL="16002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4pPr>
            <a:lvl5pPr marL="20574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Mary and Joseph had to travel to Bethlehem to register in a census.</a:t>
            </a:r>
          </a:p>
        </p:txBody>
      </p:sp>
      <p:pic>
        <p:nvPicPr>
          <p:cNvPr id="1126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57288" y="1428750"/>
            <a:ext cx="6829425"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4989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ChangeArrowheads="1"/>
          </p:cNvSpPr>
          <p:nvPr/>
        </p:nvSpPr>
        <p:spPr bwMode="auto">
          <a:xfrm>
            <a:off x="755650" y="728663"/>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charset="0"/>
                <a:ea typeface="Sassoon Infant Rg" pitchFamily="50" charset="0"/>
                <a:cs typeface="Sassoon Infant Rg" pitchFamily="50" charset="0"/>
              </a:defRPr>
            </a:lvl1pPr>
            <a:lvl2pPr marL="742950" indent="-285750">
              <a:lnSpc>
                <a:spcPct val="90000"/>
              </a:lnSpc>
              <a:spcBef>
                <a:spcPts val="500"/>
              </a:spcBef>
              <a:buFont typeface="Arial" pitchFamily="34" charset="0"/>
              <a:buChar char="•"/>
              <a:defRPr sz="1600">
                <a:solidFill>
                  <a:srgbClr val="1C1C1C"/>
                </a:solidFill>
                <a:latin typeface="Twinkl" charset="0"/>
                <a:ea typeface="Sassoon Infant Rg" pitchFamily="50" charset="0"/>
                <a:cs typeface="Sassoon Infant Rg" pitchFamily="50" charset="0"/>
              </a:defRPr>
            </a:lvl2pPr>
            <a:lvl3pPr marL="11430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3pPr>
            <a:lvl4pPr marL="16002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4pPr>
            <a:lvl5pPr marL="20574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 kind innkeeper in Bethlehem let Mary and Joseph stay in his stable for the night.</a:t>
            </a:r>
          </a:p>
        </p:txBody>
      </p:sp>
      <p:pic>
        <p:nvPicPr>
          <p:cNvPr id="1229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431925"/>
            <a:ext cx="68961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6555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ChangeArrowheads="1"/>
          </p:cNvSpPr>
          <p:nvPr/>
        </p:nvSpPr>
        <p:spPr bwMode="auto">
          <a:xfrm>
            <a:off x="755650" y="72866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charset="0"/>
                <a:ea typeface="Sassoon Infant Rg" pitchFamily="50" charset="0"/>
                <a:cs typeface="Sassoon Infant Rg" pitchFamily="50" charset="0"/>
              </a:defRPr>
            </a:lvl1pPr>
            <a:lvl2pPr marL="742950" indent="-285750">
              <a:lnSpc>
                <a:spcPct val="90000"/>
              </a:lnSpc>
              <a:spcBef>
                <a:spcPts val="500"/>
              </a:spcBef>
              <a:buFont typeface="Arial" pitchFamily="34" charset="0"/>
              <a:buChar char="•"/>
              <a:defRPr sz="1600">
                <a:solidFill>
                  <a:srgbClr val="1C1C1C"/>
                </a:solidFill>
                <a:latin typeface="Twinkl" charset="0"/>
                <a:ea typeface="Sassoon Infant Rg" pitchFamily="50" charset="0"/>
                <a:cs typeface="Sassoon Infant Rg" pitchFamily="50" charset="0"/>
              </a:defRPr>
            </a:lvl2pPr>
            <a:lvl3pPr marL="11430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3pPr>
            <a:lvl4pPr marL="16002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4pPr>
            <a:lvl5pPr marL="20574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Baby Jesus was born in the stable. </a:t>
            </a:r>
          </a:p>
        </p:txBody>
      </p:sp>
      <p:pic>
        <p:nvPicPr>
          <p:cNvPr id="1331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16000" y="1279525"/>
            <a:ext cx="7112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62461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ChangeArrowheads="1"/>
          </p:cNvSpPr>
          <p:nvPr/>
        </p:nvSpPr>
        <p:spPr bwMode="auto">
          <a:xfrm>
            <a:off x="755650" y="728663"/>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charset="0"/>
                <a:ea typeface="Sassoon Infant Rg" pitchFamily="50" charset="0"/>
                <a:cs typeface="Sassoon Infant Rg" pitchFamily="50" charset="0"/>
              </a:defRPr>
            </a:lvl1pPr>
            <a:lvl2pPr marL="742950" indent="-285750">
              <a:lnSpc>
                <a:spcPct val="90000"/>
              </a:lnSpc>
              <a:spcBef>
                <a:spcPts val="500"/>
              </a:spcBef>
              <a:buFont typeface="Arial" pitchFamily="34" charset="0"/>
              <a:buChar char="•"/>
              <a:defRPr sz="1600">
                <a:solidFill>
                  <a:srgbClr val="1C1C1C"/>
                </a:solidFill>
                <a:latin typeface="Twinkl" charset="0"/>
                <a:ea typeface="Sassoon Infant Rg" pitchFamily="50" charset="0"/>
                <a:cs typeface="Sassoon Infant Rg" pitchFamily="50" charset="0"/>
              </a:defRPr>
            </a:lvl2pPr>
            <a:lvl3pPr marL="11430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3pPr>
            <a:lvl4pPr marL="16002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4pPr>
            <a:lvl5pPr marL="20574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At the same time, an angel appeared to some shepherds. The angel told them that the son of God had been born in Bethlehem.</a:t>
            </a:r>
          </a:p>
        </p:txBody>
      </p:sp>
      <p:pic>
        <p:nvPicPr>
          <p:cNvPr id="1433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39825" y="1484313"/>
            <a:ext cx="6864350" cy="485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8910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755650" y="72866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charset="0"/>
                <a:ea typeface="Sassoon Infant Rg" pitchFamily="50" charset="0"/>
                <a:cs typeface="Sassoon Infant Rg" pitchFamily="50" charset="0"/>
              </a:defRPr>
            </a:lvl1pPr>
            <a:lvl2pPr marL="742950" indent="-285750">
              <a:lnSpc>
                <a:spcPct val="90000"/>
              </a:lnSpc>
              <a:spcBef>
                <a:spcPts val="500"/>
              </a:spcBef>
              <a:buFont typeface="Arial" pitchFamily="34" charset="0"/>
              <a:buChar char="•"/>
              <a:defRPr sz="1600">
                <a:solidFill>
                  <a:srgbClr val="1C1C1C"/>
                </a:solidFill>
                <a:latin typeface="Twinkl" charset="0"/>
                <a:ea typeface="Sassoon Infant Rg" pitchFamily="50" charset="0"/>
                <a:cs typeface="Sassoon Infant Rg" pitchFamily="50" charset="0"/>
              </a:defRPr>
            </a:lvl2pPr>
            <a:lvl3pPr marL="11430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3pPr>
            <a:lvl4pPr marL="16002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4pPr>
            <a:lvl5pPr marL="20574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shepherds walked to Bethlehem to visit the baby Jesus.</a:t>
            </a:r>
          </a:p>
        </p:txBody>
      </p:sp>
      <p:pic>
        <p:nvPicPr>
          <p:cNvPr id="1536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3925" y="1150938"/>
            <a:ext cx="7296150" cy="515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0273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755650" y="728663"/>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charset="0"/>
                <a:ea typeface="Sassoon Infant Rg" pitchFamily="50" charset="0"/>
                <a:cs typeface="Sassoon Infant Rg" pitchFamily="50" charset="0"/>
              </a:defRPr>
            </a:lvl1pPr>
            <a:lvl2pPr marL="742950" indent="-285750">
              <a:lnSpc>
                <a:spcPct val="90000"/>
              </a:lnSpc>
              <a:spcBef>
                <a:spcPts val="500"/>
              </a:spcBef>
              <a:buFont typeface="Arial" pitchFamily="34" charset="0"/>
              <a:buChar char="•"/>
              <a:defRPr sz="1600">
                <a:solidFill>
                  <a:srgbClr val="1C1C1C"/>
                </a:solidFill>
                <a:latin typeface="Twinkl" charset="0"/>
                <a:ea typeface="Sassoon Infant Rg" pitchFamily="50" charset="0"/>
                <a:cs typeface="Sassoon Infant Rg" pitchFamily="50" charset="0"/>
              </a:defRPr>
            </a:lvl2pPr>
            <a:lvl3pPr marL="11430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3pPr>
            <a:lvl4pPr marL="16002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4pPr>
            <a:lvl5pPr marL="20574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t>Far away in the East, wise men saw a bright star in the sky</a:t>
            </a:r>
            <a:r>
              <a:rPr lang="en-GB" altLang="en-US">
                <a:solidFill>
                  <a:schemeClr val="tx1"/>
                </a:solidFill>
              </a:rPr>
              <a:t>. They knew it meant that a new king had been born and followed the star. </a:t>
            </a:r>
          </a:p>
        </p:txBody>
      </p:sp>
      <p:pic>
        <p:nvPicPr>
          <p:cNvPr id="1638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0775" y="1428750"/>
            <a:ext cx="6902450"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6149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755650" y="728663"/>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charset="0"/>
                <a:ea typeface="Sassoon Infant Rg" pitchFamily="50" charset="0"/>
                <a:cs typeface="Sassoon Infant Rg" pitchFamily="50" charset="0"/>
              </a:defRPr>
            </a:lvl1pPr>
            <a:lvl2pPr marL="742950" indent="-285750">
              <a:lnSpc>
                <a:spcPct val="90000"/>
              </a:lnSpc>
              <a:spcBef>
                <a:spcPts val="500"/>
              </a:spcBef>
              <a:buFont typeface="Arial" pitchFamily="34" charset="0"/>
              <a:buChar char="•"/>
              <a:defRPr sz="1600">
                <a:solidFill>
                  <a:srgbClr val="1C1C1C"/>
                </a:solidFill>
                <a:latin typeface="Twinkl" charset="0"/>
                <a:ea typeface="Sassoon Infant Rg" pitchFamily="50" charset="0"/>
                <a:cs typeface="Sassoon Infant Rg" pitchFamily="50" charset="0"/>
              </a:defRPr>
            </a:lvl2pPr>
            <a:lvl3pPr marL="11430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3pPr>
            <a:lvl4pPr marL="16002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4pPr>
            <a:lvl5pPr marL="2057400" indent="-228600">
              <a:lnSpc>
                <a:spcPct val="90000"/>
              </a:lnSpc>
              <a:spcBef>
                <a:spcPts val="500"/>
              </a:spcBef>
              <a:buFont typeface="Arial" pitchFamily="34" charset="0"/>
              <a:buChar char="•"/>
              <a:defRPr sz="1400">
                <a:solidFill>
                  <a:srgbClr val="1C1C1C"/>
                </a:solidFill>
                <a:latin typeface="Twinkl"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wise men reached Bethlehem. They gave Jesus gifts of gold, frankincense and myrrh.</a:t>
            </a:r>
          </a:p>
        </p:txBody>
      </p:sp>
      <p:pic>
        <p:nvPicPr>
          <p:cNvPr id="1843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0775" y="1428750"/>
            <a:ext cx="6902450"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93071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03071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lstStyle/>
          <a:p>
            <a:r>
              <a:rPr lang="en-GB" dirty="0" smtClean="0"/>
              <a:t>Maths </a:t>
            </a:r>
            <a:r>
              <a:rPr lang="en-GB" dirty="0" smtClean="0"/>
              <a:t>Learning 1, 2 and 3</a:t>
            </a:r>
            <a:endParaRPr lang="en-GB" dirty="0"/>
          </a:p>
        </p:txBody>
      </p:sp>
      <p:sp>
        <p:nvSpPr>
          <p:cNvPr id="7" name="TextBox 6"/>
          <p:cNvSpPr txBox="1"/>
          <p:nvPr/>
        </p:nvSpPr>
        <p:spPr>
          <a:xfrm>
            <a:off x="179512" y="839532"/>
            <a:ext cx="8712968" cy="1938992"/>
          </a:xfrm>
          <a:prstGeom prst="rect">
            <a:avLst/>
          </a:prstGeom>
          <a:noFill/>
        </p:spPr>
        <p:txBody>
          <a:bodyPr wrap="square" rtlCol="0">
            <a:spAutoFit/>
          </a:bodyPr>
          <a:lstStyle/>
          <a:p>
            <a:r>
              <a:rPr lang="en-US" sz="2400" dirty="0" smtClean="0"/>
              <a:t>In </a:t>
            </a:r>
            <a:r>
              <a:rPr lang="en-US" sz="2400" dirty="0" err="1" smtClean="0"/>
              <a:t>Maths</a:t>
            </a:r>
            <a:r>
              <a:rPr lang="en-US" sz="2400" dirty="0" smtClean="0"/>
              <a:t> this week we are learning about </a:t>
            </a:r>
            <a:r>
              <a:rPr lang="en-US" sz="2400" dirty="0" smtClean="0"/>
              <a:t>2D shapes.</a:t>
            </a:r>
            <a:r>
              <a:rPr lang="en-US" sz="2400" dirty="0" smtClean="0"/>
              <a:t> </a:t>
            </a:r>
            <a:r>
              <a:rPr lang="en-US" sz="2400" dirty="0" smtClean="0"/>
              <a:t>Please go to the White Rose website and find the Year 1 </a:t>
            </a:r>
            <a:r>
              <a:rPr lang="en-US" sz="2400" dirty="0" smtClean="0"/>
              <a:t>Week 10  </a:t>
            </a:r>
            <a:r>
              <a:rPr lang="en-US" sz="2400" dirty="0" smtClean="0"/>
              <a:t>Home Learning </a:t>
            </a:r>
            <a:r>
              <a:rPr lang="en-US" sz="2400" dirty="0"/>
              <a:t>videos </a:t>
            </a:r>
            <a:r>
              <a:rPr lang="en-US" sz="2400" dirty="0"/>
              <a:t>at </a:t>
            </a:r>
            <a:r>
              <a:rPr lang="en-US" sz="2400" dirty="0">
                <a:hlinkClick r:id="rId2"/>
              </a:rPr>
              <a:t>https://whiterosemaths.com/homelearning/year-1/week-10-geometry-shape</a:t>
            </a:r>
            <a:r>
              <a:rPr lang="en-US" sz="2400" dirty="0" smtClean="0">
                <a:hlinkClick r:id="rId2"/>
              </a:rPr>
              <a:t>/</a:t>
            </a:r>
            <a:r>
              <a:rPr lang="en-US" sz="2400" dirty="0" smtClean="0"/>
              <a:t>. We have already completed the work on 3D shapes so it is just lesson 3, 4 and 5 for this week.</a:t>
            </a:r>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2780928"/>
            <a:ext cx="4659502" cy="39662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237454" y="4764038"/>
            <a:ext cx="2329751" cy="1833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340768"/>
            <a:ext cx="8301608" cy="5400600"/>
          </a:xfrm>
        </p:spPr>
        <p:txBody>
          <a:bodyPr>
            <a:normAutofit/>
          </a:bodyPr>
          <a:lstStyle/>
          <a:p>
            <a:pPr marL="0" indent="0">
              <a:buNone/>
            </a:pPr>
            <a:r>
              <a:rPr lang="en-GB" dirty="0" smtClean="0"/>
              <a:t>The following slides have the accompanying worksheets for the </a:t>
            </a:r>
            <a:r>
              <a:rPr lang="en-GB" dirty="0" smtClean="0"/>
              <a:t>lessons</a:t>
            </a:r>
            <a:r>
              <a:rPr lang="en-GB" dirty="0" smtClean="0"/>
              <a:t>. As before, don’t feel you have to print the sheets out if you don’t want to – verbal answers are often enough or a drawing on paper.</a:t>
            </a:r>
            <a:endParaRPr lang="en-GB" dirty="0"/>
          </a:p>
          <a:p>
            <a:pPr marL="0" indent="0">
              <a:buNone/>
            </a:pPr>
            <a:endParaRPr lang="en-GB" dirty="0" smtClean="0"/>
          </a:p>
        </p:txBody>
      </p:sp>
    </p:spTree>
    <p:extLst>
      <p:ext uri="{BB962C8B-B14F-4D97-AF65-F5344CB8AC3E}">
        <p14:creationId xmlns:p14="http://schemas.microsoft.com/office/powerpoint/2010/main" val="3837324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2" y="116632"/>
            <a:ext cx="9148290" cy="6480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61220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1" y="188640"/>
            <a:ext cx="9136478" cy="6480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6630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4" y="188640"/>
            <a:ext cx="9113512" cy="6480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83185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332656"/>
            <a:ext cx="8229600" cy="5976664"/>
          </a:xfrm>
        </p:spPr>
        <p:txBody>
          <a:bodyPr>
            <a:normAutofit fontScale="85000" lnSpcReduction="10000"/>
          </a:bodyPr>
          <a:lstStyle/>
          <a:p>
            <a:pPr marL="0" indent="0">
              <a:buNone/>
            </a:pPr>
            <a:r>
              <a:rPr lang="en-GB" sz="3800" dirty="0" smtClean="0"/>
              <a:t>If you want a further challenge, the next slides have Problem </a:t>
            </a:r>
            <a:r>
              <a:rPr lang="en-GB" sz="3800" dirty="0"/>
              <a:t>Solving and Reasoning questions that will check children’s ability to apply what they have learned. </a:t>
            </a:r>
            <a:endParaRPr lang="en-GB" sz="3800" dirty="0" smtClean="0"/>
          </a:p>
          <a:p>
            <a:pPr marL="0" indent="0">
              <a:buNone/>
            </a:pPr>
            <a:endParaRPr lang="en-GB" sz="3800" dirty="0" smtClean="0"/>
          </a:p>
          <a:p>
            <a:pPr marL="0" indent="0">
              <a:buNone/>
            </a:pPr>
            <a:r>
              <a:rPr lang="en-GB" sz="3800" dirty="0" smtClean="0"/>
              <a:t>Further practice would involve </a:t>
            </a:r>
            <a:r>
              <a:rPr lang="en-GB" sz="3800" dirty="0" smtClean="0"/>
              <a:t>making patterns and pictures with shapes, printing the sides of 3d shapes or cutting </a:t>
            </a:r>
            <a:r>
              <a:rPr lang="en-GB" sz="3800" dirty="0" smtClean="0"/>
              <a:t>different boxes up to see what 2d shapes they are made from, </a:t>
            </a:r>
            <a:r>
              <a:rPr lang="en-GB" sz="3800" dirty="0" smtClean="0"/>
              <a:t>going on a shape hunt around the house to find examples in the environment or trying some of the “colour by shape” sheets that I will attach separately.</a:t>
            </a:r>
            <a:endParaRPr lang="en-GB" sz="3800" dirty="0"/>
          </a:p>
          <a:p>
            <a:pPr marL="0" indent="0">
              <a:buNone/>
            </a:pPr>
            <a:endParaRPr lang="en-GB" dirty="0"/>
          </a:p>
          <a:p>
            <a:endParaRPr lang="en-GB" dirty="0"/>
          </a:p>
        </p:txBody>
      </p:sp>
    </p:spTree>
    <p:extLst>
      <p:ext uri="{BB962C8B-B14F-4D97-AF65-F5344CB8AC3E}">
        <p14:creationId xmlns:p14="http://schemas.microsoft.com/office/powerpoint/2010/main" val="18661202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23</a:t>
            </a:fld>
            <a:endParaRPr kumimoji="0" lang="en-GB" sz="1400" b="0" i="0" u="none" strike="noStrike" kern="1200" cap="none" spc="0" normalizeH="0" baseline="0" noProof="0" dirty="0">
              <a:ln>
                <a:noFill/>
              </a:ln>
              <a:solidFill>
                <a:srgbClr val="E7E6E6">
                  <a:lumMod val="75000"/>
                </a:srgbClr>
              </a:solidFill>
              <a:effectLst/>
              <a:uLnTx/>
              <a:uFillTx/>
              <a:ea typeface="+mn-ea"/>
              <a:cs typeface="+mn-cs"/>
            </a:endParaRPr>
          </a:p>
        </p:txBody>
      </p:sp>
      <p:sp>
        <p:nvSpPr>
          <p:cNvPr id="5" name="Rectangle 4"/>
          <p:cNvSpPr/>
          <p:nvPr/>
        </p:nvSpPr>
        <p:spPr>
          <a:xfrm>
            <a:off x="821124" y="736900"/>
            <a:ext cx="7436566" cy="6124754"/>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Part of a shape is hidden.</a:t>
            </a: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r>
              <a:rPr lang="en-US" sz="2800" dirty="0">
                <a:solidFill>
                  <a:prstClr val="black"/>
                </a:solidFill>
                <a:latin typeface="Gill Sans MT" panose="020B0502020104020203" pitchFamily="34" charset="0"/>
              </a:rPr>
              <a:t>What shape could it be?</a:t>
            </a:r>
          </a:p>
          <a:p>
            <a:pPr lvl="0">
              <a:defRPr/>
            </a:pPr>
            <a:endParaRPr lang="en-US" sz="2800" dirty="0">
              <a:solidFill>
                <a:prstClr val="black"/>
              </a:solidFill>
              <a:latin typeface="Gill Sans MT" panose="020B0502020104020203" pitchFamily="34" charset="0"/>
            </a:endParaRPr>
          </a:p>
          <a:p>
            <a:pPr lvl="0">
              <a:defRPr/>
            </a:pPr>
            <a:r>
              <a:rPr lang="en-US" sz="2800" dirty="0">
                <a:solidFill>
                  <a:prstClr val="black"/>
                </a:solidFill>
                <a:latin typeface="Gill Sans MT" panose="020B0502020104020203" pitchFamily="34" charset="0"/>
              </a:rPr>
              <a:t>Is there more than one possibility?</a:t>
            </a:r>
          </a:p>
          <a:p>
            <a:pPr lvl="0">
              <a:defRPr/>
            </a:pPr>
            <a:endParaRPr lang="en-US" sz="2800" dirty="0">
              <a:solidFill>
                <a:prstClr val="black"/>
              </a:solidFill>
              <a:latin typeface="Gill Sans MT" panose="020B0502020104020203" pitchFamily="34" charset="0"/>
            </a:endParaRPr>
          </a:p>
          <a:p>
            <a:pPr lvl="0">
              <a:defRPr/>
            </a:pPr>
            <a:r>
              <a:rPr lang="en-US" sz="2800" dirty="0">
                <a:solidFill>
                  <a:prstClr val="black"/>
                </a:solidFill>
                <a:latin typeface="Gill Sans MT" panose="020B0502020104020203" pitchFamily="34" charset="0"/>
              </a:rPr>
              <a:t>Explain your thinking.</a:t>
            </a:r>
          </a:p>
          <a:p>
            <a:pPr lvl="0">
              <a:defRPr/>
            </a:pPr>
            <a:endParaRPr lang="en-US" sz="2800" dirty="0">
              <a:solidFill>
                <a:prstClr val="black"/>
              </a:solidFill>
              <a:latin typeface="Gill Sans MT" panose="020B0502020104020203" pitchFamily="34" charset="0"/>
            </a:endParaRPr>
          </a:p>
        </p:txBody>
      </p:sp>
      <p:pic>
        <p:nvPicPr>
          <p:cNvPr id="14" name="Picture 13"/>
          <p:cNvPicPr/>
          <p:nvPr/>
        </p:nvPicPr>
        <p:blipFill>
          <a:blip r:embed="rId3"/>
          <a:stretch>
            <a:fillRect/>
          </a:stretch>
        </p:blipFill>
        <p:spPr>
          <a:xfrm>
            <a:off x="3449600" y="1196752"/>
            <a:ext cx="2376686" cy="2898498"/>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89073" y="736901"/>
            <a:ext cx="2820660" cy="1567277"/>
          </a:xfrm>
          <a:prstGeom prst="rect">
            <a:avLst/>
          </a:prstGeom>
        </p:spPr>
      </p:pic>
    </p:spTree>
    <p:extLst>
      <p:ext uri="{BB962C8B-B14F-4D97-AF65-F5344CB8AC3E}">
        <p14:creationId xmlns:p14="http://schemas.microsoft.com/office/powerpoint/2010/main" val="22685781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24</a:t>
            </a:fld>
            <a:endParaRPr kumimoji="0" lang="en-GB" sz="1400" b="0" i="0" u="none" strike="noStrike" kern="1200" cap="none" spc="0" normalizeH="0" baseline="0" noProof="0" dirty="0">
              <a:ln>
                <a:noFill/>
              </a:ln>
              <a:solidFill>
                <a:srgbClr val="E7E6E6">
                  <a:lumMod val="75000"/>
                </a:srgbClr>
              </a:solidFill>
              <a:effectLst/>
              <a:uLnTx/>
              <a:uFillTx/>
              <a:ea typeface="+mn-ea"/>
              <a:cs typeface="+mn-cs"/>
            </a:endParaRPr>
          </a:p>
        </p:txBody>
      </p:sp>
      <p:sp>
        <p:nvSpPr>
          <p:cNvPr id="5" name="Rectangle 4"/>
          <p:cNvSpPr/>
          <p:nvPr/>
        </p:nvSpPr>
        <p:spPr>
          <a:xfrm>
            <a:off x="821124" y="736900"/>
            <a:ext cx="7436566" cy="5693866"/>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Here is part of a shape.</a:t>
            </a: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How many different ways can you complete the shape using one or more straight lines?</a:t>
            </a: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Compare your shape with a partner.</a:t>
            </a: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What is the same and what is different?</a:t>
            </a:r>
            <a:endParaRPr lang="en-US" sz="2800" dirty="0">
              <a:solidFill>
                <a:prstClr val="black"/>
              </a:solidFill>
              <a:latin typeface="Gill Sans MT" panose="020B0502020104020203" pitchFamily="34" charset="0"/>
            </a:endParaRPr>
          </a:p>
        </p:txBody>
      </p:sp>
      <p:pic>
        <p:nvPicPr>
          <p:cNvPr id="6" name="Picture 5"/>
          <p:cNvPicPr/>
          <p:nvPr/>
        </p:nvPicPr>
        <p:blipFill>
          <a:blip r:embed="rId3"/>
          <a:stretch>
            <a:fillRect/>
          </a:stretch>
        </p:blipFill>
        <p:spPr>
          <a:xfrm>
            <a:off x="3640855" y="1404640"/>
            <a:ext cx="1994176" cy="2273612"/>
          </a:xfrm>
          <a:prstGeom prst="rect">
            <a:avLst/>
          </a:prstGeom>
        </p:spPr>
      </p:pic>
    </p:spTree>
    <p:extLst>
      <p:ext uri="{BB962C8B-B14F-4D97-AF65-F5344CB8AC3E}">
        <p14:creationId xmlns:p14="http://schemas.microsoft.com/office/powerpoint/2010/main" val="10060758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25</a:t>
            </a:fld>
            <a:endParaRPr kumimoji="0" lang="en-GB" sz="1400" b="0" i="0" u="none" strike="noStrike" kern="1200" cap="none" spc="0" normalizeH="0" baseline="0" noProof="0" dirty="0">
              <a:ln>
                <a:noFill/>
              </a:ln>
              <a:solidFill>
                <a:srgbClr val="E7E6E6">
                  <a:lumMod val="75000"/>
                </a:srgbClr>
              </a:solidFill>
              <a:effectLst/>
              <a:uLnTx/>
              <a:uFillTx/>
              <a:ea typeface="+mn-ea"/>
              <a:cs typeface="+mn-cs"/>
            </a:endParaRPr>
          </a:p>
        </p:txBody>
      </p:sp>
      <p:sp>
        <p:nvSpPr>
          <p:cNvPr id="5" name="Rectangle 4"/>
          <p:cNvSpPr/>
          <p:nvPr/>
        </p:nvSpPr>
        <p:spPr>
          <a:xfrm>
            <a:off x="821124" y="736900"/>
            <a:ext cx="7436566" cy="4832092"/>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Use a selection of triangles, rectangles, squares and circles.</a:t>
            </a: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Put your shapes into groups.</a:t>
            </a: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Ask a partner to label your groups.</a:t>
            </a: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How many different groups can you create?</a:t>
            </a:r>
          </a:p>
        </p:txBody>
      </p:sp>
      <p:pic>
        <p:nvPicPr>
          <p:cNvPr id="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3586" y="1773186"/>
            <a:ext cx="4295144" cy="1406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8202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26</a:t>
            </a:fld>
            <a:endParaRPr kumimoji="0" lang="en-GB" sz="1400" b="0" i="0" u="none" strike="noStrike" kern="1200" cap="none" spc="0" normalizeH="0" baseline="0" noProof="0" dirty="0">
              <a:ln>
                <a:noFill/>
              </a:ln>
              <a:solidFill>
                <a:srgbClr val="E7E6E6">
                  <a:lumMod val="75000"/>
                </a:srgbClr>
              </a:solidFill>
              <a:effectLst/>
              <a:uLnTx/>
              <a:uFillTx/>
              <a:ea typeface="+mn-ea"/>
              <a:cs typeface="+mn-cs"/>
            </a:endParaRPr>
          </a:p>
        </p:txBody>
      </p:sp>
      <p:sp>
        <p:nvSpPr>
          <p:cNvPr id="5" name="Rectangle 4"/>
          <p:cNvSpPr/>
          <p:nvPr/>
        </p:nvSpPr>
        <p:spPr>
          <a:xfrm>
            <a:off x="821124" y="736900"/>
            <a:ext cx="7436566" cy="2246769"/>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Tommy says that all shapes with 4 sides are squares. </a:t>
            </a: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Is Tommy correct?</a:t>
            </a:r>
          </a:p>
          <a:p>
            <a:pPr lvl="0">
              <a:defRPr/>
            </a:pPr>
            <a:r>
              <a:rPr lang="en-GB" sz="2800" dirty="0">
                <a:solidFill>
                  <a:prstClr val="black"/>
                </a:solidFill>
                <a:latin typeface="Gill Sans MT" panose="020B0502020104020203" pitchFamily="34" charset="0"/>
              </a:rPr>
              <a:t>Prove it.</a:t>
            </a:r>
          </a:p>
        </p:txBody>
      </p:sp>
    </p:spTree>
    <p:extLst>
      <p:ext uri="{BB962C8B-B14F-4D97-AF65-F5344CB8AC3E}">
        <p14:creationId xmlns:p14="http://schemas.microsoft.com/office/powerpoint/2010/main" val="625723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27</a:t>
            </a:fld>
            <a:endParaRPr kumimoji="0" lang="en-GB" sz="1400" b="0" i="0" u="none" strike="noStrike" kern="1200" cap="none" spc="0" normalizeH="0" baseline="0" noProof="0" dirty="0">
              <a:ln>
                <a:noFill/>
              </a:ln>
              <a:solidFill>
                <a:srgbClr val="E7E6E6">
                  <a:lumMod val="75000"/>
                </a:srgbClr>
              </a:solidFill>
              <a:effectLst/>
              <a:uLnTx/>
              <a:uFillTx/>
              <a:ea typeface="+mn-ea"/>
              <a:cs typeface="+mn-cs"/>
            </a:endParaRPr>
          </a:p>
        </p:txBody>
      </p:sp>
      <p:sp>
        <p:nvSpPr>
          <p:cNvPr id="5" name="Rectangle 4"/>
          <p:cNvSpPr/>
          <p:nvPr/>
        </p:nvSpPr>
        <p:spPr>
          <a:xfrm>
            <a:off x="821124" y="736900"/>
            <a:ext cx="7436566" cy="5693866"/>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Eva has sorted some shapes.</a:t>
            </a:r>
          </a:p>
          <a:p>
            <a:pPr lvl="0">
              <a:defRPr/>
            </a:pPr>
            <a:endParaRPr lang="en-GB" sz="2800" dirty="0">
              <a:solidFill>
                <a:prstClr val="black"/>
              </a:solidFill>
              <a:latin typeface="Gill Sans MT" panose="020B0502020104020203" pitchFamily="34" charset="0"/>
            </a:endParaRPr>
          </a:p>
          <a:p>
            <a:pPr lvl="0">
              <a:defRPr/>
            </a:pPr>
            <a:r>
              <a:rPr lang="en-GB" sz="2800" b="1" dirty="0">
                <a:solidFill>
                  <a:prstClr val="black"/>
                </a:solidFill>
                <a:latin typeface="Gill Sans MT" panose="020B0502020104020203" pitchFamily="34" charset="0"/>
              </a:rPr>
              <a:t>          Squares                 Not Squares</a:t>
            </a: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Has she sorted them correctly?</a:t>
            </a:r>
            <a:br>
              <a:rPr lang="en-GB" sz="2800" dirty="0">
                <a:solidFill>
                  <a:prstClr val="black"/>
                </a:solidFill>
                <a:latin typeface="Gill Sans MT" panose="020B0502020104020203" pitchFamily="34" charset="0"/>
              </a:rPr>
            </a:br>
            <a:r>
              <a:rPr lang="en-GB" sz="2800" dirty="0">
                <a:solidFill>
                  <a:prstClr val="black"/>
                </a:solidFill>
                <a:latin typeface="Gill Sans MT" panose="020B0502020104020203" pitchFamily="34" charset="0"/>
              </a:rPr>
              <a:t>Explain how you know.</a:t>
            </a:r>
          </a:p>
        </p:txBody>
      </p:sp>
      <p:sp>
        <p:nvSpPr>
          <p:cNvPr id="3" name="Rectangle 2"/>
          <p:cNvSpPr/>
          <p:nvPr/>
        </p:nvSpPr>
        <p:spPr>
          <a:xfrm>
            <a:off x="1660614" y="3548072"/>
            <a:ext cx="1083423" cy="1173708"/>
          </a:xfrm>
          <a:prstGeom prst="rect">
            <a:avLst/>
          </a:prstGeom>
          <a:solidFill>
            <a:srgbClr val="FF00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2656504" y="2862084"/>
            <a:ext cx="458847" cy="497084"/>
          </a:xfrm>
          <a:prstGeom prst="rect">
            <a:avLst/>
          </a:prstGeom>
          <a:solidFill>
            <a:schemeClr val="accent5"/>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rot="2859325">
            <a:off x="4906347" y="4020009"/>
            <a:ext cx="691976" cy="638747"/>
          </a:xfrm>
          <a:prstGeom prst="rect">
            <a:avLst/>
          </a:prstGeom>
          <a:solidFill>
            <a:srgbClr val="FFFF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484136" y="2734685"/>
            <a:ext cx="783830" cy="849149"/>
          </a:xfrm>
          <a:prstGeom prst="ellipse">
            <a:avLst/>
          </a:prstGeom>
          <a:solidFill>
            <a:srgbClr val="660066"/>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1139136" y="2377626"/>
            <a:ext cx="2670762" cy="2893325"/>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4229019" y="2377626"/>
            <a:ext cx="2670762" cy="2893325"/>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248119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28</a:t>
            </a:fld>
            <a:endParaRPr kumimoji="0" lang="en-GB" sz="1400" b="0" i="0" u="none" strike="noStrike" kern="1200" cap="none" spc="0" normalizeH="0" baseline="0" noProof="0" dirty="0">
              <a:ln>
                <a:noFill/>
              </a:ln>
              <a:solidFill>
                <a:srgbClr val="E7E6E6">
                  <a:lumMod val="75000"/>
                </a:srgbClr>
              </a:solidFill>
              <a:effectLst/>
              <a:uLnTx/>
              <a:uFillTx/>
              <a:ea typeface="+mn-ea"/>
              <a:cs typeface="+mn-cs"/>
            </a:endParaRPr>
          </a:p>
        </p:txBody>
      </p:sp>
      <p:sp>
        <p:nvSpPr>
          <p:cNvPr id="5" name="Rectangle 4"/>
          <p:cNvSpPr/>
          <p:nvPr/>
        </p:nvSpPr>
        <p:spPr>
          <a:xfrm>
            <a:off x="821124" y="736901"/>
            <a:ext cx="7436566" cy="6001643"/>
          </a:xfrm>
          <a:prstGeom prst="rect">
            <a:avLst/>
          </a:prstGeom>
        </p:spPr>
        <p:txBody>
          <a:bodyPr wrap="square">
            <a:spAutoFit/>
          </a:bodyPr>
          <a:lstStyle/>
          <a:p>
            <a:pPr lvl="0">
              <a:defRPr/>
            </a:pPr>
            <a:r>
              <a:rPr lang="en-US" sz="2800" dirty="0">
                <a:latin typeface="Gill Sans MT" panose="020B0502020104020203" pitchFamily="34" charset="0"/>
              </a:rPr>
              <a:t>Amir and Eva are making patterns.</a:t>
            </a:r>
          </a:p>
          <a:p>
            <a:pPr lvl="0">
              <a:defRPr/>
            </a:pPr>
            <a:endParaRPr lang="en-US" sz="2000" dirty="0" smtClean="0">
              <a:solidFill>
                <a:prstClr val="black"/>
              </a:solidFill>
              <a:latin typeface="Gill Sans MT" panose="020B0502020104020203" pitchFamily="34" charset="0"/>
            </a:endParaRPr>
          </a:p>
          <a:p>
            <a:pPr lvl="0">
              <a:defRPr/>
            </a:pPr>
            <a:r>
              <a:rPr lang="en-US" sz="2800" dirty="0" smtClean="0">
                <a:solidFill>
                  <a:prstClr val="black"/>
                </a:solidFill>
                <a:latin typeface="Gill Sans MT" panose="020B0502020104020203" pitchFamily="34" charset="0"/>
              </a:rPr>
              <a:t>Eva -</a:t>
            </a:r>
          </a:p>
          <a:p>
            <a:pPr lvl="0">
              <a:defRPr/>
            </a:pPr>
            <a:endParaRPr lang="en-US" sz="2800" dirty="0">
              <a:solidFill>
                <a:prstClr val="black"/>
              </a:solidFill>
              <a:latin typeface="Gill Sans MT" panose="020B0502020104020203" pitchFamily="34" charset="0"/>
            </a:endParaRPr>
          </a:p>
          <a:p>
            <a:pPr lvl="0">
              <a:defRPr/>
            </a:pPr>
            <a:r>
              <a:rPr lang="en-US" sz="2800" dirty="0" smtClean="0">
                <a:solidFill>
                  <a:prstClr val="black"/>
                </a:solidFill>
                <a:latin typeface="Gill Sans MT" panose="020B0502020104020203" pitchFamily="34" charset="0"/>
              </a:rPr>
              <a:t>Amir - </a:t>
            </a:r>
            <a:endParaRPr lang="en-US" sz="2800" dirty="0">
              <a:solidFill>
                <a:prstClr val="black"/>
              </a:solidFill>
              <a:latin typeface="Gill Sans MT" panose="020B0502020104020203" pitchFamily="34" charset="0"/>
            </a:endParaRPr>
          </a:p>
          <a:p>
            <a:pPr lvl="0">
              <a:defRPr/>
            </a:pPr>
            <a:endParaRPr lang="en-US" sz="2800" dirty="0">
              <a:solidFill>
                <a:prstClr val="black"/>
              </a:solidFill>
              <a:latin typeface="Gill Sans MT" panose="020B0502020104020203" pitchFamily="34" charset="0"/>
            </a:endParaRPr>
          </a:p>
          <a:p>
            <a:pPr lvl="0">
              <a:defRPr/>
            </a:pPr>
            <a:endParaRPr lang="en-US" sz="2800" dirty="0">
              <a:solidFill>
                <a:prstClr val="black"/>
              </a:solidFill>
              <a:latin typeface="Gill Sans MT" panose="020B0502020104020203" pitchFamily="34" charset="0"/>
            </a:endParaRPr>
          </a:p>
          <a:p>
            <a:pPr lvl="0">
              <a:defRPr/>
            </a:pPr>
            <a:endParaRPr lang="en-US" sz="2800" dirty="0">
              <a:solidFill>
                <a:prstClr val="black"/>
              </a:solidFill>
              <a:latin typeface="Gill Sans MT" panose="020B0502020104020203" pitchFamily="34" charset="0"/>
            </a:endParaRPr>
          </a:p>
          <a:p>
            <a:pPr lvl="0">
              <a:defRPr/>
            </a:pPr>
            <a:endParaRPr lang="en-US" sz="2800" dirty="0">
              <a:solidFill>
                <a:prstClr val="black"/>
              </a:solidFill>
              <a:latin typeface="Gill Sans MT" panose="020B0502020104020203" pitchFamily="34" charset="0"/>
            </a:endParaRPr>
          </a:p>
          <a:p>
            <a:pPr lvl="0">
              <a:defRPr/>
            </a:pPr>
            <a:endParaRPr lang="en-US" sz="2800" dirty="0">
              <a:solidFill>
                <a:prstClr val="black"/>
              </a:solidFill>
              <a:latin typeface="Gill Sans MT" panose="020B0502020104020203" pitchFamily="34" charset="0"/>
            </a:endParaRPr>
          </a:p>
          <a:p>
            <a:pPr lvl="0">
              <a:defRPr/>
            </a:pPr>
            <a:endParaRPr lang="en-US" sz="2800" dirty="0">
              <a:solidFill>
                <a:prstClr val="black"/>
              </a:solidFill>
              <a:latin typeface="Gill Sans MT" panose="020B0502020104020203" pitchFamily="34" charset="0"/>
            </a:endParaRPr>
          </a:p>
          <a:p>
            <a:pPr lvl="0">
              <a:defRPr/>
            </a:pPr>
            <a:r>
              <a:rPr lang="en-US" sz="2800" dirty="0">
                <a:solidFill>
                  <a:prstClr val="black"/>
                </a:solidFill>
                <a:latin typeface="Gill Sans MT" panose="020B0502020104020203" pitchFamily="34" charset="0"/>
              </a:rPr>
              <a:t>Who do you agree with?</a:t>
            </a:r>
          </a:p>
          <a:p>
            <a:pPr lvl="0">
              <a:defRPr/>
            </a:pPr>
            <a:endParaRPr lang="en-US" sz="2800" dirty="0">
              <a:solidFill>
                <a:prstClr val="black"/>
              </a:solidFill>
              <a:latin typeface="Gill Sans MT" panose="020B0502020104020203" pitchFamily="34" charset="0"/>
            </a:endParaRPr>
          </a:p>
          <a:p>
            <a:pPr lvl="0">
              <a:defRPr/>
            </a:pPr>
            <a:r>
              <a:rPr lang="en-US" sz="2800" dirty="0">
                <a:solidFill>
                  <a:prstClr val="black"/>
                </a:solidFill>
                <a:latin typeface="Gill Sans MT" panose="020B0502020104020203" pitchFamily="34" charset="0"/>
              </a:rPr>
              <a:t>Explain your answer.</a:t>
            </a:r>
          </a:p>
        </p:txBody>
      </p:sp>
      <p:pic>
        <p:nvPicPr>
          <p:cNvPr id="6" name="Picture 5"/>
          <p:cNvPicPr>
            <a:picLocks noChangeAspect="1"/>
          </p:cNvPicPr>
          <p:nvPr/>
        </p:nvPicPr>
        <p:blipFill>
          <a:blip r:embed="rId3"/>
          <a:stretch>
            <a:fillRect/>
          </a:stretch>
        </p:blipFill>
        <p:spPr>
          <a:xfrm flipH="1">
            <a:off x="7193824" y="4033489"/>
            <a:ext cx="915810" cy="951335"/>
          </a:xfrm>
          <a:prstGeom prst="rect">
            <a:avLst/>
          </a:prstGeom>
        </p:spPr>
      </p:pic>
      <p:sp>
        <p:nvSpPr>
          <p:cNvPr id="8" name="Rounded Rectangular Callout 7"/>
          <p:cNvSpPr/>
          <p:nvPr/>
        </p:nvSpPr>
        <p:spPr>
          <a:xfrm>
            <a:off x="3198273" y="3111163"/>
            <a:ext cx="4021928" cy="914883"/>
          </a:xfrm>
          <a:prstGeom prst="wedgeRoundRectCallout">
            <a:avLst>
              <a:gd name="adj1" fmla="val -66250"/>
              <a:gd name="adj2" fmla="val 28885"/>
              <a:gd name="adj3" fmla="val 16667"/>
            </a:avLst>
          </a:prstGeom>
          <a:solidFill>
            <a:schemeClr val="accent6">
              <a:alpha val="20000"/>
            </a:schemeClr>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black"/>
                </a:solidFill>
                <a:effectLst/>
                <a:uLnTx/>
                <a:uFillTx/>
                <a:latin typeface="Gill Sans MT" panose="020B0502020104020203" pitchFamily="34" charset="0"/>
                <a:ea typeface="+mn-ea"/>
                <a:cs typeface="+mn-cs"/>
              </a:rPr>
              <a:t>Our patterns are exactly the same.</a:t>
            </a:r>
            <a:endParaRPr kumimoji="0" lang="en-US" sz="2800" b="0"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p:txBody>
      </p:sp>
      <p:sp>
        <p:nvSpPr>
          <p:cNvPr id="9" name="Rounded Rectangular Callout 8"/>
          <p:cNvSpPr/>
          <p:nvPr/>
        </p:nvSpPr>
        <p:spPr>
          <a:xfrm>
            <a:off x="2626979" y="4115451"/>
            <a:ext cx="4021928" cy="902110"/>
          </a:xfrm>
          <a:prstGeom prst="wedgeRoundRectCallout">
            <a:avLst>
              <a:gd name="adj1" fmla="val 61896"/>
              <a:gd name="adj2" fmla="val 8841"/>
              <a:gd name="adj3" fmla="val 16667"/>
            </a:avLst>
          </a:prstGeom>
          <a:solidFill>
            <a:schemeClr val="accent4">
              <a:alpha val="20000"/>
            </a:schemeClr>
          </a:solid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black"/>
                </a:solidFill>
                <a:effectLst/>
                <a:uLnTx/>
                <a:uFillTx/>
                <a:latin typeface="Gill Sans MT" panose="020B0502020104020203" pitchFamily="34" charset="0"/>
                <a:ea typeface="+mn-ea"/>
                <a:cs typeface="+mn-cs"/>
              </a:rPr>
              <a:t>Our patterns are different.</a:t>
            </a:r>
            <a:endParaRPr kumimoji="0" lang="en-US" sz="2800" b="0"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p:txBody>
      </p:sp>
      <p:grpSp>
        <p:nvGrpSpPr>
          <p:cNvPr id="10" name="Group 9"/>
          <p:cNvGrpSpPr/>
          <p:nvPr/>
        </p:nvGrpSpPr>
        <p:grpSpPr>
          <a:xfrm>
            <a:off x="2079799" y="1409584"/>
            <a:ext cx="3969107" cy="1534518"/>
            <a:chOff x="293214" y="2633077"/>
            <a:chExt cx="3181119" cy="923132"/>
          </a:xfrm>
        </p:grpSpPr>
        <p:pic>
          <p:nvPicPr>
            <p:cNvPr id="11" name="Picture 10"/>
            <p:cNvPicPr>
              <a:picLocks noChangeAspect="1"/>
            </p:cNvPicPr>
            <p:nvPr/>
          </p:nvPicPr>
          <p:blipFill>
            <a:blip r:embed="rId4"/>
            <a:stretch>
              <a:fillRect/>
            </a:stretch>
          </p:blipFill>
          <p:spPr>
            <a:xfrm>
              <a:off x="293214" y="2633077"/>
              <a:ext cx="2116392" cy="916281"/>
            </a:xfrm>
            <a:prstGeom prst="rect">
              <a:avLst/>
            </a:prstGeom>
          </p:spPr>
        </p:pic>
        <p:pic>
          <p:nvPicPr>
            <p:cNvPr id="12" name="Picture 11"/>
            <p:cNvPicPr>
              <a:picLocks noChangeAspect="1"/>
            </p:cNvPicPr>
            <p:nvPr/>
          </p:nvPicPr>
          <p:blipFill rotWithShape="1">
            <a:blip r:embed="rId4"/>
            <a:srcRect r="49458"/>
            <a:stretch/>
          </p:blipFill>
          <p:spPr>
            <a:xfrm>
              <a:off x="2404656" y="2639928"/>
              <a:ext cx="1069677" cy="916281"/>
            </a:xfrm>
            <a:prstGeom prst="rect">
              <a:avLst/>
            </a:prstGeom>
          </p:spPr>
        </p:pic>
      </p:gr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64126" y="3111164"/>
            <a:ext cx="1460727" cy="1092815"/>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64236" y="5799798"/>
            <a:ext cx="1076220" cy="1085498"/>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4000" y="64352"/>
            <a:ext cx="1076220" cy="1085498"/>
          </a:xfrm>
          <a:prstGeom prst="rect">
            <a:avLst/>
          </a:prstGeom>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860169" y="272056"/>
            <a:ext cx="1076220" cy="1085498"/>
          </a:xfrm>
          <a:prstGeom prst="rect">
            <a:avLst/>
          </a:prstGeom>
        </p:spPr>
      </p:pic>
      <p:pic>
        <p:nvPicPr>
          <p:cNvPr id="17" name="Picture 16" descr="Image result for square based pyramid"/>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75588" y="6225504"/>
            <a:ext cx="384580" cy="372877"/>
          </a:xfrm>
          <a:prstGeom prst="rect">
            <a:avLst/>
          </a:prstGeom>
          <a:noFill/>
          <a:ln>
            <a:noFill/>
          </a:ln>
        </p:spPr>
      </p:pic>
      <p:pic>
        <p:nvPicPr>
          <p:cNvPr id="18" name="Picture 17" descr="Image result for cylinder"/>
          <p:cNvPicPr>
            <a:picLocks noChangeAspect="1"/>
          </p:cNvPicPr>
          <p:nvPr/>
        </p:nvPicPr>
        <p:blipFill>
          <a:blip r:embed="rId10" cstate="print">
            <a:clrChange>
              <a:clrFrom>
                <a:srgbClr val="FFFFFD"/>
              </a:clrFrom>
              <a:clrTo>
                <a:srgbClr val="FFFFFD">
                  <a:alpha val="0"/>
                </a:srgbClr>
              </a:clrTo>
            </a:clrChange>
            <a:extLst>
              <a:ext uri="{28A0092B-C50C-407E-A947-70E740481C1C}">
                <a14:useLocalDpi xmlns:a14="http://schemas.microsoft.com/office/drawing/2010/main" val="0"/>
              </a:ext>
            </a:extLst>
          </a:blip>
          <a:srcRect/>
          <a:stretch>
            <a:fillRect/>
          </a:stretch>
        </p:blipFill>
        <p:spPr bwMode="auto">
          <a:xfrm>
            <a:off x="10106649" y="1792244"/>
            <a:ext cx="501162" cy="783590"/>
          </a:xfrm>
          <a:prstGeom prst="rect">
            <a:avLst/>
          </a:prstGeom>
          <a:noFill/>
          <a:ln>
            <a:noFill/>
          </a:ln>
        </p:spPr>
      </p:pic>
      <p:pic>
        <p:nvPicPr>
          <p:cNvPr id="19" name="Picture 18" descr="Image result for cuboid"/>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l="12605" t="1" r="14916" b="-3999"/>
          <a:stretch/>
        </p:blipFill>
        <p:spPr bwMode="auto">
          <a:xfrm>
            <a:off x="9285414" y="2826121"/>
            <a:ext cx="764931" cy="624205"/>
          </a:xfrm>
          <a:prstGeom prst="rect">
            <a:avLst/>
          </a:prstGeom>
          <a:noFill/>
          <a:ln>
            <a:noFill/>
          </a:ln>
          <a:extLst>
            <a:ext uri="{53640926-AAD7-44D8-BBD7-CCE9431645EC}">
              <a14:shadowObscured xmlns:a14="http://schemas.microsoft.com/office/drawing/2010/main"/>
            </a:ext>
          </a:extLst>
        </p:spPr>
      </p:pic>
      <p:pic>
        <p:nvPicPr>
          <p:cNvPr id="20" name="Picture 19" descr="Image result for cone"/>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130630" y="2705254"/>
            <a:ext cx="509954" cy="761365"/>
          </a:xfrm>
          <a:prstGeom prst="rect">
            <a:avLst/>
          </a:prstGeom>
          <a:noFill/>
          <a:ln>
            <a:noFill/>
          </a:ln>
        </p:spPr>
      </p:pic>
      <p:pic>
        <p:nvPicPr>
          <p:cNvPr id="21" name="Picture 20" descr="Image result for square based pyramid"/>
          <p:cNvPicPr>
            <a:picLocks noChangeAspect="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22281" y="1180104"/>
            <a:ext cx="491197" cy="476250"/>
          </a:xfrm>
          <a:prstGeom prst="rect">
            <a:avLst/>
          </a:prstGeom>
          <a:noFill/>
          <a:ln>
            <a:noFill/>
          </a:ln>
        </p:spPr>
      </p:pic>
      <p:pic>
        <p:nvPicPr>
          <p:cNvPr id="22" name="Picture 21" descr="Image result for square based pyramid"/>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3268669">
            <a:off x="9354188" y="3756323"/>
            <a:ext cx="627380" cy="579120"/>
          </a:xfrm>
          <a:prstGeom prst="rect">
            <a:avLst/>
          </a:prstGeom>
          <a:noFill/>
          <a:ln>
            <a:noFill/>
          </a:ln>
        </p:spPr>
      </p:pic>
      <p:pic>
        <p:nvPicPr>
          <p:cNvPr id="23" name="Picture 22" descr="Image result for square based pyramid"/>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rot="10800000">
            <a:off x="10052964" y="4620092"/>
            <a:ext cx="665285" cy="542925"/>
          </a:xfrm>
          <a:prstGeom prst="rect">
            <a:avLst/>
          </a:prstGeom>
          <a:noFill/>
          <a:ln>
            <a:noFill/>
          </a:ln>
        </p:spPr>
      </p:pic>
      <p:pic>
        <p:nvPicPr>
          <p:cNvPr id="24" name="Picture 23" descr="Image result for square based pyramid"/>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l="10001" r="8181" b="10909"/>
          <a:stretch/>
        </p:blipFill>
        <p:spPr bwMode="auto">
          <a:xfrm>
            <a:off x="9391633" y="5253813"/>
            <a:ext cx="589085" cy="695325"/>
          </a:xfrm>
          <a:prstGeom prst="rect">
            <a:avLst/>
          </a:prstGeom>
          <a:noFill/>
          <a:ln>
            <a:noFill/>
          </a:ln>
          <a:extLst>
            <a:ext uri="{53640926-AAD7-44D8-BBD7-CCE9431645EC}">
              <a14:shadowObscured xmlns:a14="http://schemas.microsoft.com/office/drawing/2010/main"/>
            </a:ext>
          </a:extLst>
        </p:spPr>
      </p:pic>
      <p:pic>
        <p:nvPicPr>
          <p:cNvPr id="25" name="Picture 24" descr="Image result for cube"/>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232086" y="5414630"/>
            <a:ext cx="375725" cy="450850"/>
          </a:xfrm>
          <a:prstGeom prst="rect">
            <a:avLst/>
          </a:prstGeom>
          <a:noFill/>
          <a:ln>
            <a:noFill/>
          </a:ln>
        </p:spPr>
      </p:pic>
      <p:pic>
        <p:nvPicPr>
          <p:cNvPr id="26" name="Picture 25" descr="Image result for cube"/>
          <p:cNvPicPr>
            <a:picLocks noChangeAspect="1"/>
          </p:cNvPicPr>
          <p:nvPr/>
        </p:nvPicPr>
        <p:blipFill>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811881">
            <a:off x="10102665" y="3840519"/>
            <a:ext cx="572770" cy="490611"/>
          </a:xfrm>
          <a:prstGeom prst="rect">
            <a:avLst/>
          </a:prstGeom>
          <a:noFill/>
          <a:ln>
            <a:noFill/>
          </a:ln>
        </p:spPr>
      </p:pic>
      <p:pic>
        <p:nvPicPr>
          <p:cNvPr id="27" name="Picture 26" descr="Image result for cube"/>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1131820">
            <a:off x="9380458" y="4602567"/>
            <a:ext cx="510540" cy="532130"/>
          </a:xfrm>
          <a:prstGeom prst="rect">
            <a:avLst/>
          </a:prstGeom>
          <a:noFill/>
          <a:ln>
            <a:noFill/>
          </a:ln>
        </p:spPr>
      </p:pic>
      <p:pic>
        <p:nvPicPr>
          <p:cNvPr id="28" name="Picture 27"/>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0080782" y="1166645"/>
            <a:ext cx="535830" cy="580482"/>
          </a:xfrm>
          <a:prstGeom prst="rect">
            <a:avLst/>
          </a:prstGeom>
        </p:spPr>
      </p:pic>
      <p:pic>
        <p:nvPicPr>
          <p:cNvPr id="29" name="Picture 28"/>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9444888" y="1893798"/>
            <a:ext cx="535830" cy="580482"/>
          </a:xfrm>
          <a:prstGeom prst="rect">
            <a:avLst/>
          </a:prstGeom>
        </p:spPr>
      </p:pic>
      <p:pic>
        <p:nvPicPr>
          <p:cNvPr id="30" name="Picture 29"/>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9815348" y="-234448"/>
            <a:ext cx="1066697" cy="1075892"/>
          </a:xfrm>
          <a:prstGeom prst="rect">
            <a:avLst/>
          </a:prstGeom>
        </p:spPr>
      </p:pic>
    </p:spTree>
    <p:extLst>
      <p:ext uri="{BB962C8B-B14F-4D97-AF65-F5344CB8AC3E}">
        <p14:creationId xmlns:p14="http://schemas.microsoft.com/office/powerpoint/2010/main" val="17119713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29</a:t>
            </a:fld>
            <a:endParaRPr kumimoji="0" lang="en-GB" sz="1400" b="0" i="0" u="none" strike="noStrike" kern="1200" cap="none" spc="0" normalizeH="0" baseline="0" noProof="0" dirty="0">
              <a:ln>
                <a:noFill/>
              </a:ln>
              <a:solidFill>
                <a:srgbClr val="E7E6E6">
                  <a:lumMod val="75000"/>
                </a:srgbClr>
              </a:solidFill>
              <a:effectLst/>
              <a:uLnTx/>
              <a:uFillTx/>
              <a:ea typeface="+mn-ea"/>
              <a:cs typeface="+mn-cs"/>
            </a:endParaRPr>
          </a:p>
        </p:txBody>
      </p:sp>
      <p:sp>
        <p:nvSpPr>
          <p:cNvPr id="5" name="Rectangle 4"/>
          <p:cNvSpPr/>
          <p:nvPr/>
        </p:nvSpPr>
        <p:spPr>
          <a:xfrm>
            <a:off x="821124" y="736900"/>
            <a:ext cx="7436566" cy="5693866"/>
          </a:xfrm>
          <a:prstGeom prst="rect">
            <a:avLst/>
          </a:prstGeom>
        </p:spPr>
        <p:txBody>
          <a:bodyPr wrap="square">
            <a:spAutoFit/>
          </a:bodyPr>
          <a:lstStyle/>
          <a:p>
            <a:pPr lvl="0">
              <a:defRPr/>
            </a:pPr>
            <a:r>
              <a:rPr lang="en-US" sz="2800" dirty="0">
                <a:latin typeface="Gill Sans MT" panose="020B0502020104020203" pitchFamily="34" charset="0"/>
              </a:rPr>
              <a:t>Whitney is making a pattern in a circle. </a:t>
            </a:r>
          </a:p>
          <a:p>
            <a:pPr lvl="0">
              <a:defRPr/>
            </a:pPr>
            <a:endParaRPr lang="en-US" sz="2800" dirty="0">
              <a:latin typeface="Gill Sans MT" panose="020B0502020104020203" pitchFamily="34" charset="0"/>
            </a:endParaRPr>
          </a:p>
          <a:p>
            <a:pPr lvl="0">
              <a:defRPr/>
            </a:pPr>
            <a:endParaRPr lang="en-US" sz="2800" dirty="0">
              <a:latin typeface="Gill Sans MT" panose="020B0502020104020203" pitchFamily="34" charset="0"/>
            </a:endParaRPr>
          </a:p>
          <a:p>
            <a:pPr lvl="0">
              <a:defRPr/>
            </a:pPr>
            <a:endParaRPr lang="en-US" sz="2800" dirty="0">
              <a:latin typeface="Gill Sans MT" panose="020B0502020104020203" pitchFamily="34" charset="0"/>
            </a:endParaRPr>
          </a:p>
          <a:p>
            <a:pPr lvl="0">
              <a:defRPr/>
            </a:pPr>
            <a:endParaRPr lang="en-US" sz="2800" dirty="0">
              <a:latin typeface="Gill Sans MT" panose="020B0502020104020203" pitchFamily="34" charset="0"/>
            </a:endParaRPr>
          </a:p>
          <a:p>
            <a:pPr lvl="0">
              <a:defRPr/>
            </a:pPr>
            <a:endParaRPr lang="en-US" sz="2800" dirty="0">
              <a:latin typeface="Gill Sans MT" panose="020B0502020104020203" pitchFamily="34" charset="0"/>
            </a:endParaRPr>
          </a:p>
          <a:p>
            <a:pPr lvl="0">
              <a:defRPr/>
            </a:pPr>
            <a:endParaRPr lang="en-US" sz="2800" dirty="0">
              <a:latin typeface="Gill Sans MT" panose="020B0502020104020203" pitchFamily="34" charset="0"/>
            </a:endParaRPr>
          </a:p>
          <a:p>
            <a:pPr lvl="0">
              <a:defRPr/>
            </a:pPr>
            <a:endParaRPr lang="en-US" sz="2800" dirty="0">
              <a:latin typeface="Gill Sans MT" panose="020B0502020104020203" pitchFamily="34" charset="0"/>
            </a:endParaRPr>
          </a:p>
          <a:p>
            <a:pPr lvl="0">
              <a:defRPr/>
            </a:pPr>
            <a:r>
              <a:rPr lang="en-US" sz="2800" dirty="0">
                <a:latin typeface="Gill Sans MT" panose="020B0502020104020203" pitchFamily="34" charset="0"/>
              </a:rPr>
              <a:t>Is Whitney’s pattern correct?</a:t>
            </a:r>
          </a:p>
          <a:p>
            <a:pPr lvl="0">
              <a:defRPr/>
            </a:pPr>
            <a:r>
              <a:rPr lang="en-US" sz="2800" dirty="0">
                <a:latin typeface="Gill Sans MT" panose="020B0502020104020203" pitchFamily="34" charset="0"/>
              </a:rPr>
              <a:t>Explain why. </a:t>
            </a:r>
          </a:p>
          <a:p>
            <a:pPr lvl="0">
              <a:defRPr/>
            </a:pPr>
            <a:endParaRPr lang="en-US" sz="2800" dirty="0">
              <a:latin typeface="Gill Sans MT" panose="020B0502020104020203" pitchFamily="34" charset="0"/>
            </a:endParaRPr>
          </a:p>
          <a:p>
            <a:pPr lvl="0">
              <a:defRPr/>
            </a:pPr>
            <a:r>
              <a:rPr lang="en-US" sz="2800" dirty="0">
                <a:latin typeface="Gill Sans MT" panose="020B0502020104020203" pitchFamily="34" charset="0"/>
              </a:rPr>
              <a:t>Can you make your own circular pattern using 3-D shapes?</a:t>
            </a:r>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1107" y="1374134"/>
            <a:ext cx="673915" cy="730075"/>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46385" y="1638000"/>
            <a:ext cx="700555" cy="758935"/>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44532" y="2073273"/>
            <a:ext cx="673915" cy="730075"/>
          </a:xfrm>
          <a:prstGeom prst="rect">
            <a:avLst/>
          </a:prstGeom>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6662" y="3238622"/>
            <a:ext cx="673915" cy="730075"/>
          </a:xfrm>
          <a:prstGeom prst="rect">
            <a:avLst/>
          </a:prstGeom>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314" y="2717439"/>
            <a:ext cx="700555" cy="758935"/>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18227" y="3403633"/>
            <a:ext cx="700555" cy="758935"/>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61430" y="3395768"/>
            <a:ext cx="673915" cy="730075"/>
          </a:xfrm>
          <a:prstGeom prst="rect">
            <a:avLst/>
          </a:prstGeom>
        </p:spPr>
      </p:pic>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7243" y="2634422"/>
            <a:ext cx="673915" cy="730075"/>
          </a:xfrm>
          <a:prstGeom prst="rect">
            <a:avLst/>
          </a:prstGeom>
        </p:spPr>
      </p:pic>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2230" y="2031897"/>
            <a:ext cx="673915" cy="730075"/>
          </a:xfrm>
          <a:prstGeom prst="rect">
            <a:avLst/>
          </a:prstGeom>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06657" y="1615517"/>
            <a:ext cx="700555" cy="758935"/>
          </a:xfrm>
          <a:prstGeom prst="rect">
            <a:avLst/>
          </a:prstGeom>
        </p:spPr>
      </p:pic>
      <p:pic>
        <p:nvPicPr>
          <p:cNvPr id="24" name="Pictur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55931" y="3245153"/>
            <a:ext cx="700555" cy="758935"/>
          </a:xfrm>
          <a:prstGeom prst="rect">
            <a:avLst/>
          </a:prstGeom>
        </p:spPr>
      </p:pic>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41973" y="653750"/>
            <a:ext cx="1256681" cy="1923533"/>
          </a:xfrm>
          <a:prstGeom prst="rect">
            <a:avLst/>
          </a:prstGeom>
        </p:spPr>
      </p:pic>
      <p:pic>
        <p:nvPicPr>
          <p:cNvPr id="26" name="Picture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64236" y="5799798"/>
            <a:ext cx="1076220" cy="1085498"/>
          </a:xfrm>
          <a:prstGeom prst="rect">
            <a:avLst/>
          </a:prstGeom>
        </p:spPr>
      </p:pic>
      <p:pic>
        <p:nvPicPr>
          <p:cNvPr id="27" name="Picture 2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4000" y="64352"/>
            <a:ext cx="1076220" cy="1085498"/>
          </a:xfrm>
          <a:prstGeom prst="rect">
            <a:avLst/>
          </a:prstGeom>
        </p:spPr>
      </p:pic>
      <p:pic>
        <p:nvPicPr>
          <p:cNvPr id="28" name="Picture 2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860169" y="272056"/>
            <a:ext cx="1076220" cy="1085498"/>
          </a:xfrm>
          <a:prstGeom prst="rect">
            <a:avLst/>
          </a:prstGeom>
        </p:spPr>
      </p:pic>
      <p:pic>
        <p:nvPicPr>
          <p:cNvPr id="29" name="Picture 28" descr="Image result for square based pyramid"/>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75588" y="6225504"/>
            <a:ext cx="384580" cy="372877"/>
          </a:xfrm>
          <a:prstGeom prst="rect">
            <a:avLst/>
          </a:prstGeom>
          <a:noFill/>
          <a:ln>
            <a:noFill/>
          </a:ln>
        </p:spPr>
      </p:pic>
      <p:pic>
        <p:nvPicPr>
          <p:cNvPr id="30" name="Picture 29" descr="Image result for cylinder"/>
          <p:cNvPicPr>
            <a:picLocks noChangeAspect="1"/>
          </p:cNvPicPr>
          <p:nvPr/>
        </p:nvPicPr>
        <p:blipFill>
          <a:blip r:embed="rId10" cstate="print">
            <a:clrChange>
              <a:clrFrom>
                <a:srgbClr val="FFFFFD"/>
              </a:clrFrom>
              <a:clrTo>
                <a:srgbClr val="FFFFFD">
                  <a:alpha val="0"/>
                </a:srgbClr>
              </a:clrTo>
            </a:clrChange>
            <a:extLst>
              <a:ext uri="{28A0092B-C50C-407E-A947-70E740481C1C}">
                <a14:useLocalDpi xmlns:a14="http://schemas.microsoft.com/office/drawing/2010/main" val="0"/>
              </a:ext>
            </a:extLst>
          </a:blip>
          <a:srcRect/>
          <a:stretch>
            <a:fillRect/>
          </a:stretch>
        </p:blipFill>
        <p:spPr bwMode="auto">
          <a:xfrm>
            <a:off x="10106649" y="1792244"/>
            <a:ext cx="501162" cy="783590"/>
          </a:xfrm>
          <a:prstGeom prst="rect">
            <a:avLst/>
          </a:prstGeom>
          <a:noFill/>
          <a:ln>
            <a:noFill/>
          </a:ln>
        </p:spPr>
      </p:pic>
      <p:pic>
        <p:nvPicPr>
          <p:cNvPr id="31" name="Picture 30" descr="Image result for cuboid"/>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l="12605" t="1" r="14916" b="-3999"/>
          <a:stretch/>
        </p:blipFill>
        <p:spPr bwMode="auto">
          <a:xfrm>
            <a:off x="9285414" y="2826121"/>
            <a:ext cx="764931" cy="624205"/>
          </a:xfrm>
          <a:prstGeom prst="rect">
            <a:avLst/>
          </a:prstGeom>
          <a:noFill/>
          <a:ln>
            <a:noFill/>
          </a:ln>
          <a:extLst>
            <a:ext uri="{53640926-AAD7-44D8-BBD7-CCE9431645EC}">
              <a14:shadowObscured xmlns:a14="http://schemas.microsoft.com/office/drawing/2010/main"/>
            </a:ext>
          </a:extLst>
        </p:spPr>
      </p:pic>
      <p:pic>
        <p:nvPicPr>
          <p:cNvPr id="32" name="Picture 31" descr="Image result for cone"/>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130630" y="2705254"/>
            <a:ext cx="509954" cy="761365"/>
          </a:xfrm>
          <a:prstGeom prst="rect">
            <a:avLst/>
          </a:prstGeom>
          <a:noFill/>
          <a:ln>
            <a:noFill/>
          </a:ln>
        </p:spPr>
      </p:pic>
      <p:pic>
        <p:nvPicPr>
          <p:cNvPr id="33" name="Picture 32" descr="Image result for square based pyramid"/>
          <p:cNvPicPr>
            <a:picLocks noChangeAspect="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22281" y="1180104"/>
            <a:ext cx="491197" cy="476250"/>
          </a:xfrm>
          <a:prstGeom prst="rect">
            <a:avLst/>
          </a:prstGeom>
          <a:noFill/>
          <a:ln>
            <a:noFill/>
          </a:ln>
        </p:spPr>
      </p:pic>
      <p:pic>
        <p:nvPicPr>
          <p:cNvPr id="34" name="Picture 33" descr="Image result for square based pyramid"/>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3268669">
            <a:off x="9354188" y="3756323"/>
            <a:ext cx="627380" cy="579120"/>
          </a:xfrm>
          <a:prstGeom prst="rect">
            <a:avLst/>
          </a:prstGeom>
          <a:noFill/>
          <a:ln>
            <a:noFill/>
          </a:ln>
        </p:spPr>
      </p:pic>
      <p:pic>
        <p:nvPicPr>
          <p:cNvPr id="35" name="Picture 34" descr="Image result for square based pyramid"/>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rot="10800000">
            <a:off x="10052964" y="4620092"/>
            <a:ext cx="665285" cy="542925"/>
          </a:xfrm>
          <a:prstGeom prst="rect">
            <a:avLst/>
          </a:prstGeom>
          <a:noFill/>
          <a:ln>
            <a:noFill/>
          </a:ln>
        </p:spPr>
      </p:pic>
      <p:pic>
        <p:nvPicPr>
          <p:cNvPr id="36" name="Picture 35" descr="Image result for square based pyramid"/>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l="10001" r="8181" b="10909"/>
          <a:stretch/>
        </p:blipFill>
        <p:spPr bwMode="auto">
          <a:xfrm>
            <a:off x="9391633" y="5253813"/>
            <a:ext cx="589085" cy="695325"/>
          </a:xfrm>
          <a:prstGeom prst="rect">
            <a:avLst/>
          </a:prstGeom>
          <a:noFill/>
          <a:ln>
            <a:noFill/>
          </a:ln>
          <a:extLst>
            <a:ext uri="{53640926-AAD7-44D8-BBD7-CCE9431645EC}">
              <a14:shadowObscured xmlns:a14="http://schemas.microsoft.com/office/drawing/2010/main"/>
            </a:ext>
          </a:extLst>
        </p:spPr>
      </p:pic>
      <p:pic>
        <p:nvPicPr>
          <p:cNvPr id="37" name="Picture 36" descr="Image result for cube"/>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232086" y="5414630"/>
            <a:ext cx="375725" cy="450850"/>
          </a:xfrm>
          <a:prstGeom prst="rect">
            <a:avLst/>
          </a:prstGeom>
          <a:noFill/>
          <a:ln>
            <a:noFill/>
          </a:ln>
        </p:spPr>
      </p:pic>
      <p:pic>
        <p:nvPicPr>
          <p:cNvPr id="38" name="Picture 37" descr="Image result for cube"/>
          <p:cNvPicPr>
            <a:picLocks noChangeAspect="1"/>
          </p:cNvPicPr>
          <p:nvPr/>
        </p:nvPicPr>
        <p:blipFill>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811881">
            <a:off x="10102665" y="3840519"/>
            <a:ext cx="572770" cy="490611"/>
          </a:xfrm>
          <a:prstGeom prst="rect">
            <a:avLst/>
          </a:prstGeom>
          <a:noFill/>
          <a:ln>
            <a:noFill/>
          </a:ln>
        </p:spPr>
      </p:pic>
      <p:pic>
        <p:nvPicPr>
          <p:cNvPr id="39" name="Picture 38" descr="Image result for cube"/>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1131820">
            <a:off x="9380458" y="4602567"/>
            <a:ext cx="510540" cy="532130"/>
          </a:xfrm>
          <a:prstGeom prst="rect">
            <a:avLst/>
          </a:prstGeom>
          <a:noFill/>
          <a:ln>
            <a:noFill/>
          </a:ln>
        </p:spPr>
      </p:pic>
      <p:pic>
        <p:nvPicPr>
          <p:cNvPr id="40" name="Picture 39"/>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0080782" y="1166645"/>
            <a:ext cx="535830" cy="580482"/>
          </a:xfrm>
          <a:prstGeom prst="rect">
            <a:avLst/>
          </a:prstGeom>
        </p:spPr>
      </p:pic>
      <p:pic>
        <p:nvPicPr>
          <p:cNvPr id="41" name="Picture 40"/>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9444888" y="1893798"/>
            <a:ext cx="535830" cy="580482"/>
          </a:xfrm>
          <a:prstGeom prst="rect">
            <a:avLst/>
          </a:prstGeom>
        </p:spPr>
      </p:pic>
      <p:pic>
        <p:nvPicPr>
          <p:cNvPr id="42" name="Picture 41"/>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9815348" y="-234448"/>
            <a:ext cx="1066697" cy="1075892"/>
          </a:xfrm>
          <a:prstGeom prst="rect">
            <a:avLst/>
          </a:prstGeom>
        </p:spPr>
      </p:pic>
    </p:spTree>
    <p:extLst>
      <p:ext uri="{BB962C8B-B14F-4D97-AF65-F5344CB8AC3E}">
        <p14:creationId xmlns:p14="http://schemas.microsoft.com/office/powerpoint/2010/main" val="32186875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467544" y="1268760"/>
            <a:ext cx="8229600" cy="4525963"/>
          </a:xfrm>
        </p:spPr>
        <p:txBody>
          <a:bodyPr>
            <a:normAutofit fontScale="92500" lnSpcReduction="20000"/>
          </a:bodyPr>
          <a:lstStyle/>
          <a:p>
            <a:pPr marL="0" indent="0" algn="ctr">
              <a:buNone/>
            </a:pPr>
            <a:r>
              <a:rPr lang="en-GB" dirty="0" smtClean="0"/>
              <a:t>Use the sound mats on the next three slides to check which sounds your child knows. Begin at Phase 2 and work your way through (there are no new sounds at Phase 4). When you get to a sound your child struggles with, pick that for your </a:t>
            </a:r>
            <a:br>
              <a:rPr lang="en-GB" dirty="0" smtClean="0"/>
            </a:br>
            <a:r>
              <a:rPr lang="en-GB" sz="5800" b="1" dirty="0" smtClean="0"/>
              <a:t>“Sound of the Day”.</a:t>
            </a:r>
            <a:r>
              <a:rPr lang="en-GB" dirty="0" smtClean="0"/>
              <a:t/>
            </a:r>
            <a:br>
              <a:rPr lang="en-GB" dirty="0" smtClean="0"/>
            </a:br>
            <a:r>
              <a:rPr lang="en-GB" dirty="0" smtClean="0"/>
              <a:t> Get your child to practise hearing it, saying it, reading it and writing it. Look for words that use it in their reading books. Think of words with it in. Put those words into sentences. Play games with it. Have fun with it!</a:t>
            </a:r>
            <a:endParaRPr lang="en-GB" dirty="0"/>
          </a:p>
        </p:txBody>
      </p:sp>
    </p:spTree>
    <p:extLst>
      <p:ext uri="{BB962C8B-B14F-4D97-AF65-F5344CB8AC3E}">
        <p14:creationId xmlns:p14="http://schemas.microsoft.com/office/powerpoint/2010/main" val="31634500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16" y="188640"/>
            <a:ext cx="909262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492611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endParaRPr lang="en-GB" dirty="0"/>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8" y="116632"/>
            <a:ext cx="9102052" cy="6423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2810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94" y="116632"/>
            <a:ext cx="9110806" cy="6408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90773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71400"/>
            <a:ext cx="8229600" cy="1143000"/>
          </a:xfrm>
        </p:spPr>
        <p:txBody>
          <a:bodyPr/>
          <a:lstStyle/>
          <a:p>
            <a:r>
              <a:rPr lang="en-GB" dirty="0" smtClean="0"/>
              <a:t>Handwriting practice</a:t>
            </a:r>
            <a:endParaRPr lang="en-GB" dirty="0"/>
          </a:p>
        </p:txBody>
      </p:sp>
      <p:sp>
        <p:nvSpPr>
          <p:cNvPr id="3" name="Content Placeholder 2"/>
          <p:cNvSpPr>
            <a:spLocks noGrp="1"/>
          </p:cNvSpPr>
          <p:nvPr>
            <p:ph idx="1"/>
          </p:nvPr>
        </p:nvSpPr>
        <p:spPr>
          <a:xfrm>
            <a:off x="215008" y="836712"/>
            <a:ext cx="3708920" cy="5040560"/>
          </a:xfrm>
        </p:spPr>
        <p:txBody>
          <a:bodyPr>
            <a:normAutofit/>
          </a:bodyPr>
          <a:lstStyle/>
          <a:p>
            <a:pPr marL="0" indent="0">
              <a:buNone/>
            </a:pPr>
            <a:r>
              <a:rPr lang="en-GB" sz="2000" dirty="0" smtClean="0"/>
              <a:t>It is important in Year 1 that the children are writing on lines and that every letter begins on the line and the body of every letter sits on the </a:t>
            </a:r>
            <a:r>
              <a:rPr lang="en-GB" sz="2000" dirty="0" smtClean="0"/>
              <a:t>line. Capital letters have no lead-in and lead-out strokes and should be twice the height of lower case letters. </a:t>
            </a:r>
            <a:r>
              <a:rPr lang="en-GB" sz="2000" dirty="0" smtClean="0"/>
              <a:t>For letter formation </a:t>
            </a:r>
            <a:r>
              <a:rPr lang="en-GB" sz="2000" dirty="0"/>
              <a:t>I recommend this video. </a:t>
            </a:r>
            <a:r>
              <a:rPr lang="en-GB" sz="2000" dirty="0" smtClean="0"/>
              <a:t>Search </a:t>
            </a:r>
            <a:r>
              <a:rPr lang="en-GB" sz="2000" dirty="0"/>
              <a:t>“cursive alphabet mister teach” (</a:t>
            </a:r>
            <a:r>
              <a:rPr lang="en-GB" sz="2000" dirty="0">
                <a:hlinkClick r:id="rId2"/>
              </a:rPr>
              <a:t>https://www.youtube.com/watch?v=2NQ6uS8blwY</a:t>
            </a:r>
            <a:r>
              <a:rPr lang="en-GB" sz="2000" dirty="0"/>
              <a:t> </a:t>
            </a:r>
            <a:r>
              <a:rPr lang="en-GB" sz="2000" dirty="0" smtClean="0"/>
              <a:t>). </a:t>
            </a:r>
          </a:p>
          <a:p>
            <a:pPr marL="0" indent="0">
              <a:buNone/>
            </a:pPr>
            <a:endParaRPr lang="en-GB" sz="2400" dirty="0" smtClean="0"/>
          </a:p>
          <a:p>
            <a:pPr marL="0" indent="0">
              <a:buNone/>
            </a:pPr>
            <a:endParaRPr lang="en-GB" sz="2400" dirty="0" smtClean="0"/>
          </a:p>
        </p:txBody>
      </p:sp>
      <p:pic>
        <p:nvPicPr>
          <p:cNvPr id="1229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5013176"/>
            <a:ext cx="2648294" cy="1872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908720"/>
            <a:ext cx="4499992" cy="57692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38367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908720"/>
            <a:ext cx="8229600" cy="4525963"/>
          </a:xfrm>
        </p:spPr>
        <p:txBody>
          <a:bodyPr>
            <a:normAutofit fontScale="92500" lnSpcReduction="20000"/>
          </a:bodyPr>
          <a:lstStyle/>
          <a:p>
            <a:pPr marL="0" indent="0">
              <a:buNone/>
            </a:pPr>
            <a:r>
              <a:rPr lang="en-GB" sz="2800" dirty="0" smtClean="0"/>
              <a:t>It is important to keep your children active. If it is safe to do so, ensure they have some time outside throughout the day. </a:t>
            </a:r>
            <a:endParaRPr lang="en-GB" sz="2800" dirty="0" smtClean="0"/>
          </a:p>
          <a:p>
            <a:pPr marL="0" indent="0">
              <a:buNone/>
            </a:pPr>
            <a:endParaRPr lang="en-GB" sz="2800" dirty="0"/>
          </a:p>
          <a:p>
            <a:pPr marL="0" indent="0">
              <a:buNone/>
            </a:pPr>
            <a:r>
              <a:rPr lang="en-GB" sz="2800" dirty="0" smtClean="0"/>
              <a:t>If you are indoors, these websites have some fun physical activities.</a:t>
            </a:r>
            <a:endParaRPr lang="en-GB" sz="2800" dirty="0" smtClean="0"/>
          </a:p>
          <a:p>
            <a:pPr marL="0" indent="0">
              <a:buNone/>
            </a:pPr>
            <a:endParaRPr lang="en-GB" sz="2800" dirty="0"/>
          </a:p>
          <a:p>
            <a:pPr marL="0" indent="0">
              <a:buNone/>
            </a:pPr>
            <a:r>
              <a:rPr lang="en-GB" sz="2800" dirty="0" smtClean="0">
                <a:hlinkClick r:id="rId2"/>
              </a:rPr>
              <a:t>www.gonoodle.com</a:t>
            </a:r>
            <a:r>
              <a:rPr lang="en-GB" sz="2800" dirty="0" smtClean="0"/>
              <a:t> </a:t>
            </a:r>
            <a:endParaRPr lang="en-GB" sz="2800" dirty="0" smtClean="0"/>
          </a:p>
          <a:p>
            <a:pPr marL="0" indent="0">
              <a:buNone/>
            </a:pPr>
            <a:r>
              <a:rPr lang="en-GB" sz="2800" dirty="0" smtClean="0">
                <a:hlinkClick r:id="rId3"/>
              </a:rPr>
              <a:t>www.cosmickids.com</a:t>
            </a:r>
            <a:r>
              <a:rPr lang="en-GB" sz="2800" dirty="0" smtClean="0"/>
              <a:t>  </a:t>
            </a:r>
          </a:p>
          <a:p>
            <a:pPr marL="0" indent="0">
              <a:buNone/>
            </a:pPr>
            <a:endParaRPr lang="en-GB" sz="2800" dirty="0"/>
          </a:p>
          <a:p>
            <a:pPr marL="0" indent="0">
              <a:buNone/>
            </a:pPr>
            <a:r>
              <a:rPr lang="en-GB" sz="2800" dirty="0" smtClean="0"/>
              <a:t>Or try the BBC Let’s Move radio programmes available on the BBC website.</a:t>
            </a:r>
            <a:endParaRPr lang="en-GB" sz="2800" dirty="0"/>
          </a:p>
        </p:txBody>
      </p:sp>
    </p:spTree>
    <p:extLst>
      <p:ext uri="{BB962C8B-B14F-4D97-AF65-F5344CB8AC3E}">
        <p14:creationId xmlns:p14="http://schemas.microsoft.com/office/powerpoint/2010/main" val="23607931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6543</TotalTime>
  <Words>1132</Words>
  <Application>Microsoft Office PowerPoint</Application>
  <PresentationFormat>On-screen Show (4:3)</PresentationFormat>
  <Paragraphs>158</Paragraphs>
  <Slides>36</Slides>
  <Notes>7</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Home Learning </vt:lpstr>
      <vt:lpstr>Hello Year 1!</vt:lpstr>
      <vt:lpstr>English Learning </vt:lpstr>
      <vt:lpstr>RE Learning 1</vt:lpstr>
      <vt:lpstr>RE Learning 2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Learning 1, 2 and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Reading</vt:lpstr>
      <vt:lpstr>Phonics</vt:lpstr>
      <vt:lpstr>PowerPoint Presentation</vt:lpstr>
      <vt:lpstr>PowerPoint Presentation</vt:lpstr>
      <vt:lpstr>PowerPoint Presentation</vt:lpstr>
      <vt:lpstr>Handwriting practice</vt:lpstr>
      <vt:lpstr>P.E.</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MrsChild</cp:lastModifiedBy>
  <cp:revision>79</cp:revision>
  <dcterms:created xsi:type="dcterms:W3CDTF">2020-03-18T10:41:37Z</dcterms:created>
  <dcterms:modified xsi:type="dcterms:W3CDTF">2020-11-23T17:09:26Z</dcterms:modified>
</cp:coreProperties>
</file>