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59" r:id="rId5"/>
    <p:sldId id="281" r:id="rId6"/>
    <p:sldId id="282" r:id="rId7"/>
    <p:sldId id="260" r:id="rId8"/>
    <p:sldId id="261" r:id="rId9"/>
    <p:sldId id="283" r:id="rId10"/>
    <p:sldId id="284" r:id="rId11"/>
    <p:sldId id="285" r:id="rId12"/>
    <p:sldId id="268" r:id="rId13"/>
    <p:sldId id="286" r:id="rId14"/>
    <p:sldId id="335" r:id="rId15"/>
    <p:sldId id="336" r:id="rId16"/>
    <p:sldId id="346" r:id="rId17"/>
    <p:sldId id="347" r:id="rId18"/>
    <p:sldId id="348" r:id="rId19"/>
    <p:sldId id="329" r:id="rId20"/>
    <p:sldId id="262" r:id="rId21"/>
    <p:sldId id="263" r:id="rId22"/>
    <p:sldId id="297" r:id="rId23"/>
    <p:sldId id="343" r:id="rId24"/>
    <p:sldId id="344" r:id="rId25"/>
    <p:sldId id="345" r:id="rId26"/>
    <p:sldId id="349" r:id="rId27"/>
    <p:sldId id="350" r:id="rId28"/>
    <p:sldId id="269" r:id="rId29"/>
    <p:sldId id="299" r:id="rId30"/>
    <p:sldId id="270"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469B5E-71D2-4907-B164-90711F8DCA03}" type="datetimeFigureOut">
              <a:rPr lang="en-GB" smtClean="0"/>
              <a:t>21/06/2020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E4A94-E5D8-4789-A33C-77A44B3E133A}" type="slidenum">
              <a:rPr lang="en-GB" smtClean="0"/>
              <a:t>‹#›</a:t>
            </a:fld>
            <a:endParaRPr lang="en-GB"/>
          </a:p>
        </p:txBody>
      </p:sp>
    </p:spTree>
    <p:extLst>
      <p:ext uri="{BB962C8B-B14F-4D97-AF65-F5344CB8AC3E}">
        <p14:creationId xmlns:p14="http://schemas.microsoft.com/office/powerpoint/2010/main" val="87599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CE4A94-E5D8-4789-A33C-77A44B3E133A}" type="slidenum">
              <a:rPr lang="en-GB" smtClean="0"/>
              <a:t>10</a:t>
            </a:fld>
            <a:endParaRPr lang="en-GB"/>
          </a:p>
        </p:txBody>
      </p:sp>
    </p:spTree>
    <p:extLst>
      <p:ext uri="{BB962C8B-B14F-4D97-AF65-F5344CB8AC3E}">
        <p14:creationId xmlns:p14="http://schemas.microsoft.com/office/powerpoint/2010/main" val="3916841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21/06/2020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hiterosemaths.com/resources/schemes-of-learning/primary-sol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hiterosemaths.com/homelearnin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bbc.co.uk/bitesize/tags/z63tt39/year-4-and-p5-lesson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bbc.co.uk/bitesize/articles/zk23c7h"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www.bbc.co.uk/bitesize/articles/zf7qmfr"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bbc.co.uk/bitesize/articles/zr8kwty"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collins.co.uk/pages/support-learning-at-home" TargetMode="External"/><Relationship Id="rId7" Type="http://schemas.openxmlformats.org/officeDocument/2006/relationships/image" Target="../media/image31.png"/><Relationship Id="rId2" Type="http://schemas.openxmlformats.org/officeDocument/2006/relationships/hyperlink" Target="https://www.outoftheark.co.uk/ootam-at-home/" TargetMode="External"/><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hyperlink" Target="https://connect.collins.co.uk/school/Portal.aspx"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4 Term 6 Week </a:t>
            </a:r>
            <a:r>
              <a:rPr lang="en-GB" sz="6600" dirty="0"/>
              <a:t>4</a:t>
            </a:r>
            <a:r>
              <a:rPr lang="en-GB" sz="6600" dirty="0" smtClean="0"/>
              <a:t> </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446856" y="1412776"/>
            <a:ext cx="8229600" cy="5256584"/>
          </a:xfrm>
        </p:spPr>
        <p:txBody>
          <a:bodyPr>
            <a:normAutofit fontScale="85000" lnSpcReduction="10000"/>
          </a:bodyPr>
          <a:lstStyle/>
          <a:p>
            <a:pPr marL="0" indent="0" algn="ctr">
              <a:buNone/>
            </a:pPr>
            <a:r>
              <a:rPr lang="en-GB" sz="4500" dirty="0" smtClean="0"/>
              <a:t>Welcome Back for another week Year 4. It has been so lovely catching up with so many of you on the phone. I have loved hearing your little voices again. It has been so strange not seeing your little faces around school. I cannot wait to see you all again soon!</a:t>
            </a:r>
          </a:p>
          <a:p>
            <a:pPr marL="0" indent="0" algn="ctr">
              <a:buNone/>
            </a:pPr>
            <a:r>
              <a:rPr lang="en-GB" sz="4500" dirty="0" smtClean="0"/>
              <a:t>Best Wishes</a:t>
            </a:r>
          </a:p>
          <a:p>
            <a:pPr marL="0" indent="0" algn="ctr">
              <a:buNone/>
            </a:pPr>
            <a:r>
              <a:rPr lang="en-GB" sz="4500" dirty="0" smtClean="0"/>
              <a:t>Miss </a:t>
            </a:r>
            <a:r>
              <a:rPr lang="en-GB" sz="4500" dirty="0"/>
              <a:t>Solomon</a:t>
            </a:r>
          </a:p>
          <a:p>
            <a:pPr marL="0" indent="0">
              <a:buNone/>
            </a:pP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179512" y="1268760"/>
            <a:ext cx="8712968" cy="4525963"/>
          </a:xfrm>
        </p:spPr>
        <p:txBody>
          <a:bodyPr>
            <a:normAutofit/>
          </a:bodyPr>
          <a:lstStyle/>
          <a:p>
            <a:r>
              <a:rPr lang="en-GB" sz="2000" dirty="0" smtClean="0"/>
              <a:t>As well as the work that can be accessed through My Maths and TT Rockstars, you can see below the future topics we would be covering.</a:t>
            </a:r>
          </a:p>
          <a:p>
            <a:r>
              <a:rPr lang="en-GB" sz="2000" dirty="0" smtClean="0"/>
              <a:t>To </a:t>
            </a:r>
            <a:r>
              <a:rPr lang="en-GB" sz="2000" dirty="0"/>
              <a:t>find further support for </a:t>
            </a:r>
            <a:r>
              <a:rPr lang="en-GB" sz="2000" dirty="0" smtClean="0"/>
              <a:t>the rest of our </a:t>
            </a:r>
            <a:r>
              <a:rPr lang="en-GB" sz="2000" dirty="0"/>
              <a:t>year curriculum, visit the White Rose website for the schemes of learning. (</a:t>
            </a:r>
            <a:r>
              <a:rPr lang="en-GB" sz="2000" dirty="0">
                <a:hlinkClick r:id="rId2"/>
              </a:rPr>
              <a:t>https://whiterosemaths.com/resources/schemes-of-learning/primary-sols/</a:t>
            </a:r>
            <a:r>
              <a:rPr lang="en-GB" sz="2000" dirty="0"/>
              <a:t>) </a:t>
            </a:r>
          </a:p>
          <a:p>
            <a:r>
              <a:rPr lang="en-GB" sz="2000" dirty="0"/>
              <a:t>Here, you can find everything we should be covering across year </a:t>
            </a:r>
            <a:r>
              <a:rPr lang="en-GB" sz="2000" dirty="0" smtClean="0"/>
              <a:t>4 and </a:t>
            </a:r>
            <a:r>
              <a:rPr lang="en-GB" sz="2000" dirty="0"/>
              <a:t>the small steps within this. For example…</a:t>
            </a:r>
          </a:p>
          <a:p>
            <a:endParaRPr lang="en-GB" sz="20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6153" y="3817386"/>
            <a:ext cx="5045373" cy="2851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3419872" y="3789040"/>
            <a:ext cx="720080"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5004048" y="5942872"/>
            <a:ext cx="1080120"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341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4" name="TextBox 3"/>
          <p:cNvSpPr txBox="1"/>
          <p:nvPr/>
        </p:nvSpPr>
        <p:spPr>
          <a:xfrm>
            <a:off x="179512" y="1124744"/>
            <a:ext cx="8496944" cy="923330"/>
          </a:xfrm>
          <a:prstGeom prst="rect">
            <a:avLst/>
          </a:prstGeom>
          <a:noFill/>
        </p:spPr>
        <p:txBody>
          <a:bodyPr wrap="square" rtlCol="0">
            <a:spAutoFit/>
          </a:bodyPr>
          <a:lstStyle/>
          <a:p>
            <a:r>
              <a:rPr lang="en-GB" dirty="0" smtClean="0"/>
              <a:t>CONGRATULATIONS, well done for completing the topic on Statistics. Our new topic this term in maths is going to be Geometry. If you follow that link from the previous slide, it’ll open up a PDF that shows me all the information for that topic. </a:t>
            </a:r>
          </a:p>
        </p:txBody>
      </p:sp>
      <p:sp>
        <p:nvSpPr>
          <p:cNvPr id="6" name="5-Point Star 5"/>
          <p:cNvSpPr/>
          <p:nvPr/>
        </p:nvSpPr>
        <p:spPr>
          <a:xfrm>
            <a:off x="4457894" y="5129081"/>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45926" y="5159511"/>
            <a:ext cx="4176464" cy="1200329"/>
          </a:xfrm>
          <a:prstGeom prst="rect">
            <a:avLst/>
          </a:prstGeom>
          <a:noFill/>
        </p:spPr>
        <p:txBody>
          <a:bodyPr wrap="square" rtlCol="0">
            <a:spAutoFit/>
          </a:bodyPr>
          <a:lstStyle/>
          <a:p>
            <a:r>
              <a:rPr lang="en-GB" dirty="0" smtClean="0"/>
              <a:t>I’ve put a star next to the areas we are going to focus on this week. Remember to focus on the small steps and to try not too rush. Take your time!</a:t>
            </a:r>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2682489"/>
            <a:ext cx="3918342" cy="2290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5-Point Star 15"/>
          <p:cNvSpPr/>
          <p:nvPr/>
        </p:nvSpPr>
        <p:spPr>
          <a:xfrm>
            <a:off x="1043608" y="4149080"/>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5-Point Star 12"/>
          <p:cNvSpPr/>
          <p:nvPr/>
        </p:nvSpPr>
        <p:spPr>
          <a:xfrm>
            <a:off x="1043608" y="4509120"/>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6848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18" name="TextBox 17"/>
          <p:cNvSpPr txBox="1"/>
          <p:nvPr/>
        </p:nvSpPr>
        <p:spPr>
          <a:xfrm>
            <a:off x="0" y="1404526"/>
            <a:ext cx="9144000" cy="1015663"/>
          </a:xfrm>
          <a:prstGeom prst="rect">
            <a:avLst/>
          </a:prstGeom>
          <a:noFill/>
        </p:spPr>
        <p:txBody>
          <a:bodyPr wrap="square" rtlCol="0">
            <a:spAutoFit/>
          </a:bodyPr>
          <a:lstStyle/>
          <a:p>
            <a:r>
              <a:rPr lang="en-GB" sz="2000" dirty="0" smtClean="0"/>
              <a:t>Each small step has notes and guidance for the topic and fluency suggestions. The second page provides reasoning and problem solving questions that the children can try to consolidate their learning.</a:t>
            </a:r>
            <a:endParaRPr lang="en-GB" sz="2000"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478806"/>
            <a:ext cx="5340916" cy="3259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5" y="3284984"/>
            <a:ext cx="4865167" cy="3254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571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67544" y="697920"/>
            <a:ext cx="7992888" cy="1938992"/>
          </a:xfrm>
          <a:prstGeom prst="rect">
            <a:avLst/>
          </a:prstGeom>
          <a:noFill/>
        </p:spPr>
        <p:txBody>
          <a:bodyPr wrap="square" rtlCol="0">
            <a:spAutoFit/>
          </a:bodyPr>
          <a:lstStyle/>
          <a:p>
            <a:r>
              <a:rPr lang="en-GB" sz="2400" dirty="0" smtClean="0"/>
              <a:t>In school as we follow the White Rose scheme of learning. Their website has put together free lessons and resources that link to the learning taking place in school. Please visit: </a:t>
            </a:r>
            <a:r>
              <a:rPr lang="en-GB" sz="2400" dirty="0" smtClean="0">
                <a:hlinkClick r:id="rId2"/>
              </a:rPr>
              <a:t>https://whiterosemaths.com/homelearning/</a:t>
            </a:r>
            <a:endParaRPr lang="en-GB" sz="2400" dirty="0" smtClean="0"/>
          </a:p>
          <a:p>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572" y="2501196"/>
            <a:ext cx="7056784" cy="4240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Oval 6"/>
          <p:cNvSpPr/>
          <p:nvPr/>
        </p:nvSpPr>
        <p:spPr>
          <a:xfrm>
            <a:off x="6562359" y="6381328"/>
            <a:ext cx="1224136"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347864" y="2385895"/>
            <a:ext cx="904083"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6125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440904" y="1268760"/>
            <a:ext cx="8229600" cy="4525963"/>
          </a:xfrm>
        </p:spPr>
        <p:txBody>
          <a:bodyPr/>
          <a:lstStyle/>
          <a:p>
            <a:pPr marL="0" lvl="0" indent="0">
              <a:spcBef>
                <a:spcPts val="0"/>
              </a:spcBef>
              <a:buNone/>
            </a:pPr>
            <a:r>
              <a:rPr lang="en-GB" sz="2000" dirty="0" smtClean="0">
                <a:solidFill>
                  <a:prstClr val="black"/>
                </a:solidFill>
              </a:rPr>
              <a:t>Complete Summer Term-Week </a:t>
            </a:r>
            <a:r>
              <a:rPr lang="en-GB" sz="2000" dirty="0">
                <a:solidFill>
                  <a:prstClr val="black"/>
                </a:solidFill>
              </a:rPr>
              <a:t>5</a:t>
            </a:r>
            <a:r>
              <a:rPr lang="en-GB" sz="2000" dirty="0" smtClean="0">
                <a:solidFill>
                  <a:prstClr val="black"/>
                </a:solidFill>
              </a:rPr>
              <a:t>, Lesson 3-4 and then move onto Summer Term-Week 6, Lessons 1-2 throughout the week. Each Lesson has linked a PowerPoint video to explain how to do that specific maths activity. HOWEVER please note: the website have stopped showing the worksheets on the website, but I have attached a worksheet to complete on the next couple of slides. This worksheet should work alongside the videos from the website.</a:t>
            </a:r>
            <a:endParaRPr lang="en-GB" sz="2000" dirty="0">
              <a:solidFill>
                <a:prstClr val="black"/>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3717032"/>
            <a:ext cx="5152342" cy="29897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5-Point Star 6"/>
          <p:cNvSpPr/>
          <p:nvPr/>
        </p:nvSpPr>
        <p:spPr>
          <a:xfrm>
            <a:off x="1842414" y="4293096"/>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5-Point Star 7"/>
          <p:cNvSpPr/>
          <p:nvPr/>
        </p:nvSpPr>
        <p:spPr>
          <a:xfrm>
            <a:off x="1835696" y="4653136"/>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0800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8581"/>
            <a:ext cx="9005980" cy="6218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9295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5310"/>
            <a:ext cx="8913263" cy="6222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5928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9840"/>
            <a:ext cx="8967590" cy="60834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1098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922"/>
            <a:ext cx="9001114" cy="6236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87546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Continued….</a:t>
            </a:r>
            <a:endParaRPr lang="en-GB" dirty="0"/>
          </a:p>
        </p:txBody>
      </p:sp>
      <p:sp>
        <p:nvSpPr>
          <p:cNvPr id="3" name="Content Placeholder 2"/>
          <p:cNvSpPr>
            <a:spLocks noGrp="1"/>
          </p:cNvSpPr>
          <p:nvPr>
            <p:ph idx="1"/>
          </p:nvPr>
        </p:nvSpPr>
        <p:spPr/>
        <p:txBody>
          <a:bodyPr/>
          <a:lstStyle/>
          <a:p>
            <a:r>
              <a:rPr lang="en-GB" dirty="0" smtClean="0"/>
              <a:t>For more maths activities follow the link over to </a:t>
            </a:r>
            <a:r>
              <a:rPr lang="en-GB" dirty="0" err="1" smtClean="0"/>
              <a:t>MyMaths</a:t>
            </a:r>
            <a:r>
              <a:rPr lang="en-GB" dirty="0" smtClean="0"/>
              <a:t> and complete </a:t>
            </a:r>
            <a:r>
              <a:rPr lang="en-GB" smtClean="0"/>
              <a:t>the activities.</a:t>
            </a:r>
            <a:endParaRPr lang="en-GB" dirty="0"/>
          </a:p>
        </p:txBody>
      </p:sp>
    </p:spTree>
    <p:extLst>
      <p:ext uri="{BB962C8B-B14F-4D97-AF65-F5344CB8AC3E}">
        <p14:creationId xmlns:p14="http://schemas.microsoft.com/office/powerpoint/2010/main" val="3731738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BBC Bitesize</a:t>
            </a:r>
            <a:endParaRPr lang="en-GB" dirty="0"/>
          </a:p>
        </p:txBody>
      </p:sp>
      <p:sp>
        <p:nvSpPr>
          <p:cNvPr id="3" name="Content Placeholder 2"/>
          <p:cNvSpPr>
            <a:spLocks noGrp="1"/>
          </p:cNvSpPr>
          <p:nvPr>
            <p:ph idx="1"/>
          </p:nvPr>
        </p:nvSpPr>
        <p:spPr/>
        <p:txBody>
          <a:bodyPr/>
          <a:lstStyle/>
          <a:p>
            <a:r>
              <a:rPr lang="en-GB" dirty="0" smtClean="0"/>
              <a:t>Follow the link below to find some helpful resources for maths. (You will also find some helpful resources for subjects such as English also)</a:t>
            </a:r>
          </a:p>
          <a:p>
            <a:r>
              <a:rPr lang="en-GB" dirty="0">
                <a:hlinkClick r:id="rId2"/>
              </a:rPr>
              <a:t>https://www.bbc.co.uk/bitesize/tags/z63tt39/year-4-and-p5-lessons</a:t>
            </a:r>
            <a:endParaRPr lang="en-GB" dirty="0"/>
          </a:p>
        </p:txBody>
      </p:sp>
      <p:pic>
        <p:nvPicPr>
          <p:cNvPr id="40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890"/>
          <a:stretch/>
        </p:blipFill>
        <p:spPr bwMode="auto">
          <a:xfrm>
            <a:off x="899592" y="4736620"/>
            <a:ext cx="7583487" cy="21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69284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a:t>
            </a:r>
          </a:p>
          <a:p>
            <a:endParaRPr lang="en-GB" sz="2000" dirty="0"/>
          </a:p>
          <a:p>
            <a:r>
              <a:rPr lang="en-GB" sz="2000" dirty="0" smtClean="0"/>
              <a:t>I have specifically allocated different times tables for you to practise each week.</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17718681-A12E-49D6-9925-DD7C68176D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Create a spider diagram </a:t>
            </a:r>
          </a:p>
        </p:txBody>
      </p:sp>
      <p:sp>
        <p:nvSpPr>
          <p:cNvPr id="10" name="Freeform: Shape 9">
            <a:extLst>
              <a:ext uri="{FF2B5EF4-FFF2-40B4-BE49-F238E27FC236}">
                <a16:creationId xmlns:a16="http://schemas.microsoft.com/office/drawing/2014/main" xmlns="" id="{FBD77573-9EF2-4C35-8285-A1CF6FBB0E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 y="0"/>
            <a:ext cx="4133778"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C0998B"/>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xmlns="" id="{6ABE10F1-38A3-5C41-9BE9-C9F4F9E00338}"/>
              </a:ext>
            </a:extLst>
          </p:cNvPr>
          <p:cNvSpPr>
            <a:spLocks noGrp="1"/>
          </p:cNvSpPr>
          <p:nvPr>
            <p:ph type="title"/>
          </p:nvPr>
        </p:nvSpPr>
        <p:spPr>
          <a:xfrm>
            <a:off x="-1" y="2526"/>
            <a:ext cx="3347865" cy="6378802"/>
          </a:xfrm>
        </p:spPr>
        <p:txBody>
          <a:bodyPr>
            <a:normAutofit/>
          </a:bodyPr>
          <a:lstStyle/>
          <a:p>
            <a:r>
              <a:rPr lang="en-GB" sz="3700" dirty="0" smtClean="0">
                <a:solidFill>
                  <a:srgbClr val="FFFFFF"/>
                </a:solidFill>
              </a:rPr>
              <a:t>English </a:t>
            </a:r>
            <a:br>
              <a:rPr lang="en-GB" sz="3700" dirty="0" smtClean="0">
                <a:solidFill>
                  <a:srgbClr val="FFFFFF"/>
                </a:solidFill>
              </a:rPr>
            </a:br>
            <a:r>
              <a:rPr lang="en-GB" sz="3700" dirty="0" smtClean="0">
                <a:solidFill>
                  <a:srgbClr val="FFFFFF"/>
                </a:solidFill>
              </a:rPr>
              <a:t>Task:</a:t>
            </a:r>
            <a:r>
              <a:rPr lang="en-GB" sz="3700" dirty="0">
                <a:solidFill>
                  <a:srgbClr val="FFFFFF"/>
                </a:solidFill>
              </a:rPr>
              <a:t/>
            </a:r>
            <a:br>
              <a:rPr lang="en-GB" sz="3700" dirty="0">
                <a:solidFill>
                  <a:srgbClr val="FFFFFF"/>
                </a:solidFill>
              </a:rPr>
            </a:br>
            <a:endParaRPr lang="en-GB" sz="3700" dirty="0">
              <a:solidFill>
                <a:srgbClr val="FFFFFF"/>
              </a:solidFill>
            </a:endParaRPr>
          </a:p>
        </p:txBody>
      </p:sp>
      <p:sp>
        <p:nvSpPr>
          <p:cNvPr id="6" name="Content Placeholder 2">
            <a:extLst>
              <a:ext uri="{FF2B5EF4-FFF2-40B4-BE49-F238E27FC236}">
                <a16:creationId xmlns:a16="http://schemas.microsoft.com/office/drawing/2014/main" xmlns="" id="{10D872EB-4169-D245-87A3-F8A1E625BF85}"/>
              </a:ext>
            </a:extLst>
          </p:cNvPr>
          <p:cNvSpPr>
            <a:spLocks noGrp="1"/>
          </p:cNvSpPr>
          <p:nvPr>
            <p:ph idx="1"/>
          </p:nvPr>
        </p:nvSpPr>
        <p:spPr>
          <a:xfrm>
            <a:off x="4133778" y="332656"/>
            <a:ext cx="4553021" cy="6264696"/>
          </a:xfrm>
        </p:spPr>
        <p:txBody>
          <a:bodyPr>
            <a:normAutofit lnSpcReduction="10000"/>
          </a:bodyPr>
          <a:lstStyle/>
          <a:p>
            <a:r>
              <a:rPr lang="en-GB" dirty="0" smtClean="0"/>
              <a:t>Follow the link below for the English Task.</a:t>
            </a:r>
          </a:p>
          <a:p>
            <a:r>
              <a:rPr lang="en-GB" dirty="0" smtClean="0"/>
              <a:t>Once on the website it has a selection of 3 activities from which you can complete.</a:t>
            </a:r>
          </a:p>
          <a:p>
            <a:r>
              <a:rPr lang="en-GB" dirty="0">
                <a:hlinkClick r:id="rId2"/>
              </a:rPr>
              <a:t>https://www.bbc.co.uk/bitesize/articles/zk23c7h</a:t>
            </a:r>
            <a:endParaRPr lang="en-GB" dirty="0"/>
          </a:p>
          <a:p>
            <a:pPr fontAlgn="t"/>
            <a:r>
              <a:rPr lang="en-GB" dirty="0" smtClean="0"/>
              <a:t>For this activity we will focus on ‘</a:t>
            </a:r>
            <a:r>
              <a:rPr lang="en-GB" dirty="0" smtClean="0">
                <a:solidFill>
                  <a:srgbClr val="231F20"/>
                </a:solidFill>
                <a:latin typeface="+mj-lt"/>
              </a:rPr>
              <a:t>Exploring </a:t>
            </a:r>
            <a:r>
              <a:rPr lang="en-GB" dirty="0">
                <a:solidFill>
                  <a:srgbClr val="231F20"/>
                </a:solidFill>
                <a:latin typeface="+mj-lt"/>
              </a:rPr>
              <a:t>synonyms and </a:t>
            </a:r>
            <a:r>
              <a:rPr lang="en-GB" dirty="0" smtClean="0">
                <a:solidFill>
                  <a:srgbClr val="231F20"/>
                </a:solidFill>
                <a:latin typeface="+mj-lt"/>
              </a:rPr>
              <a:t>antonyms’</a:t>
            </a:r>
            <a:endParaRPr lang="en-GB" dirty="0">
              <a:solidFill>
                <a:srgbClr val="231F20"/>
              </a:solidFill>
              <a:latin typeface="+mj-lt"/>
            </a:endParaRPr>
          </a:p>
          <a:p>
            <a:endParaRPr lang="en-GB" dirty="0"/>
          </a:p>
        </p:txBody>
      </p:sp>
    </p:spTree>
    <p:extLst>
      <p:ext uri="{BB962C8B-B14F-4D97-AF65-F5344CB8AC3E}">
        <p14:creationId xmlns:p14="http://schemas.microsoft.com/office/powerpoint/2010/main" val="9641625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Task</a:t>
            </a:r>
            <a:endParaRPr lang="en-GB" dirty="0"/>
          </a:p>
        </p:txBody>
      </p:sp>
      <p:sp>
        <p:nvSpPr>
          <p:cNvPr id="3" name="Content Placeholder 2"/>
          <p:cNvSpPr>
            <a:spLocks noGrp="1"/>
          </p:cNvSpPr>
          <p:nvPr>
            <p:ph idx="1"/>
          </p:nvPr>
        </p:nvSpPr>
        <p:spPr/>
        <p:txBody>
          <a:bodyPr>
            <a:normAutofit/>
          </a:bodyPr>
          <a:lstStyle/>
          <a:p>
            <a:r>
              <a:rPr lang="en-GB" dirty="0" smtClean="0"/>
              <a:t>For the second activity follow this different </a:t>
            </a:r>
            <a:r>
              <a:rPr lang="en-GB" dirty="0"/>
              <a:t>link below for </a:t>
            </a:r>
            <a:r>
              <a:rPr lang="en-GB" dirty="0" smtClean="0"/>
              <a:t>the second </a:t>
            </a:r>
            <a:r>
              <a:rPr lang="en-GB" dirty="0"/>
              <a:t>English Task.</a:t>
            </a:r>
          </a:p>
          <a:p>
            <a:r>
              <a:rPr lang="en-GB" dirty="0"/>
              <a:t>Once on the website it has a selection of 3 activities from which you can complete.</a:t>
            </a:r>
          </a:p>
          <a:p>
            <a:r>
              <a:rPr lang="en-GB" dirty="0">
                <a:hlinkClick r:id="rId2"/>
              </a:rPr>
              <a:t>https://</a:t>
            </a:r>
            <a:r>
              <a:rPr lang="en-GB" dirty="0" smtClean="0">
                <a:hlinkClick r:id="rId2"/>
              </a:rPr>
              <a:t>www.bbc.co.uk/bitesize/articles/zf7qmfr</a:t>
            </a:r>
            <a:endParaRPr lang="en-GB" dirty="0" smtClean="0"/>
          </a:p>
          <a:p>
            <a:pPr fontAlgn="t"/>
            <a:r>
              <a:rPr lang="en-GB" dirty="0" smtClean="0">
                <a:latin typeface="+mj-lt"/>
              </a:rPr>
              <a:t>This activity focuses on ‘</a:t>
            </a:r>
            <a:r>
              <a:rPr lang="en-GB" dirty="0">
                <a:solidFill>
                  <a:srgbClr val="231F20"/>
                </a:solidFill>
                <a:latin typeface="+mj-lt"/>
              </a:rPr>
              <a:t>Using </a:t>
            </a:r>
            <a:r>
              <a:rPr lang="en-GB" dirty="0" smtClean="0">
                <a:solidFill>
                  <a:srgbClr val="231F20"/>
                </a:solidFill>
                <a:latin typeface="+mj-lt"/>
              </a:rPr>
              <a:t>inferencing </a:t>
            </a:r>
            <a:r>
              <a:rPr lang="en-GB" dirty="0">
                <a:solidFill>
                  <a:srgbClr val="231F20"/>
                </a:solidFill>
                <a:latin typeface="+mj-lt"/>
              </a:rPr>
              <a:t>to be a reading </a:t>
            </a:r>
            <a:r>
              <a:rPr lang="en-GB" dirty="0" smtClean="0">
                <a:solidFill>
                  <a:srgbClr val="231F20"/>
                </a:solidFill>
                <a:latin typeface="+mj-lt"/>
              </a:rPr>
              <a:t>detective.’</a:t>
            </a:r>
            <a:endParaRPr lang="en-GB" dirty="0">
              <a:solidFill>
                <a:srgbClr val="231F20"/>
              </a:solidFill>
              <a:latin typeface="+mj-lt"/>
            </a:endParaRPr>
          </a:p>
          <a:p>
            <a:endParaRPr lang="en-GB" dirty="0"/>
          </a:p>
        </p:txBody>
      </p:sp>
    </p:spTree>
    <p:extLst>
      <p:ext uri="{BB962C8B-B14F-4D97-AF65-F5344CB8AC3E}">
        <p14:creationId xmlns:p14="http://schemas.microsoft.com/office/powerpoint/2010/main" val="212468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Final English Task</a:t>
            </a:r>
            <a:endParaRPr lang="en-GB" dirty="0"/>
          </a:p>
        </p:txBody>
      </p:sp>
      <p:sp>
        <p:nvSpPr>
          <p:cNvPr id="3" name="Content Placeholder 2"/>
          <p:cNvSpPr>
            <a:spLocks noGrp="1"/>
          </p:cNvSpPr>
          <p:nvPr>
            <p:ph idx="1"/>
          </p:nvPr>
        </p:nvSpPr>
        <p:spPr/>
        <p:txBody>
          <a:bodyPr>
            <a:normAutofit lnSpcReduction="10000"/>
          </a:bodyPr>
          <a:lstStyle/>
          <a:p>
            <a:r>
              <a:rPr lang="en-GB" dirty="0"/>
              <a:t>For the </a:t>
            </a:r>
            <a:r>
              <a:rPr lang="en-GB" dirty="0" smtClean="0"/>
              <a:t>final English task follow </a:t>
            </a:r>
            <a:r>
              <a:rPr lang="en-GB" dirty="0"/>
              <a:t>this different </a:t>
            </a:r>
            <a:r>
              <a:rPr lang="en-GB" dirty="0" smtClean="0"/>
              <a:t>link.</a:t>
            </a:r>
            <a:endParaRPr lang="en-GB" dirty="0"/>
          </a:p>
          <a:p>
            <a:r>
              <a:rPr lang="en-GB" dirty="0"/>
              <a:t>Once on the website </a:t>
            </a:r>
            <a:r>
              <a:rPr lang="en-GB" dirty="0" smtClean="0"/>
              <a:t>again you will notice it </a:t>
            </a:r>
            <a:r>
              <a:rPr lang="en-GB" dirty="0"/>
              <a:t>has a selection of 3 activities from which you can complete.</a:t>
            </a:r>
          </a:p>
          <a:p>
            <a:r>
              <a:rPr lang="en-GB" dirty="0">
                <a:hlinkClick r:id="rId2"/>
              </a:rPr>
              <a:t>https://</a:t>
            </a:r>
            <a:r>
              <a:rPr lang="en-GB" dirty="0" smtClean="0">
                <a:hlinkClick r:id="rId2"/>
              </a:rPr>
              <a:t>www.bbc.co.uk/bitesize/articles/zr8kwty</a:t>
            </a:r>
            <a:endParaRPr lang="en-GB" dirty="0" smtClean="0"/>
          </a:p>
          <a:p>
            <a:r>
              <a:rPr lang="en-GB" dirty="0" smtClean="0"/>
              <a:t>This activity focuses on </a:t>
            </a:r>
            <a:r>
              <a:rPr lang="en-GB" dirty="0" smtClean="0">
                <a:latin typeface="+mj-lt"/>
              </a:rPr>
              <a:t>‘</a:t>
            </a:r>
            <a:r>
              <a:rPr lang="en-GB" dirty="0">
                <a:solidFill>
                  <a:srgbClr val="231F20"/>
                </a:solidFill>
                <a:latin typeface="+mj-lt"/>
              </a:rPr>
              <a:t>Suffixes: -</a:t>
            </a:r>
            <a:r>
              <a:rPr lang="en-GB" dirty="0" err="1">
                <a:solidFill>
                  <a:srgbClr val="231F20"/>
                </a:solidFill>
                <a:latin typeface="+mj-lt"/>
              </a:rPr>
              <a:t>ous</a:t>
            </a:r>
            <a:r>
              <a:rPr lang="en-GB" dirty="0">
                <a:solidFill>
                  <a:srgbClr val="231F20"/>
                </a:solidFill>
                <a:latin typeface="+mj-lt"/>
              </a:rPr>
              <a:t> and </a:t>
            </a:r>
            <a:r>
              <a:rPr lang="en-GB" dirty="0" smtClean="0">
                <a:solidFill>
                  <a:srgbClr val="231F20"/>
                </a:solidFill>
                <a:latin typeface="+mj-lt"/>
              </a:rPr>
              <a:t>–</a:t>
            </a:r>
            <a:r>
              <a:rPr lang="en-GB" dirty="0" err="1" smtClean="0">
                <a:solidFill>
                  <a:srgbClr val="231F20"/>
                </a:solidFill>
                <a:latin typeface="+mj-lt"/>
              </a:rPr>
              <a:t>sion</a:t>
            </a:r>
            <a:r>
              <a:rPr lang="en-GB" dirty="0" smtClean="0">
                <a:solidFill>
                  <a:srgbClr val="231F20"/>
                </a:solidFill>
                <a:latin typeface="+mj-lt"/>
              </a:rPr>
              <a:t>’</a:t>
            </a:r>
            <a:endParaRPr lang="en-GB" dirty="0">
              <a:solidFill>
                <a:srgbClr val="231F20"/>
              </a:solidFill>
              <a:latin typeface="+mj-lt"/>
            </a:endParaRPr>
          </a:p>
          <a:p>
            <a:endParaRPr lang="en-GB" dirty="0"/>
          </a:p>
        </p:txBody>
      </p:sp>
    </p:spTree>
    <p:extLst>
      <p:ext uri="{BB962C8B-B14F-4D97-AF65-F5344CB8AC3E}">
        <p14:creationId xmlns:p14="http://schemas.microsoft.com/office/powerpoint/2010/main" val="17103649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274638"/>
            <a:ext cx="8229600" cy="850106"/>
          </a:xfrm>
        </p:spPr>
        <p:txBody>
          <a:bodyPr/>
          <a:lstStyle/>
          <a:p>
            <a:r>
              <a:rPr lang="en-GB" dirty="0" smtClean="0"/>
              <a:t>PHSE</a:t>
            </a:r>
            <a:endParaRPr lang="en-GB" dirty="0"/>
          </a:p>
        </p:txBody>
      </p:sp>
      <p:sp>
        <p:nvSpPr>
          <p:cNvPr id="3" name="Content Placeholder 2"/>
          <p:cNvSpPr>
            <a:spLocks noGrp="1"/>
          </p:cNvSpPr>
          <p:nvPr>
            <p:ph idx="1"/>
          </p:nvPr>
        </p:nvSpPr>
        <p:spPr>
          <a:xfrm>
            <a:off x="457200" y="1052736"/>
            <a:ext cx="8229600" cy="5073427"/>
          </a:xfrm>
        </p:spPr>
        <p:txBody>
          <a:bodyPr/>
          <a:lstStyle/>
          <a:p>
            <a:r>
              <a:rPr lang="en-GB" dirty="0" smtClean="0"/>
              <a:t>As a slightly different activity this week, I thought we could take a minute to reflect upon what things make us all unique.</a:t>
            </a:r>
          </a:p>
          <a:p>
            <a:r>
              <a:rPr lang="en-GB" dirty="0" smtClean="0"/>
              <a:t>I have provided an example on the next slide. Once you have made a list of all the things which make you special. You can complete the worksheet on the next slide.</a:t>
            </a:r>
            <a:endParaRPr lang="en-GB" dirty="0"/>
          </a:p>
          <a:p>
            <a:endParaRPr lang="en-GB" dirty="0" smtClean="0"/>
          </a:p>
          <a:p>
            <a:endParaRPr lang="en-GB" dirty="0"/>
          </a:p>
        </p:txBody>
      </p:sp>
    </p:spTree>
    <p:extLst>
      <p:ext uri="{BB962C8B-B14F-4D97-AF65-F5344CB8AC3E}">
        <p14:creationId xmlns:p14="http://schemas.microsoft.com/office/powerpoint/2010/main" val="10157145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100"/>
            <a:ext cx="5064580" cy="6596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76017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87374"/>
            <a:ext cx="4968552" cy="6409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04807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653" y="257431"/>
            <a:ext cx="8229600" cy="1143000"/>
          </a:xfrm>
        </p:spPr>
        <p:txBody>
          <a:bodyPr/>
          <a:lstStyle/>
          <a:p>
            <a:r>
              <a:rPr lang="en-GB" dirty="0" smtClean="0"/>
              <a:t>Music</a:t>
            </a:r>
            <a:endParaRPr lang="en-GB" dirty="0"/>
          </a:p>
        </p:txBody>
      </p:sp>
      <p:sp>
        <p:nvSpPr>
          <p:cNvPr id="4" name="Content Placeholder 3"/>
          <p:cNvSpPr>
            <a:spLocks noGrp="1"/>
          </p:cNvSpPr>
          <p:nvPr>
            <p:ph sz="half" idx="1"/>
          </p:nvPr>
        </p:nvSpPr>
        <p:spPr>
          <a:xfrm>
            <a:off x="4644008" y="1340768"/>
            <a:ext cx="4038600" cy="4525963"/>
          </a:xfrm>
        </p:spPr>
        <p:txBody>
          <a:bodyPr>
            <a:normAutofit/>
          </a:bodyPr>
          <a:lstStyle/>
          <a:p>
            <a:r>
              <a:rPr lang="en-GB" sz="1600" b="1" dirty="0"/>
              <a:t>'Out of the Ark</a:t>
            </a:r>
            <a:r>
              <a:rPr lang="en-GB" sz="1600" dirty="0"/>
              <a:t>' music have created 'Out of the Ark </a:t>
            </a:r>
            <a:r>
              <a:rPr lang="en-GB" sz="1600" dirty="0" smtClean="0"/>
              <a:t>at </a:t>
            </a:r>
            <a:r>
              <a:rPr lang="en-GB" sz="1600" dirty="0"/>
              <a:t>Home'  </a:t>
            </a:r>
            <a:r>
              <a:rPr lang="en-GB" sz="1600" dirty="0" smtClean="0"/>
              <a:t>via this website </a:t>
            </a:r>
            <a:r>
              <a:rPr lang="en-GB" sz="1600" dirty="0" smtClean="0">
                <a:hlinkClick r:id="rId2" tooltip="https://www.outoftheark.co.uk/ootam-at-home/&#10;Ctrl+Click or tap to follow the link"/>
              </a:rPr>
              <a:t>https</a:t>
            </a:r>
            <a:r>
              <a:rPr lang="en-GB" sz="1600" dirty="0">
                <a:hlinkClick r:id="rId2" tooltip="https://www.outoftheark.co.uk/ootam-at-home/&#10;Ctrl+Click or tap to follow the link"/>
              </a:rPr>
              <a:t>://www.outoftheark.co.uk/ootam-at-home/</a:t>
            </a:r>
            <a:r>
              <a:rPr lang="en-GB" sz="1600" dirty="0"/>
              <a:t>​  </a:t>
            </a:r>
            <a:endParaRPr lang="en-GB" sz="1600" dirty="0" smtClean="0"/>
          </a:p>
          <a:p>
            <a:endParaRPr lang="en-GB" sz="1600" dirty="0"/>
          </a:p>
          <a:p>
            <a:r>
              <a:rPr lang="en-GB" sz="1600" dirty="0" smtClean="0"/>
              <a:t>There </a:t>
            </a:r>
            <a:r>
              <a:rPr lang="en-GB" sz="1600" dirty="0"/>
              <a:t>are 4 weeks on the website so far and when you click on </a:t>
            </a:r>
            <a:r>
              <a:rPr lang="en-GB" sz="1600" dirty="0" err="1"/>
              <a:t>e.g</a:t>
            </a:r>
            <a:r>
              <a:rPr lang="en-GB" sz="1600" dirty="0"/>
              <a:t> week 1, there is a lively fun song video for every single day. Definitely something </a:t>
            </a:r>
            <a:r>
              <a:rPr lang="en-GB" sz="1600" dirty="0" smtClean="0"/>
              <a:t>you </a:t>
            </a:r>
            <a:r>
              <a:rPr lang="en-GB" sz="1600" dirty="0"/>
              <a:t>might enjoy and </a:t>
            </a:r>
            <a:r>
              <a:rPr lang="en-GB" sz="1600" dirty="0" smtClean="0"/>
              <a:t>could </a:t>
            </a:r>
            <a:r>
              <a:rPr lang="en-GB" sz="1600" dirty="0"/>
              <a:t>work well as a brain </a:t>
            </a:r>
            <a:r>
              <a:rPr lang="en-GB" sz="1600" dirty="0" smtClean="0"/>
              <a:t>break, when needed.</a:t>
            </a:r>
            <a:r>
              <a:rPr lang="en-GB" dirty="0"/>
              <a:t> </a:t>
            </a:r>
          </a:p>
        </p:txBody>
      </p:sp>
      <p:sp>
        <p:nvSpPr>
          <p:cNvPr id="5" name="Content Placeholder 4"/>
          <p:cNvSpPr>
            <a:spLocks noGrp="1"/>
          </p:cNvSpPr>
          <p:nvPr>
            <p:ph sz="half" idx="2"/>
          </p:nvPr>
        </p:nvSpPr>
        <p:spPr>
          <a:xfrm>
            <a:off x="323528" y="1268760"/>
            <a:ext cx="4038600" cy="4525963"/>
          </a:xfrm>
        </p:spPr>
        <p:txBody>
          <a:bodyPr>
            <a:noAutofit/>
          </a:bodyPr>
          <a:lstStyle/>
          <a:p>
            <a:r>
              <a:rPr lang="en-GB" sz="1600" b="1" dirty="0" smtClean="0"/>
              <a:t>Collins</a:t>
            </a:r>
            <a:r>
              <a:rPr lang="en-GB" sz="1600" dirty="0" smtClean="0"/>
              <a:t> are also </a:t>
            </a:r>
            <a:r>
              <a:rPr lang="en-GB" sz="1600" dirty="0"/>
              <a:t>providing home learning activities </a:t>
            </a:r>
            <a:r>
              <a:rPr lang="en-GB" sz="1600" dirty="0">
                <a:hlinkClick r:id="rId3"/>
              </a:rPr>
              <a:t>https://collins.co.uk/pages/support-learning-at-home</a:t>
            </a:r>
            <a:r>
              <a:rPr lang="en-GB" sz="1600" dirty="0"/>
              <a:t>. </a:t>
            </a:r>
            <a:br>
              <a:rPr lang="en-GB" sz="1600" dirty="0"/>
            </a:br>
            <a:endParaRPr lang="en-GB" sz="1600" dirty="0"/>
          </a:p>
          <a:p>
            <a:r>
              <a:rPr lang="en-GB" sz="1600" dirty="0" smtClean="0"/>
              <a:t>You can access </a:t>
            </a:r>
            <a:r>
              <a:rPr lang="en-GB" sz="1600" dirty="0"/>
              <a:t>free Music Express songs and activities by clicking on the free children's song bank. Some of these the children will recognise from class music lessons </a:t>
            </a:r>
            <a:r>
              <a:rPr lang="en-GB" sz="1600" dirty="0" smtClean="0"/>
              <a:t>with Mrs </a:t>
            </a:r>
            <a:r>
              <a:rPr lang="en-GB" sz="1600" dirty="0" err="1" smtClean="0"/>
              <a:t>Julier</a:t>
            </a:r>
            <a:r>
              <a:rPr lang="en-GB" sz="1600" dirty="0" smtClean="0"/>
              <a:t> .</a:t>
            </a:r>
            <a:r>
              <a:rPr lang="en-GB" sz="1600" dirty="0"/>
              <a:t>  </a:t>
            </a:r>
            <a:br>
              <a:rPr lang="en-GB" sz="1600" dirty="0"/>
            </a:br>
            <a:endParaRPr lang="en-GB" sz="1600" dirty="0"/>
          </a:p>
          <a:p>
            <a:pPr marL="0" indent="0">
              <a:buNone/>
            </a:pPr>
            <a:endParaRPr lang="en-GB" sz="1600" dirty="0" smtClean="0"/>
          </a:p>
          <a:p>
            <a:pPr marL="0" indent="0">
              <a:buNone/>
            </a:pPr>
            <a:r>
              <a:rPr lang="en-GB" sz="1600" dirty="0" smtClean="0"/>
              <a:t>Go </a:t>
            </a:r>
            <a:r>
              <a:rPr lang="en-GB" sz="1600" dirty="0"/>
              <a:t>to </a:t>
            </a:r>
            <a:r>
              <a:rPr lang="en-GB" sz="1600" b="1" dirty="0">
                <a:hlinkClick r:id="rId4"/>
              </a:rPr>
              <a:t>Collins Connect</a:t>
            </a:r>
            <a:r>
              <a:rPr lang="en-GB" sz="1600" dirty="0"/>
              <a:t> and click on the Teacher portal and enter: </a:t>
            </a:r>
          </a:p>
          <a:p>
            <a:r>
              <a:rPr lang="en-GB" sz="1600" dirty="0"/>
              <a:t>Username: </a:t>
            </a:r>
            <a:r>
              <a:rPr lang="en-GB" sz="1600" b="1" dirty="0"/>
              <a:t>parents@harpercollins.co.uk</a:t>
            </a:r>
            <a:endParaRPr lang="en-GB" sz="1600" dirty="0"/>
          </a:p>
          <a:p>
            <a:r>
              <a:rPr lang="en-GB" sz="1600" dirty="0"/>
              <a:t>Password: </a:t>
            </a:r>
            <a:r>
              <a:rPr lang="en-GB" sz="1600" b="1" dirty="0"/>
              <a:t>Parents20!</a:t>
            </a:r>
            <a:r>
              <a:rPr lang="en-GB" sz="1600" dirty="0"/>
              <a:t> </a:t>
            </a:r>
          </a:p>
          <a:p>
            <a:r>
              <a:rPr lang="en-GB" sz="1600" dirty="0"/>
              <a:t>C</a:t>
            </a:r>
            <a:r>
              <a:rPr lang="en-GB" sz="1600" dirty="0" smtClean="0"/>
              <a:t>lick </a:t>
            </a:r>
            <a:r>
              <a:rPr lang="en-GB" sz="1600" dirty="0"/>
              <a:t>Login. </a:t>
            </a:r>
          </a:p>
          <a:p>
            <a:r>
              <a:rPr lang="en-GB" sz="1600" dirty="0"/>
              <a:t>Once you’ve logged into Collins Connect, select </a:t>
            </a:r>
            <a:r>
              <a:rPr lang="en-GB" sz="1600" b="1" dirty="0"/>
              <a:t>Music Express</a:t>
            </a:r>
            <a:r>
              <a:rPr lang="en-GB" sz="1600" dirty="0"/>
              <a:t> from the menu page. To access the </a:t>
            </a:r>
            <a:r>
              <a:rPr lang="en-GB" sz="1600" b="1" dirty="0"/>
              <a:t>Song Bank</a:t>
            </a:r>
            <a:r>
              <a:rPr lang="en-GB" sz="1600" dirty="0"/>
              <a:t> click the link on the welcome page.​</a:t>
            </a:r>
          </a:p>
          <a:p>
            <a:endParaRPr lang="en-GB" sz="1600"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5082016"/>
            <a:ext cx="1589162" cy="1582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21">
            <a:off x="6932385" y="571628"/>
            <a:ext cx="219075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45788">
            <a:off x="28493" y="928816"/>
            <a:ext cx="142875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35155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8112</TotalTime>
  <Words>1258</Words>
  <Application>Microsoft Office PowerPoint</Application>
  <PresentationFormat>On-screen Show (4:3)</PresentationFormat>
  <Paragraphs>98</Paragraphs>
  <Slides>30</Slides>
  <Notes>1</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Maths – White Rose Home Learning</vt:lpstr>
      <vt:lpstr>Maths – White Rose Home Learning</vt:lpstr>
      <vt:lpstr>Maths – White Rose Home Learning</vt:lpstr>
      <vt:lpstr>PowerPoint Presentation</vt:lpstr>
      <vt:lpstr>Maths – White Rose Home Learning</vt:lpstr>
      <vt:lpstr>PowerPoint Presentation</vt:lpstr>
      <vt:lpstr>PowerPoint Presentation</vt:lpstr>
      <vt:lpstr>PowerPoint Presentation</vt:lpstr>
      <vt:lpstr>PowerPoint Presentation</vt:lpstr>
      <vt:lpstr>Maths Continued….</vt:lpstr>
      <vt:lpstr>BBC Bitesize</vt:lpstr>
      <vt:lpstr>TT Rockstars</vt:lpstr>
      <vt:lpstr>Accessing Twinkl</vt:lpstr>
      <vt:lpstr>English  Task: </vt:lpstr>
      <vt:lpstr>English Task</vt:lpstr>
      <vt:lpstr>Final English Task</vt:lpstr>
      <vt:lpstr>PHSE</vt:lpstr>
      <vt:lpstr>PowerPoint Presentation</vt:lpstr>
      <vt:lpstr>PowerPoint Presentation</vt:lpstr>
      <vt:lpstr>P.E.</vt:lpstr>
      <vt:lpstr>Music</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114</cp:revision>
  <dcterms:created xsi:type="dcterms:W3CDTF">2020-03-18T10:41:37Z</dcterms:created>
  <dcterms:modified xsi:type="dcterms:W3CDTF">2020-06-21T00:11:31Z</dcterms:modified>
</cp:coreProperties>
</file>