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5" r:id="rId4"/>
    <p:sldId id="280" r:id="rId5"/>
    <p:sldId id="281" r:id="rId6"/>
    <p:sldId id="277" r:id="rId7"/>
    <p:sldId id="278" r:id="rId8"/>
    <p:sldId id="264" r:id="rId9"/>
    <p:sldId id="271" r:id="rId10"/>
    <p:sldId id="282" r:id="rId11"/>
    <p:sldId id="283" r:id="rId12"/>
    <p:sldId id="258" r:id="rId13"/>
    <p:sldId id="269" r:id="rId14"/>
    <p:sldId id="270" r:id="rId15"/>
    <p:sldId id="275" r:id="rId16"/>
    <p:sldId id="260" r:id="rId17"/>
    <p:sldId id="261" r:id="rId18"/>
    <p:sldId id="268" r:id="rId19"/>
    <p:sldId id="263" r:id="rId20"/>
    <p:sldId id="27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26/04/2020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t-l-2545-using-the-prefix-un-teaching-powerpoin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topmarks.co.uk/maths-games/hit-the-button" TargetMode="External"/><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hyperlink" Target="https://youtu.be/yNiBL8Jok4s" TargetMode="External"/><Relationship Id="rId2" Type="http://schemas.openxmlformats.org/officeDocument/2006/relationships/hyperlink" Target="https://youtu.be/oUVtqTWnUI8"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youtu.be/LYK8ERKPnNM" TargetMode="External"/><Relationship Id="rId4" Type="http://schemas.openxmlformats.org/officeDocument/2006/relationships/hyperlink" Target="https://youtu.be/X3uT89xoKuc"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5 Week </a:t>
            </a:r>
            <a:r>
              <a:rPr lang="en-US" sz="6600" dirty="0"/>
              <a:t>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395536" y="1052736"/>
            <a:ext cx="6048672" cy="4525963"/>
          </a:xfrm>
        </p:spPr>
        <p:txBody>
          <a:bodyPr>
            <a:noAutofit/>
          </a:bodyPr>
          <a:lstStyle/>
          <a:p>
            <a:pPr marL="0" indent="0">
              <a:buNone/>
            </a:pPr>
            <a:r>
              <a:rPr lang="en-US" sz="2000" dirty="0" smtClean="0"/>
              <a:t>Here are three more English tasks for you for the week, three White Rose </a:t>
            </a:r>
            <a:r>
              <a:rPr lang="en-US" sz="2000" dirty="0" err="1" smtClean="0"/>
              <a:t>Maths</a:t>
            </a:r>
            <a:r>
              <a:rPr lang="en-US" sz="2000" dirty="0" smtClean="0"/>
              <a:t> lessons to complete and a Geography activity about hot and cold places. Please make sure you are still reading everyday (either books you have at home or books from the Oxford Owl website) and </a:t>
            </a:r>
            <a:r>
              <a:rPr lang="en-US" sz="2000" dirty="0" err="1" smtClean="0"/>
              <a:t>practising</a:t>
            </a:r>
            <a:r>
              <a:rPr lang="en-US" sz="2000" dirty="0" smtClean="0"/>
              <a:t> your Phonics with the </a:t>
            </a:r>
            <a:r>
              <a:rPr lang="en-US" sz="2000" dirty="0" err="1" smtClean="0"/>
              <a:t>PhonicsPlay</a:t>
            </a:r>
            <a:r>
              <a:rPr lang="en-US" sz="2000" dirty="0" smtClean="0"/>
              <a:t> website. You should also be writing regularly in your writing journal/diary. </a:t>
            </a:r>
          </a:p>
          <a:p>
            <a:pPr marL="0" indent="0">
              <a:buNone/>
            </a:pPr>
            <a:endParaRPr lang="en-US" sz="2000" dirty="0"/>
          </a:p>
          <a:p>
            <a:pPr marL="0" indent="0">
              <a:buNone/>
            </a:pPr>
            <a:r>
              <a:rPr lang="en-US" sz="2000" dirty="0" smtClean="0"/>
              <a:t>I am still really missing you all and am sad that I haven’t been able to read the Bog Baby story to you myself as it is one of my </a:t>
            </a:r>
            <a:r>
              <a:rPr lang="en-US" sz="2000" dirty="0" err="1" smtClean="0"/>
              <a:t>favourites</a:t>
            </a:r>
            <a:r>
              <a:rPr lang="en-US" sz="2000" dirty="0" smtClean="0"/>
              <a:t>. I have been for a walk in the bluebell woods near my house to look for real Bog Babies but I didn’t see any this time.  I did see lots of very noisy frogs though, and a baby grass snake swimming in the water – quite exciting but not as exciting as a Bog Baby!</a:t>
            </a:r>
          </a:p>
          <a:p>
            <a:pPr marL="0" indent="0">
              <a:buNone/>
            </a:pPr>
            <a:endParaRPr lang="en-US" sz="2200"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7939" t="20679" r="29763"/>
          <a:stretch/>
        </p:blipFill>
        <p:spPr bwMode="auto">
          <a:xfrm>
            <a:off x="6588224" y="3284984"/>
            <a:ext cx="2400192" cy="337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English Learning 1</a:t>
            </a:r>
            <a:endParaRPr lang="en-GB" dirty="0"/>
          </a:p>
        </p:txBody>
      </p:sp>
      <p:sp>
        <p:nvSpPr>
          <p:cNvPr id="3" name="Content Placeholder 2"/>
          <p:cNvSpPr>
            <a:spLocks noGrp="1"/>
          </p:cNvSpPr>
          <p:nvPr>
            <p:ph idx="1"/>
          </p:nvPr>
        </p:nvSpPr>
        <p:spPr>
          <a:xfrm>
            <a:off x="0" y="1124744"/>
            <a:ext cx="8959689" cy="5507633"/>
          </a:xfrm>
        </p:spPr>
        <p:txBody>
          <a:bodyPr>
            <a:noAutofit/>
          </a:bodyPr>
          <a:lstStyle/>
          <a:p>
            <a:pPr marL="0" indent="0">
              <a:buNone/>
            </a:pPr>
            <a:r>
              <a:rPr lang="en-GB" sz="1400" dirty="0" smtClean="0"/>
              <a:t>Hopefully you have enjoyed playing with your Bog Baby and have shared many adventures with them which you can use when we write our own Bog Baby stories. Before we plan our stories we are going to practice some skills that you can use to make your writing more interesting. Today we are thinking about </a:t>
            </a:r>
            <a:r>
              <a:rPr lang="en-GB" sz="1400" b="1" dirty="0" smtClean="0"/>
              <a:t>compound sentences</a:t>
            </a:r>
            <a:r>
              <a:rPr lang="en-GB" sz="1400" dirty="0" smtClean="0"/>
              <a:t>.</a:t>
            </a:r>
          </a:p>
          <a:p>
            <a:pPr marL="0" indent="0">
              <a:buNone/>
            </a:pPr>
            <a:endParaRPr lang="en-GB" sz="1400" dirty="0"/>
          </a:p>
          <a:p>
            <a:pPr marL="0" indent="0">
              <a:buNone/>
            </a:pPr>
            <a:r>
              <a:rPr lang="en-GB" sz="1400" dirty="0" smtClean="0"/>
              <a:t>Look at your Bog Baby habitat that you created (or use one of the pictures on the following slides if you haven’t been able to make your own). Think of adjectives to describe it. Is it watery? Squelchy? Damp? Murky? Magical? Sparkling? </a:t>
            </a:r>
            <a:br>
              <a:rPr lang="en-GB" sz="1400" dirty="0" smtClean="0"/>
            </a:br>
            <a:r>
              <a:rPr lang="en-GB" sz="1400" dirty="0" smtClean="0"/>
              <a:t>Use your adjectives in simple sentences like these.</a:t>
            </a:r>
          </a:p>
          <a:p>
            <a:pPr marL="0" indent="0">
              <a:buNone/>
            </a:pPr>
            <a:r>
              <a:rPr lang="en-GB" sz="1400" dirty="0" smtClean="0"/>
              <a:t>		The mud is squelchy. 		The gravel is crunchy.</a:t>
            </a:r>
          </a:p>
          <a:p>
            <a:pPr marL="0" indent="0">
              <a:buNone/>
            </a:pPr>
            <a:r>
              <a:rPr lang="en-GB" sz="1400" dirty="0" smtClean="0"/>
              <a:t>		The water is murky.		The stones are slippery.	</a:t>
            </a:r>
          </a:p>
          <a:p>
            <a:pPr marL="0" indent="0">
              <a:buNone/>
            </a:pPr>
            <a:r>
              <a:rPr lang="en-GB" sz="1400" dirty="0" smtClean="0"/>
              <a:t>		The weed is wavy.		The shells are spiky.</a:t>
            </a:r>
          </a:p>
          <a:p>
            <a:pPr marL="0" indent="0">
              <a:buNone/>
            </a:pPr>
            <a:endParaRPr lang="en-GB" sz="1400" dirty="0" smtClean="0"/>
          </a:p>
          <a:p>
            <a:pPr marL="0" indent="0">
              <a:buNone/>
            </a:pPr>
            <a:r>
              <a:rPr lang="en-GB" sz="1400" dirty="0" smtClean="0"/>
              <a:t>When you have written lots of simple sentences you are going to join pairs of sentences using “and” to make compound sentences.</a:t>
            </a:r>
          </a:p>
          <a:p>
            <a:pPr marL="0" indent="0">
              <a:buNone/>
            </a:pPr>
            <a:r>
              <a:rPr lang="en-GB" sz="1400" dirty="0" smtClean="0"/>
              <a:t>		The </a:t>
            </a:r>
            <a:r>
              <a:rPr lang="en-GB" sz="1400" dirty="0"/>
              <a:t>mud is squelchy </a:t>
            </a:r>
            <a:r>
              <a:rPr lang="en-GB" sz="1400" b="1" dirty="0"/>
              <a:t>and</a:t>
            </a:r>
            <a:r>
              <a:rPr lang="en-GB" sz="1400" dirty="0"/>
              <a:t> the water is murky</a:t>
            </a:r>
            <a:r>
              <a:rPr lang="en-GB" sz="1400" dirty="0" smtClean="0"/>
              <a:t>.</a:t>
            </a:r>
          </a:p>
          <a:p>
            <a:pPr marL="0" indent="0">
              <a:buNone/>
            </a:pPr>
            <a:r>
              <a:rPr lang="en-GB" sz="1400" dirty="0" smtClean="0"/>
              <a:t>		The weed is wavy </a:t>
            </a:r>
            <a:r>
              <a:rPr lang="en-GB" sz="1400" b="1" dirty="0" smtClean="0"/>
              <a:t>and</a:t>
            </a:r>
            <a:r>
              <a:rPr lang="en-GB" sz="1400" dirty="0" smtClean="0"/>
              <a:t> the shells are spiky.</a:t>
            </a:r>
          </a:p>
          <a:p>
            <a:pPr marL="0" indent="0">
              <a:buNone/>
            </a:pPr>
            <a:endParaRPr lang="en-GB" sz="1400" dirty="0"/>
          </a:p>
          <a:p>
            <a:pPr marL="0" indent="0">
              <a:buNone/>
            </a:pPr>
            <a:r>
              <a:rPr lang="en-GB" sz="1400" dirty="0" smtClean="0"/>
              <a:t>Try to write 4 or 5 really good sentences. Check that they only have a capital letter at the beginning and a full stop at the end and that you haven’t left any capital letters or full stops in the middle!</a:t>
            </a:r>
            <a:br>
              <a:rPr lang="en-GB" sz="1400" dirty="0" smtClean="0"/>
            </a:br>
            <a:endParaRPr lang="en-GB" sz="1400" dirty="0" smtClean="0"/>
          </a:p>
          <a:p>
            <a:pPr marL="0" indent="0">
              <a:buNone/>
            </a:pPr>
            <a:r>
              <a:rPr lang="en-GB" sz="1400" dirty="0" smtClean="0"/>
              <a:t>If you want a challenge you could try using “because”, “so” or “but” to create a compound sentence. </a:t>
            </a:r>
          </a:p>
          <a:p>
            <a:pPr marL="0" indent="0">
              <a:buNone/>
            </a:pPr>
            <a:r>
              <a:rPr lang="en-GB" sz="1400" dirty="0"/>
              <a:t>	</a:t>
            </a:r>
            <a:r>
              <a:rPr lang="en-GB" sz="1400" dirty="0" smtClean="0"/>
              <a:t>	The stones are hard but the mud is soft.</a:t>
            </a:r>
          </a:p>
          <a:p>
            <a:pPr marL="0" indent="0">
              <a:buNone/>
            </a:pPr>
            <a:r>
              <a:rPr lang="en-GB" sz="1400" dirty="0"/>
              <a:t>	</a:t>
            </a:r>
            <a:r>
              <a:rPr lang="en-GB" sz="1400" dirty="0" smtClean="0"/>
              <a:t>	The shells are sparkly because the water is clear.</a:t>
            </a:r>
          </a:p>
          <a:p>
            <a:pPr marL="0" indent="0">
              <a:buNone/>
            </a:pPr>
            <a:endParaRPr lang="en-GB" sz="1400" dirty="0"/>
          </a:p>
          <a:p>
            <a:pPr marL="0" indent="0">
              <a:buNone/>
            </a:pPr>
            <a:endParaRPr lang="en-GB" sz="1400" dirty="0" smtClean="0"/>
          </a:p>
          <a:p>
            <a:pPr marL="0" indent="0">
              <a:buNone/>
            </a:pPr>
            <a:endParaRPr lang="en-GB" sz="1400" dirty="0"/>
          </a:p>
          <a:p>
            <a:pPr marL="0" indent="0">
              <a:buNone/>
            </a:pPr>
            <a:endParaRPr lang="en-GB" sz="1400" dirty="0" smtClean="0"/>
          </a:p>
          <a:p>
            <a:pPr marL="0" indent="0">
              <a:buNone/>
            </a:pPr>
            <a:endParaRPr lang="en-GB" sz="1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23952"/>
            <a:ext cx="1243417" cy="1034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40" y="764704"/>
            <a:ext cx="9065871" cy="5445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3345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16632"/>
            <a:ext cx="5965279" cy="6669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8907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2</a:t>
            </a:r>
            <a:endParaRPr lang="en-GB" dirty="0"/>
          </a:p>
        </p:txBody>
      </p:sp>
      <p:sp>
        <p:nvSpPr>
          <p:cNvPr id="3" name="Content Placeholder 2"/>
          <p:cNvSpPr>
            <a:spLocks noGrp="1"/>
          </p:cNvSpPr>
          <p:nvPr>
            <p:ph idx="1"/>
          </p:nvPr>
        </p:nvSpPr>
        <p:spPr>
          <a:xfrm>
            <a:off x="179512" y="1340768"/>
            <a:ext cx="8640960" cy="5517232"/>
          </a:xfrm>
        </p:spPr>
        <p:txBody>
          <a:bodyPr>
            <a:normAutofit fontScale="85000" lnSpcReduction="20000"/>
          </a:bodyPr>
          <a:lstStyle/>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Have a think about these questions and then have a think about what “</a:t>
            </a:r>
            <a:r>
              <a:rPr lang="en-GB" b="1" dirty="0" smtClean="0"/>
              <a:t>un</a:t>
            </a:r>
            <a:r>
              <a:rPr lang="en-GB" dirty="0" smtClean="0"/>
              <a:t>” means?</a:t>
            </a:r>
          </a:p>
          <a:p>
            <a:pPr marL="0" indent="0">
              <a:buNone/>
            </a:pPr>
            <a:endParaRPr lang="en-GB" dirty="0" smtClean="0"/>
          </a:p>
          <a:p>
            <a:pPr marL="0" indent="0">
              <a:buNone/>
            </a:pPr>
            <a:r>
              <a:rPr lang="en-GB" dirty="0" smtClean="0"/>
              <a:t>Use the attached </a:t>
            </a:r>
            <a:r>
              <a:rPr lang="en-GB" dirty="0" err="1" smtClean="0"/>
              <a:t>Twinkl</a:t>
            </a:r>
            <a:r>
              <a:rPr lang="en-GB" dirty="0" smtClean="0"/>
              <a:t> </a:t>
            </a:r>
            <a:r>
              <a:rPr lang="en-GB" dirty="0" err="1" smtClean="0"/>
              <a:t>powerpoint</a:t>
            </a:r>
            <a:r>
              <a:rPr lang="en-GB" dirty="0" smtClean="0"/>
              <a:t> (or follow this link </a:t>
            </a:r>
            <a:r>
              <a:rPr lang="en-GB" dirty="0" smtClean="0">
                <a:hlinkClick r:id="rId2"/>
              </a:rPr>
              <a:t>https</a:t>
            </a:r>
            <a:r>
              <a:rPr lang="en-GB" dirty="0">
                <a:hlinkClick r:id="rId2"/>
              </a:rPr>
              <a:t>://</a:t>
            </a:r>
            <a:r>
              <a:rPr lang="en-GB" dirty="0" smtClean="0">
                <a:hlinkClick r:id="rId2"/>
              </a:rPr>
              <a:t>www.twinkl.co.uk/resource/t-l-2545-using-the-prefix-un-teaching-powerpoint</a:t>
            </a:r>
            <a:r>
              <a:rPr lang="en-GB" dirty="0" smtClean="0"/>
              <a:t>)</a:t>
            </a:r>
            <a:br>
              <a:rPr lang="en-GB" dirty="0" smtClean="0"/>
            </a:br>
            <a:r>
              <a:rPr lang="en-GB" dirty="0" smtClean="0"/>
              <a:t>to learn all about the prefix –un. </a:t>
            </a:r>
            <a:br>
              <a:rPr lang="en-GB" dirty="0" smtClean="0"/>
            </a:br>
            <a:r>
              <a:rPr lang="en-GB" dirty="0" smtClean="0"/>
              <a:t/>
            </a:r>
            <a:br>
              <a:rPr lang="en-GB" dirty="0" smtClean="0"/>
            </a:br>
            <a:r>
              <a:rPr lang="en-GB" dirty="0" smtClean="0"/>
              <a:t>When you have finished it you can look in your reading books and make a list of any words you find that begin with the –un prefix. </a:t>
            </a:r>
          </a:p>
          <a:p>
            <a:pPr marL="0" indent="0">
              <a:buNone/>
            </a:pPr>
            <a:endParaRPr lang="en-GB" dirty="0" smtClean="0"/>
          </a:p>
        </p:txBody>
      </p:sp>
      <p:sp>
        <p:nvSpPr>
          <p:cNvPr id="4" name="Cloud Callout 3"/>
          <p:cNvSpPr/>
          <p:nvPr/>
        </p:nvSpPr>
        <p:spPr>
          <a:xfrm>
            <a:off x="395536" y="1052736"/>
            <a:ext cx="8748464" cy="1440160"/>
          </a:xfrm>
          <a:prstGeom prst="cloudCallout">
            <a:avLst>
              <a:gd name="adj1" fmla="val -47431"/>
              <a:gd name="adj2" fmla="val -8565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Comic Sans MS" panose="030F0702030302020204" pitchFamily="66" charset="0"/>
              </a:rPr>
              <a:t>In </a:t>
            </a:r>
            <a:r>
              <a:rPr lang="en-GB" dirty="0">
                <a:solidFill>
                  <a:schemeClr val="tx1"/>
                </a:solidFill>
                <a:latin typeface="Comic Sans MS" panose="030F0702030302020204" pitchFamily="66" charset="0"/>
              </a:rPr>
              <a:t>the story, why did the Bog Baby become </a:t>
            </a:r>
            <a:r>
              <a:rPr lang="en-GB" dirty="0" smtClean="0">
                <a:solidFill>
                  <a:schemeClr val="tx1"/>
                </a:solidFill>
                <a:latin typeface="Comic Sans MS" panose="030F0702030302020204" pitchFamily="66" charset="0"/>
              </a:rPr>
              <a:t/>
            </a:r>
            <a:br>
              <a:rPr lang="en-GB" dirty="0" smtClean="0">
                <a:solidFill>
                  <a:schemeClr val="tx1"/>
                </a:solidFill>
                <a:latin typeface="Comic Sans MS" panose="030F0702030302020204" pitchFamily="66" charset="0"/>
              </a:rPr>
            </a:br>
            <a:r>
              <a:rPr lang="en-GB" b="1" dirty="0" smtClean="0">
                <a:solidFill>
                  <a:schemeClr val="tx1"/>
                </a:solidFill>
                <a:latin typeface="Comic Sans MS" panose="030F0702030302020204" pitchFamily="66" charset="0"/>
              </a:rPr>
              <a:t>un</a:t>
            </a:r>
            <a:r>
              <a:rPr lang="en-GB" dirty="0" smtClean="0">
                <a:solidFill>
                  <a:schemeClr val="tx1"/>
                </a:solidFill>
                <a:latin typeface="Comic Sans MS" panose="030F0702030302020204" pitchFamily="66" charset="0"/>
              </a:rPr>
              <a:t>happy </a:t>
            </a:r>
            <a:r>
              <a:rPr lang="en-GB" dirty="0">
                <a:solidFill>
                  <a:schemeClr val="tx1"/>
                </a:solidFill>
                <a:latin typeface="Comic Sans MS" panose="030F0702030302020204" pitchFamily="66" charset="0"/>
              </a:rPr>
              <a:t>and </a:t>
            </a:r>
            <a:r>
              <a:rPr lang="en-GB" b="1" dirty="0">
                <a:solidFill>
                  <a:schemeClr val="tx1"/>
                </a:solidFill>
                <a:latin typeface="Comic Sans MS" panose="030F0702030302020204" pitchFamily="66" charset="0"/>
              </a:rPr>
              <a:t>un</a:t>
            </a:r>
            <a:r>
              <a:rPr lang="en-GB" dirty="0">
                <a:solidFill>
                  <a:schemeClr val="tx1"/>
                </a:solidFill>
                <a:latin typeface="Comic Sans MS" panose="030F0702030302020204" pitchFamily="66" charset="0"/>
              </a:rPr>
              <a:t>well? </a:t>
            </a:r>
            <a:r>
              <a:rPr lang="en-GB" dirty="0" smtClean="0">
                <a:solidFill>
                  <a:schemeClr val="tx1"/>
                </a:solidFill>
                <a:latin typeface="Comic Sans MS" panose="030F0702030302020204" pitchFamily="66" charset="0"/>
              </a:rPr>
              <a:t/>
            </a:r>
            <a:br>
              <a:rPr lang="en-GB" dirty="0" smtClean="0">
                <a:solidFill>
                  <a:schemeClr val="tx1"/>
                </a:solidFill>
                <a:latin typeface="Comic Sans MS" panose="030F0702030302020204" pitchFamily="66" charset="0"/>
              </a:rPr>
            </a:br>
            <a:r>
              <a:rPr lang="en-GB" dirty="0" smtClean="0">
                <a:solidFill>
                  <a:schemeClr val="tx1"/>
                </a:solidFill>
                <a:latin typeface="Comic Sans MS" panose="030F0702030302020204" pitchFamily="66" charset="0"/>
              </a:rPr>
              <a:t>Were the girls </a:t>
            </a:r>
            <a:r>
              <a:rPr lang="en-GB" b="1" dirty="0" smtClean="0">
                <a:solidFill>
                  <a:schemeClr val="tx1"/>
                </a:solidFill>
                <a:latin typeface="Comic Sans MS" panose="030F0702030302020204" pitchFamily="66" charset="0"/>
              </a:rPr>
              <a:t>un</a:t>
            </a:r>
            <a:r>
              <a:rPr lang="en-GB" dirty="0" smtClean="0">
                <a:solidFill>
                  <a:schemeClr val="tx1"/>
                </a:solidFill>
                <a:latin typeface="Comic Sans MS" panose="030F0702030302020204" pitchFamily="66" charset="0"/>
              </a:rPr>
              <a:t>kind?</a:t>
            </a: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3</a:t>
            </a:r>
            <a:endParaRPr lang="en-GB" dirty="0"/>
          </a:p>
        </p:txBody>
      </p:sp>
      <p:sp>
        <p:nvSpPr>
          <p:cNvPr id="3" name="Content Placeholder 2"/>
          <p:cNvSpPr>
            <a:spLocks noGrp="1"/>
          </p:cNvSpPr>
          <p:nvPr>
            <p:ph idx="1"/>
          </p:nvPr>
        </p:nvSpPr>
        <p:spPr>
          <a:xfrm>
            <a:off x="179512" y="1340768"/>
            <a:ext cx="8784976" cy="5517232"/>
          </a:xfrm>
        </p:spPr>
        <p:txBody>
          <a:bodyPr>
            <a:normAutofit fontScale="70000" lnSpcReduction="20000"/>
          </a:bodyPr>
          <a:lstStyle/>
          <a:p>
            <a:pPr marL="0" indent="0">
              <a:buNone/>
            </a:pPr>
            <a:r>
              <a:rPr lang="en-GB" dirty="0" smtClean="0"/>
              <a:t>Time to start planning your own Bog </a:t>
            </a:r>
            <a:r>
              <a:rPr lang="en-GB" dirty="0"/>
              <a:t>B</a:t>
            </a:r>
            <a:r>
              <a:rPr lang="en-GB" dirty="0" smtClean="0"/>
              <a:t>aby adventure story. Your story will need to have four parts. </a:t>
            </a:r>
          </a:p>
          <a:p>
            <a:pPr marL="0" indent="0">
              <a:buNone/>
            </a:pPr>
            <a:endParaRPr lang="en-GB" dirty="0"/>
          </a:p>
          <a:p>
            <a:pPr marL="0" indent="0">
              <a:buNone/>
            </a:pPr>
            <a:r>
              <a:rPr lang="en-GB" dirty="0" smtClean="0"/>
              <a:t>1. A beginning where you find your bog baby and describe what it is like. </a:t>
            </a:r>
            <a:br>
              <a:rPr lang="en-GB" dirty="0" smtClean="0"/>
            </a:br>
            <a:r>
              <a:rPr lang="en-GB" dirty="0" smtClean="0"/>
              <a:t>2. A part where you make a home for it and enjoy looking after it and playing with it. </a:t>
            </a:r>
          </a:p>
          <a:p>
            <a:pPr marL="0" indent="0">
              <a:buNone/>
            </a:pPr>
            <a:r>
              <a:rPr lang="en-GB" dirty="0" smtClean="0"/>
              <a:t>3. A part where there is a problem, either it becomes unhappy or maybe a disaster happens.</a:t>
            </a:r>
          </a:p>
          <a:p>
            <a:pPr marL="0" indent="0">
              <a:buNone/>
            </a:pPr>
            <a:r>
              <a:rPr lang="en-GB" dirty="0" smtClean="0"/>
              <a:t>4. An ending where the problem is sorted out. </a:t>
            </a:r>
          </a:p>
          <a:p>
            <a:pPr marL="0" indent="0">
              <a:buNone/>
            </a:pPr>
            <a:endParaRPr lang="en-GB" dirty="0"/>
          </a:p>
          <a:p>
            <a:pPr marL="0" indent="0">
              <a:buNone/>
            </a:pPr>
            <a:r>
              <a:rPr lang="en-GB" dirty="0" smtClean="0"/>
              <a:t>You can choose to plan your story by drawing a story map like we often do at school or you could draw four more detailed pictures showing each part of the story (you could even try doing this with photos). When you have made your plan, practice telling your story to someone or maybe acting it out with your Bog </a:t>
            </a:r>
            <a:r>
              <a:rPr lang="en-GB" dirty="0"/>
              <a:t>B</a:t>
            </a:r>
            <a:r>
              <a:rPr lang="en-GB" dirty="0" smtClean="0"/>
              <a:t>aby. Don’t write it yet</a:t>
            </a:r>
            <a:r>
              <a:rPr lang="en-GB" dirty="0"/>
              <a:t> </a:t>
            </a:r>
            <a:r>
              <a:rPr lang="en-GB" dirty="0" smtClean="0"/>
              <a:t>though – save that for next week!</a:t>
            </a:r>
          </a:p>
        </p:txBody>
      </p:sp>
    </p:spTree>
    <p:extLst>
      <p:ext uri="{BB962C8B-B14F-4D97-AF65-F5344CB8AC3E}">
        <p14:creationId xmlns:p14="http://schemas.microsoft.com/office/powerpoint/2010/main" val="21784207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1, 2 and 3</a:t>
            </a:r>
            <a:endParaRPr lang="en-GB" dirty="0"/>
          </a:p>
        </p:txBody>
      </p:sp>
      <p:sp>
        <p:nvSpPr>
          <p:cNvPr id="7" name="TextBox 6"/>
          <p:cNvSpPr txBox="1"/>
          <p:nvPr/>
        </p:nvSpPr>
        <p:spPr>
          <a:xfrm>
            <a:off x="179512" y="839532"/>
            <a:ext cx="8712968" cy="2554545"/>
          </a:xfrm>
          <a:prstGeom prst="rect">
            <a:avLst/>
          </a:prstGeom>
          <a:noFill/>
        </p:spPr>
        <p:txBody>
          <a:bodyPr wrap="square" rtlCol="0">
            <a:spAutoFit/>
          </a:bodyPr>
          <a:lstStyle/>
          <a:p>
            <a:r>
              <a:rPr lang="en-US" sz="2000" dirty="0" smtClean="0"/>
              <a:t>This week we are continuing to look at Multiplication and Division. Please go to the Year 1 Home Learning page on the White Rose website and complete Summer Term Week 1 Lessons 1, </a:t>
            </a:r>
            <a:r>
              <a:rPr lang="en-US" sz="2000" dirty="0"/>
              <a:t>2</a:t>
            </a:r>
            <a:r>
              <a:rPr lang="en-US" sz="2000" dirty="0" smtClean="0"/>
              <a:t> and 3 (It says week beginning 20</a:t>
            </a:r>
            <a:r>
              <a:rPr lang="en-US" sz="2000" baseline="30000" dirty="0" smtClean="0"/>
              <a:t>th</a:t>
            </a:r>
            <a:r>
              <a:rPr lang="en-US" sz="2000" dirty="0" smtClean="0"/>
              <a:t> April but this is what I’d like you to do this week). </a:t>
            </a:r>
            <a:r>
              <a:rPr lang="en-GB" sz="2000" dirty="0">
                <a:hlinkClick r:id="rId2"/>
              </a:rPr>
              <a:t>https://whiterosemaths.com/homelearning/year-1/</a:t>
            </a:r>
            <a:endParaRPr lang="en-US" sz="2000" dirty="0" smtClean="0"/>
          </a:p>
          <a:p>
            <a:r>
              <a:rPr lang="en-US" sz="2000" dirty="0" smtClean="0"/>
              <a:t>Where it says you need to use 30 counters this could be any small objects you have at home like pieces of pasta, small stones or beads. </a:t>
            </a:r>
          </a:p>
          <a:p>
            <a:r>
              <a:rPr lang="en-US" sz="2000" dirty="0" smtClean="0"/>
              <a:t>And again, don’t feel you have to print the sheets out – the children can write the whole answers out or some of the questions just need discussion.</a:t>
            </a:r>
            <a:endParaRPr lang="en-GB" sz="2000" dirty="0"/>
          </a:p>
        </p:txBody>
      </p:sp>
      <p:sp>
        <p:nvSpPr>
          <p:cNvPr id="3" name="TextBox 2"/>
          <p:cNvSpPr txBox="1"/>
          <p:nvPr/>
        </p:nvSpPr>
        <p:spPr>
          <a:xfrm>
            <a:off x="201453" y="5661248"/>
            <a:ext cx="8712968" cy="1015663"/>
          </a:xfrm>
          <a:prstGeom prst="rect">
            <a:avLst/>
          </a:prstGeom>
          <a:noFill/>
        </p:spPr>
        <p:txBody>
          <a:bodyPr wrap="square" rtlCol="0">
            <a:spAutoFit/>
          </a:bodyPr>
          <a:lstStyle/>
          <a:p>
            <a:r>
              <a:rPr lang="en-GB" sz="2000" dirty="0" smtClean="0"/>
              <a:t>A fun way to practise doubles is with this Hit the Button game at </a:t>
            </a:r>
            <a:r>
              <a:rPr lang="en-GB" sz="2000" dirty="0">
                <a:hlinkClick r:id="rId3"/>
              </a:rPr>
              <a:t>https://www.topmarks.co.uk/maths-games/hit-the-button</a:t>
            </a:r>
            <a:r>
              <a:rPr lang="en-GB" sz="2000" dirty="0" smtClean="0"/>
              <a:t> </a:t>
            </a:r>
            <a:br>
              <a:rPr lang="en-GB" sz="2000" dirty="0" smtClean="0"/>
            </a:br>
            <a:r>
              <a:rPr lang="en-GB" sz="2000" dirty="0" smtClean="0"/>
              <a:t> </a:t>
            </a:r>
            <a:endParaRPr lang="en-GB" sz="2000" dirty="0"/>
          </a:p>
        </p:txBody>
      </p:sp>
      <p:pic>
        <p:nvPicPr>
          <p:cNvPr id="409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50000"/>
          <a:stretch/>
        </p:blipFill>
        <p:spPr bwMode="auto">
          <a:xfrm>
            <a:off x="3131840" y="3626521"/>
            <a:ext cx="2304256" cy="1912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50000"/>
          <a:stretch/>
        </p:blipFill>
        <p:spPr bwMode="auto">
          <a:xfrm>
            <a:off x="6084168" y="3623468"/>
            <a:ext cx="2292781" cy="1902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453" y="3614712"/>
            <a:ext cx="2222413" cy="1902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52578" y="5769687"/>
            <a:ext cx="1416998" cy="93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8229600" cy="1143000"/>
          </a:xfrm>
        </p:spPr>
        <p:txBody>
          <a:bodyPr/>
          <a:lstStyle/>
          <a:p>
            <a:r>
              <a:rPr lang="en-GB" dirty="0" smtClean="0"/>
              <a:t>Geography Learning</a:t>
            </a:r>
            <a:endParaRPr lang="en-GB" dirty="0"/>
          </a:p>
        </p:txBody>
      </p:sp>
      <p:sp>
        <p:nvSpPr>
          <p:cNvPr id="5" name="Rectangle 4"/>
          <p:cNvSpPr/>
          <p:nvPr/>
        </p:nvSpPr>
        <p:spPr>
          <a:xfrm>
            <a:off x="2339752" y="764704"/>
            <a:ext cx="4572000" cy="729430"/>
          </a:xfrm>
          <a:prstGeom prst="rect">
            <a:avLst/>
          </a:prstGeom>
        </p:spPr>
        <p:txBody>
          <a:bodyPr>
            <a:spAutoFit/>
          </a:bodyPr>
          <a:lstStyle/>
          <a:p>
            <a:pPr>
              <a:lnSpc>
                <a:spcPct val="115000"/>
              </a:lnSpc>
              <a:spcAft>
                <a:spcPts val="0"/>
              </a:spcAft>
            </a:pPr>
            <a:r>
              <a:rPr lang="en-GB" dirty="0" smtClean="0">
                <a:ea typeface="Calibri"/>
                <a:cs typeface="Times New Roman"/>
              </a:rPr>
              <a:t>Why can’t a </a:t>
            </a:r>
            <a:r>
              <a:rPr lang="en-GB" dirty="0" err="1" smtClean="0">
                <a:ea typeface="Calibri"/>
                <a:cs typeface="Times New Roman"/>
              </a:rPr>
              <a:t>meerkat</a:t>
            </a:r>
            <a:r>
              <a:rPr lang="en-GB" dirty="0" smtClean="0">
                <a:ea typeface="Calibri"/>
                <a:cs typeface="Times New Roman"/>
              </a:rPr>
              <a:t> live in the North Pole?</a:t>
            </a:r>
            <a:endParaRPr lang="en-GB" dirty="0">
              <a:ea typeface="Calibri"/>
              <a:cs typeface="Times New Roman"/>
            </a:endParaRPr>
          </a:p>
          <a:p>
            <a:pPr>
              <a:lnSpc>
                <a:spcPct val="115000"/>
              </a:lnSpc>
              <a:spcAft>
                <a:spcPts val="0"/>
              </a:spcAft>
            </a:pPr>
            <a:endParaRPr lang="en-GB" dirty="0">
              <a:ea typeface="Calibri"/>
              <a:cs typeface="Times New Roman"/>
            </a:endParaRPr>
          </a:p>
        </p:txBody>
      </p:sp>
      <p:sp>
        <p:nvSpPr>
          <p:cNvPr id="6" name="Rectangle 5"/>
          <p:cNvSpPr/>
          <p:nvPr/>
        </p:nvSpPr>
        <p:spPr>
          <a:xfrm>
            <a:off x="130416" y="1664450"/>
            <a:ext cx="9036496" cy="5613845"/>
          </a:xfrm>
          <a:prstGeom prst="rect">
            <a:avLst/>
          </a:prstGeom>
        </p:spPr>
        <p:txBody>
          <a:bodyPr wrap="square">
            <a:spAutoFit/>
          </a:bodyPr>
          <a:lstStyle/>
          <a:p>
            <a:pPr>
              <a:lnSpc>
                <a:spcPct val="115000"/>
              </a:lnSpc>
              <a:spcAft>
                <a:spcPts val="0"/>
              </a:spcAft>
            </a:pPr>
            <a:r>
              <a:rPr lang="en-GB" dirty="0" smtClean="0">
                <a:ea typeface="Calibri"/>
                <a:cs typeface="Times New Roman"/>
              </a:rPr>
              <a:t>In Geography we are going to explore hot and cold places. </a:t>
            </a:r>
            <a:br>
              <a:rPr lang="en-GB" dirty="0" smtClean="0">
                <a:ea typeface="Calibri"/>
                <a:cs typeface="Times New Roman"/>
              </a:rPr>
            </a:br>
            <a:r>
              <a:rPr lang="en-GB" dirty="0" smtClean="0">
                <a:ea typeface="Calibri"/>
                <a:cs typeface="Times New Roman"/>
              </a:rPr>
              <a:t>We are going to begin by learning the words </a:t>
            </a:r>
          </a:p>
          <a:p>
            <a:pPr>
              <a:lnSpc>
                <a:spcPct val="115000"/>
              </a:lnSpc>
              <a:spcAft>
                <a:spcPts val="0"/>
              </a:spcAft>
            </a:pPr>
            <a:r>
              <a:rPr lang="en-GB" sz="2400" b="1" dirty="0" smtClean="0">
                <a:ea typeface="Calibri"/>
                <a:cs typeface="Times New Roman"/>
              </a:rPr>
              <a:t>Equator, North Pole</a:t>
            </a:r>
            <a:r>
              <a:rPr lang="en-GB" sz="2400" dirty="0" smtClean="0">
                <a:ea typeface="Calibri"/>
                <a:cs typeface="Times New Roman"/>
              </a:rPr>
              <a:t> </a:t>
            </a:r>
            <a:r>
              <a:rPr lang="en-GB" sz="2000" dirty="0" smtClean="0">
                <a:ea typeface="Calibri"/>
                <a:cs typeface="Times New Roman"/>
              </a:rPr>
              <a:t>and </a:t>
            </a:r>
            <a:r>
              <a:rPr lang="en-GB" sz="2400" b="1" dirty="0" smtClean="0">
                <a:ea typeface="Calibri"/>
                <a:cs typeface="Times New Roman"/>
              </a:rPr>
              <a:t>South Pole.</a:t>
            </a:r>
          </a:p>
          <a:p>
            <a:pPr>
              <a:lnSpc>
                <a:spcPct val="115000"/>
              </a:lnSpc>
              <a:spcAft>
                <a:spcPts val="0"/>
              </a:spcAft>
            </a:pPr>
            <a:endParaRPr lang="en-GB" b="1" dirty="0">
              <a:ea typeface="Calibri"/>
              <a:cs typeface="Times New Roman"/>
            </a:endParaRPr>
          </a:p>
          <a:p>
            <a:pPr>
              <a:lnSpc>
                <a:spcPct val="115000"/>
              </a:lnSpc>
              <a:spcAft>
                <a:spcPts val="0"/>
              </a:spcAft>
            </a:pPr>
            <a:r>
              <a:rPr lang="en-GB" dirty="0" smtClean="0">
                <a:ea typeface="Calibri"/>
                <a:cs typeface="Times New Roman"/>
              </a:rPr>
              <a:t>The</a:t>
            </a:r>
            <a:r>
              <a:rPr lang="en-GB" b="1" dirty="0" smtClean="0">
                <a:ea typeface="Calibri"/>
                <a:cs typeface="Times New Roman"/>
              </a:rPr>
              <a:t> Equator </a:t>
            </a:r>
            <a:r>
              <a:rPr lang="en-GB" dirty="0" smtClean="0">
                <a:ea typeface="Calibri"/>
                <a:cs typeface="Times New Roman"/>
              </a:rPr>
              <a:t>is an imaginary circle around the Earth. It divides Earth into two equal parts and runs half way between the </a:t>
            </a:r>
            <a:r>
              <a:rPr lang="en-GB" b="1" dirty="0" smtClean="0">
                <a:ea typeface="Calibri"/>
                <a:cs typeface="Times New Roman"/>
              </a:rPr>
              <a:t>North Pole </a:t>
            </a:r>
            <a:r>
              <a:rPr lang="en-GB" dirty="0" smtClean="0">
                <a:ea typeface="Calibri"/>
                <a:cs typeface="Times New Roman"/>
              </a:rPr>
              <a:t>at the top and the </a:t>
            </a:r>
            <a:r>
              <a:rPr lang="en-GB" b="1" dirty="0" smtClean="0">
                <a:ea typeface="Calibri"/>
                <a:cs typeface="Times New Roman"/>
              </a:rPr>
              <a:t>South Pole</a:t>
            </a:r>
            <a:r>
              <a:rPr lang="en-GB" dirty="0">
                <a:ea typeface="Calibri"/>
                <a:cs typeface="Times New Roman"/>
              </a:rPr>
              <a:t> </a:t>
            </a:r>
            <a:r>
              <a:rPr lang="en-GB" dirty="0" smtClean="0">
                <a:ea typeface="Calibri"/>
                <a:cs typeface="Times New Roman"/>
              </a:rPr>
              <a:t>at the bottom. It is always very hot at the Equator and always very cold at the North and South Poles. Can you find out why this is? This video might </a:t>
            </a:r>
            <a:r>
              <a:rPr lang="en-GB" dirty="0">
                <a:ea typeface="Calibri"/>
                <a:cs typeface="Times New Roman"/>
              </a:rPr>
              <a:t>help. </a:t>
            </a:r>
            <a:r>
              <a:rPr lang="en-GB" dirty="0">
                <a:ea typeface="Calibri"/>
                <a:cs typeface="Times New Roman"/>
                <a:hlinkClick r:id="rId2"/>
              </a:rPr>
              <a:t>https://</a:t>
            </a:r>
            <a:r>
              <a:rPr lang="en-GB" dirty="0" smtClean="0">
                <a:ea typeface="Calibri"/>
                <a:cs typeface="Times New Roman"/>
                <a:hlinkClick r:id="rId2"/>
              </a:rPr>
              <a:t>youtu.be/oUVtqTWnUI8</a:t>
            </a:r>
            <a:r>
              <a:rPr lang="en-GB" dirty="0" smtClean="0">
                <a:ea typeface="Calibri"/>
                <a:cs typeface="Times New Roman"/>
              </a:rPr>
              <a:t>. Maybe you could try the experiment yourself.</a:t>
            </a:r>
          </a:p>
          <a:p>
            <a:pPr>
              <a:lnSpc>
                <a:spcPct val="115000"/>
              </a:lnSpc>
              <a:spcAft>
                <a:spcPts val="0"/>
              </a:spcAft>
            </a:pPr>
            <a:endParaRPr lang="en-GB" dirty="0">
              <a:ea typeface="Calibri"/>
              <a:cs typeface="Times New Roman"/>
            </a:endParaRPr>
          </a:p>
          <a:p>
            <a:pPr>
              <a:lnSpc>
                <a:spcPct val="115000"/>
              </a:lnSpc>
              <a:spcAft>
                <a:spcPts val="0"/>
              </a:spcAft>
            </a:pPr>
            <a:r>
              <a:rPr lang="en-GB" dirty="0" smtClean="0">
                <a:ea typeface="Calibri"/>
                <a:cs typeface="Times New Roman"/>
              </a:rPr>
              <a:t>What is it like at the Equator? What is it like at the poles? Explore further with these resources. </a:t>
            </a:r>
            <a:r>
              <a:rPr lang="en-GB" dirty="0" smtClean="0">
                <a:ea typeface="Calibri"/>
                <a:cs typeface="Times New Roman"/>
                <a:hlinkClick r:id="rId3"/>
              </a:rPr>
              <a:t>https</a:t>
            </a:r>
            <a:r>
              <a:rPr lang="en-GB" dirty="0">
                <a:ea typeface="Calibri"/>
                <a:cs typeface="Times New Roman"/>
                <a:hlinkClick r:id="rId3"/>
              </a:rPr>
              <a:t>://</a:t>
            </a:r>
            <a:r>
              <a:rPr lang="en-GB" dirty="0" smtClean="0">
                <a:ea typeface="Calibri"/>
                <a:cs typeface="Times New Roman"/>
                <a:hlinkClick r:id="rId3"/>
              </a:rPr>
              <a:t>youtu.be/yNiBL8Jok4s</a:t>
            </a:r>
            <a:r>
              <a:rPr lang="en-GB" dirty="0">
                <a:ea typeface="Calibri"/>
                <a:cs typeface="Times New Roman"/>
              </a:rPr>
              <a:t>  </a:t>
            </a:r>
            <a:r>
              <a:rPr lang="en-GB" dirty="0">
                <a:ea typeface="Calibri"/>
                <a:cs typeface="Times New Roman"/>
                <a:hlinkClick r:id="rId4"/>
              </a:rPr>
              <a:t>https://</a:t>
            </a:r>
            <a:r>
              <a:rPr lang="en-GB" dirty="0" smtClean="0">
                <a:ea typeface="Calibri"/>
                <a:cs typeface="Times New Roman"/>
                <a:hlinkClick r:id="rId4"/>
              </a:rPr>
              <a:t>youtu.be/X3uT89xoKuc</a:t>
            </a:r>
            <a:r>
              <a:rPr lang="en-GB" dirty="0">
                <a:ea typeface="Calibri"/>
                <a:cs typeface="Times New Roman"/>
              </a:rPr>
              <a:t> </a:t>
            </a:r>
            <a:r>
              <a:rPr lang="en-GB" dirty="0">
                <a:ea typeface="Calibri"/>
                <a:cs typeface="Times New Roman"/>
                <a:hlinkClick r:id="rId5"/>
              </a:rPr>
              <a:t>https://</a:t>
            </a:r>
            <a:r>
              <a:rPr lang="en-GB" dirty="0" smtClean="0">
                <a:ea typeface="Calibri"/>
                <a:cs typeface="Times New Roman"/>
                <a:hlinkClick r:id="rId5"/>
              </a:rPr>
              <a:t>youtu.be/LYK8ERKPnNM</a:t>
            </a:r>
            <a:r>
              <a:rPr lang="en-GB" dirty="0" smtClean="0">
                <a:ea typeface="Calibri"/>
                <a:cs typeface="Times New Roman"/>
              </a:rPr>
              <a:t> </a:t>
            </a:r>
            <a:endParaRPr lang="en-GB" dirty="0">
              <a:ea typeface="Calibri"/>
              <a:cs typeface="Times New Roman"/>
            </a:endParaRPr>
          </a:p>
          <a:p>
            <a:pPr>
              <a:lnSpc>
                <a:spcPct val="115000"/>
              </a:lnSpc>
              <a:spcAft>
                <a:spcPts val="0"/>
              </a:spcAft>
            </a:pPr>
            <a:endParaRPr lang="en-GB" dirty="0">
              <a:ea typeface="Calibri"/>
              <a:cs typeface="Times New Roman"/>
            </a:endParaRPr>
          </a:p>
          <a:p>
            <a:pPr>
              <a:lnSpc>
                <a:spcPct val="115000"/>
              </a:lnSpc>
              <a:spcAft>
                <a:spcPts val="0"/>
              </a:spcAft>
            </a:pPr>
            <a:r>
              <a:rPr lang="en-GB" dirty="0" smtClean="0">
                <a:ea typeface="Calibri"/>
                <a:cs typeface="Times New Roman"/>
              </a:rPr>
              <a:t>Show your learning by colouring and labelling the globe on the next page. Also label a place </a:t>
            </a:r>
            <a:r>
              <a:rPr lang="en-GB" smtClean="0">
                <a:ea typeface="Calibri"/>
                <a:cs typeface="Times New Roman"/>
              </a:rPr>
              <a:t>on it where </a:t>
            </a:r>
            <a:r>
              <a:rPr lang="en-GB" dirty="0" smtClean="0">
                <a:ea typeface="Calibri"/>
                <a:cs typeface="Times New Roman"/>
              </a:rPr>
              <a:t>it is hot, a place where it is cold and a place where it is in between (sometimes hot and sometimes cold). Where would you prefer to visit and why?</a:t>
            </a:r>
            <a:endParaRPr lang="en-GB" dirty="0">
              <a:ea typeface="Calibri"/>
              <a:cs typeface="Times New Roman"/>
            </a:endParaRPr>
          </a:p>
          <a:p>
            <a:pPr>
              <a:lnSpc>
                <a:spcPct val="115000"/>
              </a:lnSpc>
              <a:spcAft>
                <a:spcPts val="0"/>
              </a:spcAft>
            </a:pPr>
            <a:endParaRPr lang="en-GB" dirty="0">
              <a:ea typeface="Calibri"/>
              <a:cs typeface="Times New Roman"/>
            </a:endParaRPr>
          </a:p>
        </p:txBody>
      </p:sp>
      <p:pic>
        <p:nvPicPr>
          <p:cNvPr id="5122"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046" t="34005" r="2926" b="2740"/>
          <a:stretch/>
        </p:blipFill>
        <p:spPr bwMode="auto">
          <a:xfrm>
            <a:off x="5724128" y="1180250"/>
            <a:ext cx="3250720" cy="1649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142329" y="-1140067"/>
            <a:ext cx="6862820" cy="91405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7670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8760"/>
            <a:ext cx="9154264" cy="4349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2927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6347</TotalTime>
  <Words>1065</Words>
  <Application>Microsoft Office PowerPoint</Application>
  <PresentationFormat>On-screen Show (4:3)</PresentationFormat>
  <Paragraphs>97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Home Learning </vt:lpstr>
      <vt:lpstr>Hello Year 1!</vt:lpstr>
      <vt:lpstr>English Learning 1</vt:lpstr>
      <vt:lpstr>PowerPoint Presentation</vt:lpstr>
      <vt:lpstr>PowerPoint Presentation</vt:lpstr>
      <vt:lpstr>English Learning 2</vt:lpstr>
      <vt:lpstr>English Learning 3</vt:lpstr>
      <vt:lpstr>Maths Learning 1, 2 and 3</vt:lpstr>
      <vt:lpstr>Geography Learning</vt:lpstr>
      <vt:lpstr>PowerPoint Presentation</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64</cp:revision>
  <dcterms:created xsi:type="dcterms:W3CDTF">2020-03-18T10:41:37Z</dcterms:created>
  <dcterms:modified xsi:type="dcterms:W3CDTF">2020-04-26T20:04:35Z</dcterms:modified>
</cp:coreProperties>
</file>