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82" r:id="rId12"/>
    <p:sldId id="283" r:id="rId13"/>
    <p:sldId id="266" r:id="rId14"/>
    <p:sldId id="284" r:id="rId15"/>
    <p:sldId id="267" r:id="rId16"/>
    <p:sldId id="268" r:id="rId17"/>
    <p:sldId id="269" r:id="rId18"/>
    <p:sldId id="285" r:id="rId19"/>
    <p:sldId id="286" r:id="rId20"/>
    <p:sldId id="287" r:id="rId21"/>
    <p:sldId id="270" r:id="rId22"/>
    <p:sldId id="271" r:id="rId23"/>
    <p:sldId id="272" r:id="rId24"/>
    <p:sldId id="288" r:id="rId25"/>
    <p:sldId id="273" r:id="rId26"/>
    <p:sldId id="274" r:id="rId27"/>
    <p:sldId id="275" r:id="rId28"/>
    <p:sldId id="276" r:id="rId29"/>
    <p:sldId id="289" r:id="rId30"/>
    <p:sldId id="290" r:id="rId31"/>
    <p:sldId id="291" r:id="rId32"/>
    <p:sldId id="277" r:id="rId33"/>
    <p:sldId id="278" r:id="rId34"/>
    <p:sldId id="279" r:id="rId35"/>
    <p:sldId id="292" r:id="rId36"/>
    <p:sldId id="293" r:id="rId37"/>
    <p:sldId id="294" r:id="rId38"/>
    <p:sldId id="280" r:id="rId39"/>
    <p:sldId id="28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8" d="100"/>
          <a:sy n="88" d="100"/>
        </p:scale>
        <p:origin x="-37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09/05/2020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8</a:t>
            </a:fld>
            <a:endParaRPr lang="en-GB"/>
          </a:p>
        </p:txBody>
      </p:sp>
    </p:spTree>
    <p:extLst>
      <p:ext uri="{BB962C8B-B14F-4D97-AF65-F5344CB8AC3E}">
        <p14:creationId xmlns:p14="http://schemas.microsoft.com/office/powerpoint/2010/main" val="1987727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09/05/2020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YeMpUduf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jpeg"/><Relationship Id="rId3" Type="http://schemas.openxmlformats.org/officeDocument/2006/relationships/image" Target="../media/image15.jpeg"/><Relationship Id="rId7" Type="http://schemas.openxmlformats.org/officeDocument/2006/relationships/image" Target="../media/image19.jpeg"/><Relationship Id="rId12" Type="http://schemas.openxmlformats.org/officeDocument/2006/relationships/image" Target="../media/image24.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 Id="rId14" Type="http://schemas.openxmlformats.org/officeDocument/2006/relationships/image" Target="../media/image26.jpeg"/></Relationships>
</file>

<file path=ppt/slides/_rels/slide5.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8.png"/><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11" Type="http://schemas.openxmlformats.org/officeDocument/2006/relationships/image" Target="../media/image36.gif"/><Relationship Id="rId5" Type="http://schemas.openxmlformats.org/officeDocument/2006/relationships/image" Target="../media/image30.gif"/><Relationship Id="rId10" Type="http://schemas.openxmlformats.org/officeDocument/2006/relationships/image" Target="../media/image35.jpeg"/><Relationship Id="rId4" Type="http://schemas.openxmlformats.org/officeDocument/2006/relationships/image" Target="../media/image29.png"/><Relationship Id="rId9" Type="http://schemas.openxmlformats.org/officeDocument/2006/relationships/image" Target="../media/image34.jpeg"/></Relationships>
</file>

<file path=ppt/slides/_rels/slide6.xml.rels><?xml version="1.0" encoding="UTF-8" standalone="yes"?>
<Relationships xmlns="http://schemas.openxmlformats.org/package/2006/relationships"><Relationship Id="rId8" Type="http://schemas.openxmlformats.org/officeDocument/2006/relationships/image" Target="../media/image45.jpeg"/><Relationship Id="rId13" Type="http://schemas.openxmlformats.org/officeDocument/2006/relationships/image" Target="../media/image50.jpeg"/><Relationship Id="rId3" Type="http://schemas.openxmlformats.org/officeDocument/2006/relationships/image" Target="../media/image40.png"/><Relationship Id="rId7" Type="http://schemas.openxmlformats.org/officeDocument/2006/relationships/image" Target="../media/image44.jpeg"/><Relationship Id="rId12" Type="http://schemas.openxmlformats.org/officeDocument/2006/relationships/image" Target="../media/image49.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3.jpeg"/><Relationship Id="rId11" Type="http://schemas.openxmlformats.org/officeDocument/2006/relationships/image" Target="../media/image48.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s>
</file>

<file path=ppt/slides/_rels/slide7.xml.rels><?xml version="1.0" encoding="UTF-8" standalone="yes"?>
<Relationships xmlns="http://schemas.openxmlformats.org/package/2006/relationships"><Relationship Id="rId8" Type="http://schemas.openxmlformats.org/officeDocument/2006/relationships/image" Target="../media/image57.jpeg"/><Relationship Id="rId13" Type="http://schemas.openxmlformats.org/officeDocument/2006/relationships/image" Target="../media/image62.jpeg"/><Relationship Id="rId3" Type="http://schemas.openxmlformats.org/officeDocument/2006/relationships/image" Target="../media/image52.jpeg"/><Relationship Id="rId7" Type="http://schemas.openxmlformats.org/officeDocument/2006/relationships/image" Target="../media/image56.jpeg"/><Relationship Id="rId12" Type="http://schemas.openxmlformats.org/officeDocument/2006/relationships/image" Target="../media/image61.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55.jpeg"/><Relationship Id="rId11" Type="http://schemas.openxmlformats.org/officeDocument/2006/relationships/image" Target="../media/image60.jpeg"/><Relationship Id="rId5" Type="http://schemas.openxmlformats.org/officeDocument/2006/relationships/image" Target="../media/image54.jpeg"/><Relationship Id="rId10" Type="http://schemas.openxmlformats.org/officeDocument/2006/relationships/image" Target="../media/image59.jpeg"/><Relationship Id="rId4" Type="http://schemas.openxmlformats.org/officeDocument/2006/relationships/image" Target="../media/image53.jpeg"/><Relationship Id="rId9" Type="http://schemas.openxmlformats.org/officeDocument/2006/relationships/image" Target="../media/image58.jpe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aodJQr-WJLk"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7ta_KKUU-98"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2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7.xml"/><Relationship Id="rId4" Type="http://schemas.openxmlformats.org/officeDocument/2006/relationships/image" Target="../media/image8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BCeE3B_tAq8"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7.xml"/><Relationship Id="rId4" Type="http://schemas.openxmlformats.org/officeDocument/2006/relationships/image" Target="../media/image9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https://www.youtube.com/watch?v=7xvdbR6g060"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7.xml"/><Relationship Id="rId5" Type="http://schemas.openxmlformats.org/officeDocument/2006/relationships/image" Target="../media/image100.png"/><Relationship Id="rId4" Type="http://schemas.openxmlformats.org/officeDocument/2006/relationships/image" Target="../media/image9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0" y="1857375"/>
            <a:ext cx="12192000" cy="5601533"/>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2 .</a:t>
            </a:r>
          </a:p>
          <a:p>
            <a:endParaRPr lang="en-GB" sz="2000" dirty="0">
              <a:latin typeface="Comic Sans MS" panose="030F0702030302020204" pitchFamily="66" charset="0"/>
            </a:endParaRPr>
          </a:p>
          <a:p>
            <a:r>
              <a:rPr lang="en-GB" sz="2000" dirty="0" smtClean="0">
                <a:latin typeface="Comic Sans MS" panose="030F0702030302020204" pitchFamily="66" charset="0"/>
              </a:rPr>
              <a:t>I hope you are all still staying safe, well and happy, I am missing you all. I am looking after Geraldine</a:t>
            </a:r>
            <a:r>
              <a:rPr lang="en-GB" sz="2000" dirty="0">
                <a:latin typeface="Comic Sans MS" panose="030F0702030302020204" pitchFamily="66" charset="0"/>
              </a:rPr>
              <a:t> </a:t>
            </a:r>
            <a:r>
              <a:rPr lang="en-GB" sz="2000" dirty="0" smtClean="0">
                <a:latin typeface="Comic Sans MS" panose="030F0702030302020204" pitchFamily="66" charset="0"/>
              </a:rPr>
              <a:t>she is eating lots of salad and chocolate cake!</a:t>
            </a:r>
          </a:p>
          <a:p>
            <a:endParaRPr lang="en-GB" sz="2000" dirty="0">
              <a:latin typeface="Comic Sans MS" panose="030F0702030302020204" pitchFamily="66" charset="0"/>
            </a:endParaRPr>
          </a:p>
          <a:p>
            <a:r>
              <a:rPr lang="en-GB" sz="2000" dirty="0" smtClean="0">
                <a:latin typeface="Comic Sans MS" panose="030F0702030302020204" pitchFamily="66" charset="0"/>
              </a:rPr>
              <a:t>I know you have been working hard learning and revising the sounds we already know and our new Phase 5 graphemes and phonemes GPCs.</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You could start your phonics learning  daily with our alphabet song or to get you moving BBC Super Movers  with Naomi Wilkinson </a:t>
            </a:r>
            <a:r>
              <a:rPr lang="en-GB" sz="2000" dirty="0" smtClean="0">
                <a:hlinkClick r:id="rId2"/>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Do as much as you can and have </a:t>
            </a:r>
            <a:r>
              <a:rPr lang="en-GB" sz="2000" dirty="0" smtClean="0">
                <a:solidFill>
                  <a:srgbClr val="FF0000"/>
                </a:solidFill>
                <a:latin typeface="Comic Sans MS" panose="030F0702030302020204" pitchFamily="66" charset="0"/>
              </a:rPr>
              <a:t>Fun.  </a:t>
            </a:r>
            <a:r>
              <a:rPr lang="en-GB" sz="2000" dirty="0" smtClean="0">
                <a:latin typeface="Comic Sans MS" panose="030F0702030302020204" pitchFamily="66" charset="0"/>
              </a:rPr>
              <a:t>Love Mrs Smith xx</a:t>
            </a:r>
          </a:p>
          <a:p>
            <a:endParaRPr lang="en-GB" sz="2000" dirty="0" smtClean="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Please play this Power Point in slide show and keep clicking there are animations. </a:t>
            </a: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292662"/>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a:t>
            </a:r>
            <a:endParaRPr lang="en-GB" sz="2000" dirty="0">
              <a:latin typeface="Comic Sans MS" panose="030F0702030302020204" pitchFamily="66"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738095128"/>
              </p:ext>
            </p:extLst>
          </p:nvPr>
        </p:nvGraphicFramePr>
        <p:xfrm>
          <a:off x="505606" y="1358153"/>
          <a:ext cx="10994318" cy="5030549"/>
        </p:xfrm>
        <a:graphic>
          <a:graphicData uri="http://schemas.openxmlformats.org/drawingml/2006/table">
            <a:tbl>
              <a:tblPr>
                <a:tableStyleId>{5C22544A-7EE6-4342-B048-85BDC9FD1C3A}</a:tableStyleId>
              </a:tblPr>
              <a:tblGrid>
                <a:gridCol w="1617792"/>
                <a:gridCol w="1574367"/>
                <a:gridCol w="1667275"/>
                <a:gridCol w="1638999"/>
                <a:gridCol w="1394612"/>
                <a:gridCol w="1704640"/>
                <a:gridCol w="1396633"/>
              </a:tblGrid>
              <a:tr h="989023">
                <a:tc>
                  <a:txBody>
                    <a:bodyPr/>
                    <a:lstStyle/>
                    <a:p>
                      <a:pPr algn="ctr">
                        <a:lnSpc>
                          <a:spcPct val="107000"/>
                        </a:lnSpc>
                        <a:spcAft>
                          <a:spcPts val="0"/>
                        </a:spcAft>
                      </a:pPr>
                      <a:r>
                        <a:rPr lang="en-GB" sz="3000">
                          <a:effectLst/>
                        </a:rPr>
                        <a:t>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p</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ll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j</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v</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x</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zz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qu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ai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igh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ar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757726">
                <a:tc>
                  <a:txBody>
                    <a:bodyPr/>
                    <a:lstStyle/>
                    <a:p>
                      <a:pPr algn="ctr">
                        <a:lnSpc>
                          <a:spcPct val="107000"/>
                        </a:lnSpc>
                        <a:spcAft>
                          <a:spcPts val="0"/>
                        </a:spcAft>
                      </a:pPr>
                      <a:r>
                        <a:rPr lang="en-GB" sz="3000">
                          <a:effectLst/>
                        </a:rPr>
                        <a:t>ur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air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ure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ay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bl>
          </a:graphicData>
        </a:graphic>
      </p:graphicFrame>
      <p:sp>
        <p:nvSpPr>
          <p:cNvPr id="3" name="Rectangle 2"/>
          <p:cNvSpPr/>
          <p:nvPr/>
        </p:nvSpPr>
        <p:spPr>
          <a:xfrm>
            <a:off x="2138436" y="6363774"/>
            <a:ext cx="5726248" cy="531877"/>
          </a:xfrm>
          <a:prstGeom prst="rect">
            <a:avLst/>
          </a:prstGeom>
        </p:spPr>
        <p:txBody>
          <a:bodyPr wrap="none">
            <a:spAutoFit/>
          </a:bodyPr>
          <a:lstStyle/>
          <a:p>
            <a:pP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Add new sounds during the week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34471" y="153207"/>
            <a:ext cx="11927541" cy="6124754"/>
          </a:xfrm>
          <a:prstGeom prst="rect">
            <a:avLst/>
          </a:prstGeom>
        </p:spPr>
        <p:txBody>
          <a:bodyPr wrap="square">
            <a:spAutoFit/>
          </a:bodyPr>
          <a:lstStyle/>
          <a:p>
            <a:r>
              <a:rPr lang="en-GB" sz="3200" dirty="0">
                <a:latin typeface="Comic Sans MS" panose="030F0702030302020204" pitchFamily="66" charset="0"/>
              </a:rPr>
              <a:t>R</a:t>
            </a:r>
            <a:r>
              <a:rPr lang="en-GB" sz="3200" dirty="0" smtClean="0">
                <a:latin typeface="Comic Sans MS" panose="030F0702030302020204" pitchFamily="66" charset="0"/>
              </a:rPr>
              <a:t>evise these phonemes daily as they are tricky:</a:t>
            </a:r>
          </a:p>
          <a:p>
            <a:endParaRPr lang="en-GB" sz="3600" dirty="0" smtClean="0">
              <a:solidFill>
                <a:srgbClr val="FF0000"/>
              </a:solidFill>
              <a:latin typeface="Comic Sans MS" panose="030F0702030302020204" pitchFamily="66" charset="0"/>
            </a:endParaRPr>
          </a:p>
          <a:p>
            <a:r>
              <a:rPr lang="en-GB" sz="4800" dirty="0" err="1" smtClean="0">
                <a:solidFill>
                  <a:srgbClr val="FF0000"/>
                </a:solidFill>
                <a:latin typeface="Comic Sans MS" panose="030F0702030302020204" pitchFamily="66" charset="0"/>
              </a:rPr>
              <a:t>th</a:t>
            </a:r>
            <a:r>
              <a:rPr lang="en-GB" sz="4800" dirty="0" smtClean="0">
                <a:solidFill>
                  <a:srgbClr val="FF0000"/>
                </a:solidFill>
                <a:latin typeface="Comic Sans MS" panose="030F0702030302020204" pitchFamily="66" charset="0"/>
              </a:rPr>
              <a:t> </a:t>
            </a:r>
            <a:r>
              <a:rPr lang="en-GB" sz="36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a:t>
            </a:r>
            <a:r>
              <a:rPr lang="en-GB" sz="4000" dirty="0" smtClean="0">
                <a:solidFill>
                  <a:srgbClr val="FF0000"/>
                </a:solidFill>
                <a:latin typeface="Comic Sans MS" panose="030F0702030302020204" pitchFamily="66" charset="0"/>
              </a:rPr>
              <a:t>th</a:t>
            </a:r>
            <a:r>
              <a:rPr lang="en-GB" sz="4000" dirty="0" smtClean="0">
                <a:latin typeface="Comic Sans MS" panose="030F0702030302020204" pitchFamily="66" charset="0"/>
              </a:rPr>
              <a:t>umb          </a:t>
            </a:r>
            <a:r>
              <a:rPr lang="en-GB" sz="4000" dirty="0" smtClean="0">
                <a:solidFill>
                  <a:srgbClr val="FF0000"/>
                </a:solidFill>
                <a:latin typeface="Comic Sans MS" panose="030F0702030302020204" pitchFamily="66" charset="0"/>
              </a:rPr>
              <a:t>th</a:t>
            </a:r>
            <a:r>
              <a:rPr lang="en-GB" sz="4000" dirty="0" smtClean="0">
                <a:latin typeface="Comic Sans MS" panose="030F0702030302020204" pitchFamily="66" charset="0"/>
              </a:rPr>
              <a:t>row</a:t>
            </a:r>
            <a:r>
              <a:rPr lang="en-GB" sz="3600" dirty="0">
                <a:latin typeface="Comic Sans MS" panose="030F0702030302020204" pitchFamily="66" charset="0"/>
              </a:rPr>
              <a:t> </a:t>
            </a:r>
            <a:r>
              <a:rPr lang="en-GB" sz="3600" dirty="0" smtClean="0">
                <a:latin typeface="Comic Sans MS" panose="030F0702030302020204" pitchFamily="66" charset="0"/>
              </a:rPr>
              <a:t>              </a:t>
            </a:r>
            <a:r>
              <a:rPr lang="en-GB" sz="4000" dirty="0" smtClean="0">
                <a:solidFill>
                  <a:srgbClr val="FF0000"/>
                </a:solidFill>
                <a:latin typeface="Comic Sans MS" panose="030F0702030302020204" pitchFamily="66" charset="0"/>
              </a:rPr>
              <a:t>th</a:t>
            </a:r>
            <a:r>
              <a:rPr lang="en-GB" sz="4000" dirty="0" smtClean="0">
                <a:latin typeface="Comic Sans MS" panose="030F0702030302020204" pitchFamily="66" charset="0"/>
              </a:rPr>
              <a:t>ink                     </a:t>
            </a:r>
          </a:p>
          <a:p>
            <a:r>
              <a:rPr lang="en-GB" sz="4000" dirty="0" smtClean="0">
                <a:solidFill>
                  <a:srgbClr val="FF0000"/>
                </a:solidFill>
                <a:latin typeface="Comic Sans MS" panose="030F0702030302020204" pitchFamily="66" charset="0"/>
              </a:rPr>
              <a:t>        </a:t>
            </a:r>
          </a:p>
          <a:p>
            <a:r>
              <a:rPr lang="en-GB" sz="4000" dirty="0">
                <a:solidFill>
                  <a:srgbClr val="FF0000"/>
                </a:solidFill>
                <a:latin typeface="Comic Sans MS" panose="030F0702030302020204" pitchFamily="66" charset="0"/>
              </a:rPr>
              <a:t> </a:t>
            </a:r>
            <a:r>
              <a:rPr lang="en-GB" sz="4000" dirty="0" smtClean="0">
                <a:solidFill>
                  <a:srgbClr val="FF0000"/>
                </a:solidFill>
                <a:latin typeface="Comic Sans MS" panose="030F0702030302020204" pitchFamily="66" charset="0"/>
              </a:rPr>
              <a:t>              th</a:t>
            </a:r>
            <a:r>
              <a:rPr lang="en-GB" sz="4000" dirty="0" smtClean="0">
                <a:latin typeface="Comic Sans MS" panose="030F0702030302020204" pitchFamily="66" charset="0"/>
              </a:rPr>
              <a:t>under            </a:t>
            </a:r>
            <a:r>
              <a:rPr lang="en-GB" sz="4000" dirty="0" smtClean="0">
                <a:solidFill>
                  <a:srgbClr val="FF0000"/>
                </a:solidFill>
                <a:latin typeface="Comic Sans MS" panose="030F0702030302020204" pitchFamily="66" charset="0"/>
              </a:rPr>
              <a:t>th</a:t>
            </a:r>
            <a:r>
              <a:rPr lang="en-GB" sz="4000" dirty="0" smtClean="0">
                <a:latin typeface="Comic Sans MS" panose="030F0702030302020204" pitchFamily="66" charset="0"/>
              </a:rPr>
              <a:t>ree         too</a:t>
            </a:r>
            <a:r>
              <a:rPr lang="en-GB" sz="4000" dirty="0" smtClean="0">
                <a:solidFill>
                  <a:srgbClr val="FF0000"/>
                </a:solidFill>
                <a:latin typeface="Comic Sans MS" panose="030F0702030302020204" pitchFamily="66" charset="0"/>
              </a:rPr>
              <a:t>th</a:t>
            </a:r>
          </a:p>
          <a:p>
            <a:endParaRPr lang="en-GB" sz="4000" dirty="0">
              <a:solidFill>
                <a:srgbClr val="FF0000"/>
              </a:solidFill>
              <a:latin typeface="Comic Sans MS" panose="030F0702030302020204" pitchFamily="66" charset="0"/>
            </a:endParaRPr>
          </a:p>
          <a:p>
            <a:r>
              <a:rPr lang="en-GB" sz="4800" dirty="0">
                <a:solidFill>
                  <a:srgbClr val="FF0000"/>
                </a:solidFill>
                <a:latin typeface="Comic Sans MS" panose="030F0702030302020204" pitchFamily="66" charset="0"/>
              </a:rPr>
              <a:t>a</a:t>
            </a:r>
            <a:r>
              <a:rPr lang="en-GB" sz="4800" dirty="0" smtClean="0">
                <a:solidFill>
                  <a:srgbClr val="FF0000"/>
                </a:solidFill>
                <a:latin typeface="Comic Sans MS" panose="030F0702030302020204" pitchFamily="66" charset="0"/>
              </a:rPr>
              <a:t>ir</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h</a:t>
            </a:r>
            <a:r>
              <a:rPr lang="en-GB" sz="4000" dirty="0" smtClean="0">
                <a:solidFill>
                  <a:srgbClr val="FF0000"/>
                </a:solidFill>
                <a:latin typeface="Comic Sans MS" panose="030F0702030302020204" pitchFamily="66" charset="0"/>
              </a:rPr>
              <a:t>air             air</a:t>
            </a:r>
            <a:r>
              <a:rPr lang="en-GB" sz="4000" dirty="0">
                <a:latin typeface="Comic Sans MS" panose="030F0702030302020204" pitchFamily="66" charset="0"/>
              </a:rPr>
              <a:t>port          </a:t>
            </a:r>
            <a:r>
              <a:rPr lang="en-GB" sz="4000" dirty="0" smtClean="0">
                <a:latin typeface="Comic Sans MS" panose="030F0702030302020204" pitchFamily="66" charset="0"/>
              </a:rPr>
              <a:t> st</a:t>
            </a:r>
            <a:r>
              <a:rPr lang="en-GB" sz="4000" dirty="0" smtClean="0">
                <a:solidFill>
                  <a:srgbClr val="FF0000"/>
                </a:solidFill>
                <a:latin typeface="Comic Sans MS" panose="030F0702030302020204" pitchFamily="66" charset="0"/>
              </a:rPr>
              <a:t>air</a:t>
            </a:r>
            <a:r>
              <a:rPr lang="en-GB" sz="4000" dirty="0" smtClean="0">
                <a:latin typeface="Comic Sans MS" panose="030F0702030302020204" pitchFamily="66" charset="0"/>
              </a:rPr>
              <a:t>s</a:t>
            </a:r>
            <a:endParaRPr lang="en-GB" sz="4000" dirty="0">
              <a:latin typeface="Comic Sans MS" panose="030F0702030302020204" pitchFamily="66" charset="0"/>
            </a:endParaRPr>
          </a:p>
          <a:p>
            <a:endParaRPr lang="en-GB" sz="4000" dirty="0" smtClean="0">
              <a:latin typeface="Comic Sans MS" panose="030F0702030302020204" pitchFamily="66" charset="0"/>
            </a:endParaRPr>
          </a:p>
          <a:p>
            <a:r>
              <a:rPr lang="en-GB" sz="4000" dirty="0">
                <a:latin typeface="Comic Sans MS" panose="030F0702030302020204" pitchFamily="66" charset="0"/>
              </a:rPr>
              <a:t> </a:t>
            </a:r>
            <a:r>
              <a:rPr lang="en-GB" sz="4000" dirty="0" smtClean="0">
                <a:latin typeface="Comic Sans MS" panose="030F0702030302020204" pitchFamily="66" charset="0"/>
              </a:rPr>
              <a:t>               f</a:t>
            </a:r>
            <a:r>
              <a:rPr lang="en-GB" sz="4000" dirty="0" smtClean="0">
                <a:solidFill>
                  <a:srgbClr val="FF0000"/>
                </a:solidFill>
                <a:latin typeface="Comic Sans MS" panose="030F0702030302020204" pitchFamily="66" charset="0"/>
              </a:rPr>
              <a:t>air</a:t>
            </a:r>
            <a:r>
              <a:rPr lang="en-GB" sz="4000" dirty="0" smtClean="0">
                <a:latin typeface="Comic Sans MS" panose="030F0702030302020204" pitchFamily="66" charset="0"/>
              </a:rPr>
              <a:t>ground           f</a:t>
            </a:r>
            <a:r>
              <a:rPr lang="en-GB" sz="4000" dirty="0" smtClean="0">
                <a:solidFill>
                  <a:srgbClr val="FF0000"/>
                </a:solidFill>
                <a:latin typeface="Comic Sans MS" panose="030F0702030302020204" pitchFamily="66" charset="0"/>
              </a:rPr>
              <a:t>air</a:t>
            </a:r>
            <a:r>
              <a:rPr lang="en-GB" sz="4000" dirty="0" smtClean="0">
                <a:latin typeface="Comic Sans MS" panose="030F0702030302020204" pitchFamily="66" charset="0"/>
              </a:rPr>
              <a:t>y         </a:t>
            </a:r>
            <a:r>
              <a:rPr lang="en-GB" sz="4000" dirty="0" smtClean="0">
                <a:solidFill>
                  <a:srgbClr val="FF0000"/>
                </a:solidFill>
                <a:latin typeface="Comic Sans MS" panose="030F0702030302020204" pitchFamily="66" charset="0"/>
              </a:rPr>
              <a:t>air</a:t>
            </a:r>
          </a:p>
          <a:p>
            <a:endParaRPr lang="en-GB" sz="2800" dirty="0" smtClean="0">
              <a:solidFill>
                <a:srgbClr val="FF0000"/>
              </a:solidFill>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64739" y="1241577"/>
            <a:ext cx="1063708" cy="97757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1337" y="1072602"/>
            <a:ext cx="1677977" cy="109001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2773" y="2390527"/>
            <a:ext cx="1578605" cy="107579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9773" y="2427871"/>
            <a:ext cx="1001103" cy="1001103"/>
          </a:xfrm>
          <a:prstGeom prst="rect">
            <a:avLst/>
          </a:prstGeom>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l="15911" t="17752" r="12960" b="10071"/>
          <a:stretch/>
        </p:blipFill>
        <p:spPr>
          <a:xfrm>
            <a:off x="10452545" y="2501127"/>
            <a:ext cx="1145451" cy="927847"/>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flipV="1">
            <a:off x="4086097" y="3890004"/>
            <a:ext cx="1575695" cy="883702"/>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72074" y="5020573"/>
            <a:ext cx="1463787" cy="1097839"/>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629089" y="3632144"/>
            <a:ext cx="1432923" cy="1141562"/>
          </a:xfrm>
          <a:prstGeom prst="rect">
            <a:avLst/>
          </a:prstGeom>
        </p:spPr>
      </p:pic>
      <p:pic>
        <p:nvPicPr>
          <p:cNvPr id="14" name="Picture 1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32346" y="5016922"/>
            <a:ext cx="1269463" cy="1231508"/>
          </a:xfrm>
          <a:prstGeom prst="rect">
            <a:avLst/>
          </a:prstGeom>
        </p:spPr>
      </p:pic>
      <p:pic>
        <p:nvPicPr>
          <p:cNvPr id="15" name="Picture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223078" y="5071462"/>
            <a:ext cx="1838934" cy="995167"/>
          </a:xfrm>
          <a:prstGeom prst="rect">
            <a:avLst/>
          </a:prstGeom>
        </p:spPr>
      </p:pic>
      <p:pic>
        <p:nvPicPr>
          <p:cNvPr id="16" name="Picture 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462747" y="3637341"/>
            <a:ext cx="1515153" cy="1136365"/>
          </a:xfrm>
          <a:prstGeom prst="rect">
            <a:avLst/>
          </a:prstGeom>
        </p:spPr>
      </p:pic>
      <p:pic>
        <p:nvPicPr>
          <p:cNvPr id="17" name="Picture 1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553412" y="1219895"/>
            <a:ext cx="1508600" cy="899165"/>
          </a:xfrm>
          <a:prstGeom prst="rect">
            <a:avLst/>
          </a:prstGeom>
        </p:spPr>
      </p:pic>
    </p:spTree>
    <p:extLst>
      <p:ext uri="{BB962C8B-B14F-4D97-AF65-F5344CB8AC3E}">
        <p14:creationId xmlns:p14="http://schemas.microsoft.com/office/powerpoint/2010/main" val="58594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8" end="8"/>
                                            </p:txEl>
                                          </p:spTgt>
                                        </p:tgtEl>
                                        <p:attrNameLst>
                                          <p:attrName>style.visibility</p:attrName>
                                        </p:attrNameLst>
                                      </p:cBhvr>
                                      <p:to>
                                        <p:strVal val="visible"/>
                                      </p:to>
                                    </p:set>
                                    <p:anim calcmode="lin" valueType="num">
                                      <p:cBhvr additive="base">
                                        <p:cTn id="1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5574" y="147832"/>
            <a:ext cx="11763899" cy="6494085"/>
          </a:xfrm>
          <a:prstGeom prst="rect">
            <a:avLst/>
          </a:prstGeom>
          <a:noFill/>
        </p:spPr>
        <p:txBody>
          <a:bodyPr wrap="square" rtlCol="0">
            <a:spAutoFit/>
          </a:bodyPr>
          <a:lstStyle/>
          <a:p>
            <a:r>
              <a:rPr lang="en-GB" sz="4800" dirty="0" err="1">
                <a:solidFill>
                  <a:srgbClr val="FF0000"/>
                </a:solidFill>
                <a:latin typeface="Comic Sans MS" panose="030F0702030302020204" pitchFamily="66" charset="0"/>
              </a:rPr>
              <a:t>a</a:t>
            </a:r>
            <a:r>
              <a:rPr lang="en-GB" sz="4800" dirty="0" err="1" smtClean="0">
                <a:solidFill>
                  <a:srgbClr val="FF0000"/>
                </a:solidFill>
                <a:latin typeface="Comic Sans MS" panose="030F0702030302020204" pitchFamily="66" charset="0"/>
              </a:rPr>
              <a:t>i</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r</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n                  br</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n</a:t>
            </a:r>
          </a:p>
          <a:p>
            <a:r>
              <a:rPr lang="en-GB" sz="4000" dirty="0" smtClean="0">
                <a:latin typeface="Comic Sans MS" panose="030F0702030302020204" pitchFamily="66" charset="0"/>
              </a:rPr>
              <a:t>            s</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l                      tr</a:t>
            </a:r>
            <a:r>
              <a:rPr lang="en-GB" sz="4000" dirty="0" smtClean="0">
                <a:solidFill>
                  <a:srgbClr val="FF0000"/>
                </a:solidFill>
                <a:latin typeface="Comic Sans MS" panose="030F0702030302020204" pitchFamily="66" charset="0"/>
              </a:rPr>
              <a:t>ai</a:t>
            </a:r>
            <a:r>
              <a:rPr lang="en-GB" sz="4000" dirty="0">
                <a:latin typeface="Comic Sans MS" panose="030F0702030302020204" pitchFamily="66" charset="0"/>
              </a:rPr>
              <a:t>n</a:t>
            </a:r>
            <a:endParaRPr lang="en-GB" sz="4000" dirty="0" smtClean="0">
              <a:latin typeface="Comic Sans MS" panose="030F0702030302020204" pitchFamily="66" charset="0"/>
            </a:endParaRPr>
          </a:p>
          <a:p>
            <a:r>
              <a:rPr lang="en-GB" sz="4000" dirty="0" smtClean="0">
                <a:latin typeface="Comic Sans MS" panose="030F0702030302020204" pitchFamily="66" charset="0"/>
              </a:rPr>
              <a:t> </a:t>
            </a:r>
            <a:endParaRPr lang="en-GB" sz="4000" dirty="0">
              <a:latin typeface="Comic Sans MS" panose="030F0702030302020204" pitchFamily="66" charset="0"/>
            </a:endParaRPr>
          </a:p>
          <a:p>
            <a:r>
              <a:rPr lang="en-GB" sz="4000" dirty="0" smtClean="0">
                <a:latin typeface="Comic Sans MS" panose="030F0702030302020204" pitchFamily="66" charset="0"/>
              </a:rPr>
              <a:t>           n</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ls                      w</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t</a:t>
            </a:r>
          </a:p>
          <a:p>
            <a:endParaRPr lang="en-GB" sz="4000" dirty="0">
              <a:latin typeface="Comic Sans MS" panose="030F0702030302020204" pitchFamily="66" charset="0"/>
            </a:endParaRPr>
          </a:p>
          <a:p>
            <a:endParaRPr lang="en-GB" sz="4000" dirty="0" smtClean="0">
              <a:latin typeface="Comic Sans MS" panose="030F0702030302020204" pitchFamily="66" charset="0"/>
            </a:endParaRPr>
          </a:p>
          <a:p>
            <a:r>
              <a:rPr lang="en-GB" sz="4800" dirty="0" smtClean="0">
                <a:solidFill>
                  <a:srgbClr val="FF0000"/>
                </a:solidFill>
                <a:latin typeface="Comic Sans MS" panose="030F0702030302020204" pitchFamily="66" charset="0"/>
              </a:rPr>
              <a:t>ear</a:t>
            </a:r>
            <a:r>
              <a:rPr lang="en-GB" sz="4000" dirty="0" smtClean="0">
                <a:latin typeface="Comic Sans MS" panose="030F0702030302020204" pitchFamily="66" charset="0"/>
              </a:rPr>
              <a:t>  as in </a:t>
            </a:r>
            <a:r>
              <a:rPr lang="en-GB" sz="4000" dirty="0" smtClean="0">
                <a:solidFill>
                  <a:srgbClr val="FF0000"/>
                </a:solidFill>
                <a:latin typeface="Comic Sans MS" panose="030F0702030302020204" pitchFamily="66" charset="0"/>
              </a:rPr>
              <a:t>ear              </a:t>
            </a:r>
            <a:r>
              <a:rPr lang="en-GB" sz="4000" dirty="0" smtClean="0">
                <a:latin typeface="Comic Sans MS" panose="030F0702030302020204" pitchFamily="66" charset="0"/>
              </a:rPr>
              <a:t>y</a:t>
            </a:r>
            <a:r>
              <a:rPr lang="en-GB" sz="4000" dirty="0" smtClean="0">
                <a:solidFill>
                  <a:srgbClr val="FF0000"/>
                </a:solidFill>
                <a:latin typeface="Comic Sans MS" panose="030F0702030302020204" pitchFamily="66" charset="0"/>
              </a:rPr>
              <a:t>ear             </a:t>
            </a:r>
            <a:r>
              <a:rPr lang="en-GB" sz="4000" dirty="0" smtClean="0">
                <a:latin typeface="Comic Sans MS" panose="030F0702030302020204" pitchFamily="66" charset="0"/>
              </a:rPr>
              <a:t>b</a:t>
            </a:r>
            <a:r>
              <a:rPr lang="en-GB" sz="4000" dirty="0" smtClean="0">
                <a:solidFill>
                  <a:srgbClr val="FF0000"/>
                </a:solidFill>
                <a:latin typeface="Comic Sans MS" panose="030F0702030302020204" pitchFamily="66" charset="0"/>
              </a:rPr>
              <a:t>ear</a:t>
            </a:r>
            <a:r>
              <a:rPr lang="en-GB" sz="4000" dirty="0" smtClean="0">
                <a:latin typeface="Comic Sans MS" panose="030F0702030302020204" pitchFamily="66" charset="0"/>
              </a:rPr>
              <a:t>d</a:t>
            </a:r>
          </a:p>
          <a:p>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h</a:t>
            </a:r>
            <a:r>
              <a:rPr lang="en-GB" sz="4000" dirty="0" smtClean="0">
                <a:solidFill>
                  <a:srgbClr val="FF0000"/>
                </a:solidFill>
                <a:latin typeface="Comic Sans MS" panose="030F0702030302020204" pitchFamily="66" charset="0"/>
              </a:rPr>
              <a:t>ear</a:t>
            </a:r>
            <a:endParaRPr lang="en-GB" sz="4000" dirty="0">
              <a:solidFill>
                <a:srgbClr val="FF0000"/>
              </a:solidFill>
              <a:latin typeface="Comic Sans MS" panose="030F0702030302020204" pitchFamily="66" charset="0"/>
            </a:endParaRPr>
          </a:p>
          <a:p>
            <a:r>
              <a:rPr lang="en-GB" sz="4000" dirty="0" smtClean="0">
                <a:solidFill>
                  <a:srgbClr val="FF0000"/>
                </a:solidFill>
                <a:latin typeface="Comic Sans MS" panose="030F0702030302020204" pitchFamily="66" charset="0"/>
              </a:rPr>
              <a:t>                 </a:t>
            </a:r>
          </a:p>
          <a:p>
            <a:r>
              <a:rPr lang="en-GB" sz="4000" dirty="0" smtClean="0">
                <a:latin typeface="Comic Sans MS" panose="030F0702030302020204" pitchFamily="66" charset="0"/>
              </a:rPr>
              <a:t>                  t</a:t>
            </a:r>
            <a:r>
              <a:rPr lang="en-GB" sz="4000" dirty="0" smtClean="0">
                <a:solidFill>
                  <a:srgbClr val="FF0000"/>
                </a:solidFill>
                <a:latin typeface="Comic Sans MS" panose="030F0702030302020204" pitchFamily="66" charset="0"/>
              </a:rPr>
              <a:t>ear             </a:t>
            </a:r>
            <a:r>
              <a:rPr lang="en-GB" sz="4000" dirty="0" smtClean="0">
                <a:latin typeface="Comic Sans MS" panose="030F0702030302020204" pitchFamily="66" charset="0"/>
              </a:rPr>
              <a:t>n</a:t>
            </a:r>
            <a:r>
              <a:rPr lang="en-GB" sz="4000" dirty="0" smtClean="0">
                <a:solidFill>
                  <a:srgbClr val="FF0000"/>
                </a:solidFill>
                <a:latin typeface="Comic Sans MS" panose="030F0702030302020204" pitchFamily="66" charset="0"/>
              </a:rPr>
              <a:t>ear          </a:t>
            </a:r>
            <a:r>
              <a:rPr lang="en-GB" sz="4000" dirty="0" smtClean="0">
                <a:latin typeface="Comic Sans MS" panose="030F0702030302020204" pitchFamily="66" charset="0"/>
              </a:rPr>
              <a:t>cl</a:t>
            </a:r>
            <a:r>
              <a:rPr lang="en-GB" sz="4000" dirty="0" smtClean="0">
                <a:solidFill>
                  <a:srgbClr val="FF0000"/>
                </a:solidFill>
                <a:latin typeface="Comic Sans MS" panose="030F0702030302020204" pitchFamily="66" charset="0"/>
              </a:rPr>
              <a:t>ear</a:t>
            </a:r>
            <a:endParaRPr lang="en-GB" sz="4000" dirty="0">
              <a:solidFill>
                <a:srgbClr val="FF0000"/>
              </a:solidFill>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0068" y="147833"/>
            <a:ext cx="1328939" cy="883191"/>
          </a:xfrm>
          <a:prstGeom prst="rect">
            <a:avLst/>
          </a:prstGeom>
        </p:spPr>
      </p:pic>
      <p:pic>
        <p:nvPicPr>
          <p:cNvPr id="2052" name="Picture 4" descr="How big is the brain? Who knows—even our best efforts to calculate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5348" y="200762"/>
            <a:ext cx="1295400" cy="92434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Nice sail and snorkel - Sail Pepper, Coral Bay Traveller Reviews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63005" y="1095198"/>
            <a:ext cx="1225550" cy="12255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What Your Nails Say About Your Health | StyleCas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2713" y="2341550"/>
            <a:ext cx="1445842" cy="96787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4" descr="https://encrypted-tbn3.gstatic.com/shopping?q=tbn:ANd9GcQlbNHHmwP39cb-T3Ra-Ohv3E-0dyq9aejHn41iXk3l_qIY75ME5iflLJtMfyzV18qquoWqHTGe2ilqbUJi7qEmlFTIG8byh7zXj_s3gtZb&amp;usqp=CA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73" name="Picture 1"/>
          <p:cNvPicPr>
            <a:picLocks noChangeAspect="1" noChangeArrowheads="1"/>
          </p:cNvPicPr>
          <p:nvPr/>
        </p:nvPicPr>
        <p:blipFill>
          <a:blip r:embed="rId6" cstate="print">
            <a:extLst>
              <a:ext uri="{28A0092B-C50C-407E-A947-70E740481C1C}">
                <a14:useLocalDpi xmlns:a14="http://schemas.microsoft.com/office/drawing/2010/main" val="0"/>
              </a:ext>
            </a:extLst>
          </a:blip>
          <a:srcRect l="20430" t="46471" r="58495" b="19966"/>
          <a:stretch>
            <a:fillRect/>
          </a:stretch>
        </p:blipFill>
        <p:spPr bwMode="auto">
          <a:xfrm>
            <a:off x="4488555" y="2320748"/>
            <a:ext cx="1218756" cy="12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7" name="Picture 29" descr="Local trains in London with National Rail and London Overground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06265" y="1178036"/>
            <a:ext cx="1885048" cy="1060340"/>
          </a:xfrm>
          <a:prstGeom prst="rect">
            <a:avLst/>
          </a:prstGeom>
          <a:noFill/>
          <a:extLst>
            <a:ext uri="{909E8E84-426E-40DD-AFC4-6F175D3DCCD1}">
              <a14:hiddenFill xmlns:a14="http://schemas.microsoft.com/office/drawing/2010/main">
                <a:solidFill>
                  <a:srgbClr val="FFFFFF"/>
                </a:solidFill>
              </a14:hiddenFill>
            </a:ext>
          </a:extLst>
        </p:spPr>
      </p:pic>
      <p:pic>
        <p:nvPicPr>
          <p:cNvPr id="2081" name="Picture 33" descr="Illustration Of People Waiting At A Bus Stop High-Res Vector ..."/>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03416" y="2341550"/>
            <a:ext cx="1703417" cy="1204369"/>
          </a:xfrm>
          <a:prstGeom prst="rect">
            <a:avLst/>
          </a:prstGeom>
          <a:noFill/>
          <a:extLst>
            <a:ext uri="{909E8E84-426E-40DD-AFC4-6F175D3DCCD1}">
              <a14:hiddenFill xmlns:a14="http://schemas.microsoft.com/office/drawing/2010/main">
                <a:solidFill>
                  <a:srgbClr val="FFFFFF"/>
                </a:solidFill>
              </a14:hiddenFill>
            </a:ext>
          </a:extLst>
        </p:spPr>
      </p:pic>
      <p:pic>
        <p:nvPicPr>
          <p:cNvPr id="2085" name="Picture 35" descr="Ear Clipart White Background"/>
          <p:cNvPicPr>
            <a:picLocks noChangeAspect="1" noChangeArrowheads="1"/>
          </p:cNvPicPr>
          <p:nvPr/>
        </p:nvPicPr>
        <p:blipFill>
          <a:blip r:embed="rId9" cstate="print">
            <a:extLst>
              <a:ext uri="{28A0092B-C50C-407E-A947-70E740481C1C}">
                <a14:useLocalDpi xmlns:a14="http://schemas.microsoft.com/office/drawing/2010/main" val="0"/>
              </a:ext>
            </a:extLst>
          </a:blip>
          <a:srcRect l="15317" r="13318" b="9782"/>
          <a:stretch>
            <a:fillRect/>
          </a:stretch>
        </p:blipFill>
        <p:spPr bwMode="auto">
          <a:xfrm>
            <a:off x="4146000" y="4326225"/>
            <a:ext cx="910330" cy="1018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Tear! | it is old pic that shows in my Buddy icon, so I like… | Flick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46000" y="5718835"/>
            <a:ext cx="1440758" cy="892461"/>
          </a:xfrm>
          <a:prstGeom prst="rect">
            <a:avLst/>
          </a:prstGeom>
          <a:noFill/>
          <a:ln>
            <a:noFill/>
          </a:ln>
        </p:spPr>
      </p:pic>
      <p:pic>
        <p:nvPicPr>
          <p:cNvPr id="15" name="Picture 14" descr="2020 calendar template year planner Royalty Free Vector"/>
          <p:cNvPicPr/>
          <p:nvPr/>
        </p:nvPicPr>
        <p:blipFill rotWithShape="1">
          <a:blip r:embed="rId11" cstate="print">
            <a:extLst>
              <a:ext uri="{28A0092B-C50C-407E-A947-70E740481C1C}">
                <a14:useLocalDpi xmlns:a14="http://schemas.microsoft.com/office/drawing/2010/main" val="0"/>
              </a:ext>
            </a:extLst>
          </a:blip>
          <a:srcRect l="4156" t="8925" r="2769" b="13051"/>
          <a:stretch/>
        </p:blipFill>
        <p:spPr bwMode="auto">
          <a:xfrm>
            <a:off x="6774678" y="3732949"/>
            <a:ext cx="1257476" cy="1087222"/>
          </a:xfrm>
          <a:prstGeom prst="rect">
            <a:avLst/>
          </a:prstGeom>
          <a:noFill/>
          <a:ln>
            <a:noFill/>
          </a:ln>
          <a:extLst>
            <a:ext uri="{53640926-AAD7-44D8-BBD7-CCE9431645EC}">
              <a14:shadowObscured xmlns:a14="http://schemas.microsoft.com/office/drawing/2010/main"/>
            </a:ext>
          </a:extLst>
        </p:spPr>
      </p:pic>
      <p:sp>
        <p:nvSpPr>
          <p:cNvPr id="5" name="Oval 4"/>
          <p:cNvSpPr/>
          <p:nvPr/>
        </p:nvSpPr>
        <p:spPr>
          <a:xfrm>
            <a:off x="6875351" y="3626982"/>
            <a:ext cx="1056130" cy="52712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Opposite words for near and distant - Download Free Vectors ..."/>
          <p:cNvPicPr/>
          <p:nvPr/>
        </p:nvPicPr>
        <p:blipFill rotWithShape="1">
          <a:blip r:embed="rId12">
            <a:extLst>
              <a:ext uri="{28A0092B-C50C-407E-A947-70E740481C1C}">
                <a14:useLocalDpi xmlns:a14="http://schemas.microsoft.com/office/drawing/2010/main" val="0"/>
              </a:ext>
            </a:extLst>
          </a:blip>
          <a:srcRect l="22247" r="26211" b="44490"/>
          <a:stretch/>
        </p:blipFill>
        <p:spPr bwMode="auto">
          <a:xfrm>
            <a:off x="7261368" y="5470392"/>
            <a:ext cx="1064249" cy="1140904"/>
          </a:xfrm>
          <a:prstGeom prst="rect">
            <a:avLst/>
          </a:prstGeom>
          <a:noFill/>
          <a:ln>
            <a:noFill/>
          </a:ln>
          <a:extLst>
            <a:ext uri="{53640926-AAD7-44D8-BBD7-CCE9431645EC}">
              <a14:shadowObscured xmlns:a14="http://schemas.microsoft.com/office/drawing/2010/main"/>
            </a:ext>
          </a:extLst>
        </p:spPr>
      </p:pic>
      <p:pic>
        <p:nvPicPr>
          <p:cNvPr id="18" name="Picture 17" descr="Clear Acrylic Sheets"/>
          <p:cNvPicPr/>
          <p:nvPr/>
        </p:nvPicPr>
        <p:blipFill rotWithShape="1">
          <a:blip r:embed="rId13" cstate="print">
            <a:extLst>
              <a:ext uri="{28A0092B-C50C-407E-A947-70E740481C1C}">
                <a14:useLocalDpi xmlns:a14="http://schemas.microsoft.com/office/drawing/2010/main" val="0"/>
              </a:ext>
            </a:extLst>
          </a:blip>
          <a:srcRect l="11200" t="21600" r="5201" b="13800"/>
          <a:stretch/>
        </p:blipFill>
        <p:spPr bwMode="auto">
          <a:xfrm>
            <a:off x="10075531" y="5345061"/>
            <a:ext cx="1379901" cy="1115202"/>
          </a:xfrm>
          <a:prstGeom prst="rect">
            <a:avLst/>
          </a:prstGeom>
          <a:noFill/>
          <a:ln>
            <a:noFill/>
          </a:ln>
          <a:extLst>
            <a:ext uri="{53640926-AAD7-44D8-BBD7-CCE9431645EC}">
              <a14:shadowObscured xmlns:a14="http://schemas.microsoft.com/office/drawing/2010/main"/>
            </a:ext>
          </a:extLst>
        </p:spPr>
      </p:pic>
      <p:pic>
        <p:nvPicPr>
          <p:cNvPr id="19" name="Picture 18" descr="3 Natural Ways to Grow Your Beard Faster | Yeard Week 18 - YouTube"/>
          <p:cNvPicPr/>
          <p:nvPr/>
        </p:nvPicPr>
        <p:blipFill rotWithShape="1">
          <a:blip r:embed="rId14" cstate="print">
            <a:extLst>
              <a:ext uri="{28A0092B-C50C-407E-A947-70E740481C1C}">
                <a14:useLocalDpi xmlns:a14="http://schemas.microsoft.com/office/drawing/2010/main" val="0"/>
              </a:ext>
            </a:extLst>
          </a:blip>
          <a:srcRect l="20110" r="16074"/>
          <a:stretch/>
        </p:blipFill>
        <p:spPr bwMode="auto">
          <a:xfrm>
            <a:off x="10265428" y="3598814"/>
            <a:ext cx="1343025" cy="118300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6455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8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 y="149217"/>
            <a:ext cx="12028393" cy="6494085"/>
          </a:xfrm>
          <a:prstGeom prst="rect">
            <a:avLst/>
          </a:prstGeom>
          <a:noFill/>
        </p:spPr>
        <p:txBody>
          <a:bodyPr wrap="square" rtlCol="0">
            <a:spAutoFit/>
          </a:bodyPr>
          <a:lstStyle/>
          <a:p>
            <a:r>
              <a:rPr lang="en-GB" sz="4800" dirty="0" err="1">
                <a:solidFill>
                  <a:srgbClr val="FF0000"/>
                </a:solidFill>
                <a:latin typeface="Comic Sans MS" panose="030F0702030302020204" pitchFamily="66" charset="0"/>
              </a:rPr>
              <a:t>i</a:t>
            </a:r>
            <a:r>
              <a:rPr lang="en-GB" sz="4800" dirty="0" err="1" smtClean="0">
                <a:solidFill>
                  <a:srgbClr val="FF0000"/>
                </a:solidFill>
                <a:latin typeface="Comic Sans MS" panose="030F0702030302020204" pitchFamily="66" charset="0"/>
              </a:rPr>
              <a:t>gh</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l</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             n</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              f</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a:t>
            </a:r>
          </a:p>
          <a:p>
            <a:r>
              <a:rPr lang="en-GB" sz="4000" dirty="0">
                <a:latin typeface="Comic Sans MS" panose="030F0702030302020204" pitchFamily="66" charset="0"/>
              </a:rPr>
              <a:t> </a:t>
            </a:r>
            <a:r>
              <a:rPr lang="en-GB" sz="4000" dirty="0" smtClean="0">
                <a:latin typeface="Comic Sans MS" panose="030F0702030302020204" pitchFamily="66" charset="0"/>
              </a:rPr>
              <a:t>              </a:t>
            </a:r>
          </a:p>
          <a:p>
            <a:r>
              <a:rPr lang="en-GB" sz="4000" dirty="0" smtClean="0">
                <a:latin typeface="Comic Sans MS" panose="030F0702030302020204" pitchFamily="66" charset="0"/>
              </a:rPr>
              <a:t>               r</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              s</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              h</a:t>
            </a:r>
            <a:r>
              <a:rPr lang="en-GB" sz="4000" dirty="0" smtClean="0">
                <a:solidFill>
                  <a:srgbClr val="FF0000"/>
                </a:solidFill>
                <a:latin typeface="Comic Sans MS" panose="030F0702030302020204" pitchFamily="66" charset="0"/>
              </a:rPr>
              <a:t>igh</a:t>
            </a:r>
          </a:p>
          <a:p>
            <a:endParaRPr lang="en-GB" sz="4000" dirty="0">
              <a:solidFill>
                <a:srgbClr val="FF0000"/>
              </a:solidFill>
              <a:latin typeface="Comic Sans MS" panose="030F0702030302020204" pitchFamily="66" charset="0"/>
            </a:endParaRPr>
          </a:p>
          <a:p>
            <a:endParaRPr lang="en-GB" sz="4000" dirty="0" smtClean="0">
              <a:solidFill>
                <a:srgbClr val="FF0000"/>
              </a:solidFill>
              <a:latin typeface="Comic Sans MS" panose="030F0702030302020204" pitchFamily="66" charset="0"/>
            </a:endParaRPr>
          </a:p>
          <a:p>
            <a:r>
              <a:rPr lang="en-GB" sz="4800" dirty="0" err="1">
                <a:solidFill>
                  <a:srgbClr val="FF0000"/>
                </a:solidFill>
                <a:latin typeface="Comic Sans MS" panose="030F0702030302020204" pitchFamily="66" charset="0"/>
              </a:rPr>
              <a:t>u</a:t>
            </a:r>
            <a:r>
              <a:rPr lang="en-GB" sz="4800" dirty="0" err="1" smtClean="0">
                <a:solidFill>
                  <a:srgbClr val="FF0000"/>
                </a:solidFill>
                <a:latin typeface="Comic Sans MS" panose="030F0702030302020204" pitchFamily="66" charset="0"/>
              </a:rPr>
              <a:t>re</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p</a:t>
            </a:r>
            <a:r>
              <a:rPr lang="en-GB" sz="4000" dirty="0" smtClean="0">
                <a:solidFill>
                  <a:srgbClr val="FF0000"/>
                </a:solidFill>
                <a:latin typeface="Comic Sans MS" panose="030F0702030302020204" pitchFamily="66" charset="0"/>
              </a:rPr>
              <a:t>ure         </a:t>
            </a:r>
            <a:r>
              <a:rPr lang="en-GB" sz="4000" dirty="0" smtClean="0">
                <a:latin typeface="Comic Sans MS" panose="030F0702030302020204" pitchFamily="66" charset="0"/>
              </a:rPr>
              <a:t>man</a:t>
            </a:r>
            <a:r>
              <a:rPr lang="en-GB" sz="4000" dirty="0" smtClean="0">
                <a:solidFill>
                  <a:srgbClr val="FF0000"/>
                </a:solidFill>
                <a:latin typeface="Comic Sans MS" panose="030F0702030302020204" pitchFamily="66" charset="0"/>
              </a:rPr>
              <a:t>ure            </a:t>
            </a:r>
            <a:r>
              <a:rPr lang="en-GB" sz="4000" dirty="0" smtClean="0">
                <a:latin typeface="Comic Sans MS" panose="030F0702030302020204" pitchFamily="66" charset="0"/>
              </a:rPr>
              <a:t>se</a:t>
            </a:r>
            <a:r>
              <a:rPr lang="en-GB" sz="4000" dirty="0" smtClean="0">
                <a:solidFill>
                  <a:srgbClr val="FF0000"/>
                </a:solidFill>
                <a:latin typeface="Comic Sans MS" panose="030F0702030302020204" pitchFamily="66" charset="0"/>
              </a:rPr>
              <a:t>cure</a:t>
            </a:r>
          </a:p>
          <a:p>
            <a:endParaRPr lang="en-GB" sz="4000" dirty="0">
              <a:solidFill>
                <a:srgbClr val="FF0000"/>
              </a:solidFill>
              <a:latin typeface="Comic Sans MS" panose="030F0702030302020204" pitchFamily="66" charset="0"/>
            </a:endParaRPr>
          </a:p>
          <a:p>
            <a:endParaRPr lang="en-GB" sz="4000" dirty="0" smtClean="0">
              <a:solidFill>
                <a:srgbClr val="FF0000"/>
              </a:solidFill>
              <a:latin typeface="Comic Sans MS" panose="030F0702030302020204" pitchFamily="66" charset="0"/>
            </a:endParaRPr>
          </a:p>
          <a:p>
            <a:r>
              <a:rPr lang="en-GB" sz="4000" dirty="0">
                <a:solidFill>
                  <a:srgbClr val="FF0000"/>
                </a:solidFill>
                <a:latin typeface="Comic Sans MS" panose="030F0702030302020204" pitchFamily="66" charset="0"/>
              </a:rPr>
              <a:t> </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capt</a:t>
            </a:r>
            <a:r>
              <a:rPr lang="en-GB" sz="4000" dirty="0" smtClean="0">
                <a:solidFill>
                  <a:srgbClr val="FF0000"/>
                </a:solidFill>
                <a:latin typeface="Comic Sans MS" panose="030F0702030302020204" pitchFamily="66" charset="0"/>
              </a:rPr>
              <a:t>ure          </a:t>
            </a:r>
            <a:r>
              <a:rPr lang="en-GB" sz="4000" dirty="0" smtClean="0">
                <a:latin typeface="Comic Sans MS" panose="030F0702030302020204" pitchFamily="66" charset="0"/>
              </a:rPr>
              <a:t>fract</a:t>
            </a:r>
            <a:r>
              <a:rPr lang="en-GB" sz="4000" dirty="0" smtClean="0">
                <a:solidFill>
                  <a:srgbClr val="FF0000"/>
                </a:solidFill>
                <a:latin typeface="Comic Sans MS" panose="030F0702030302020204" pitchFamily="66" charset="0"/>
              </a:rPr>
              <a:t>ure          </a:t>
            </a:r>
            <a:r>
              <a:rPr lang="en-GB" sz="4000" dirty="0" smtClean="0">
                <a:latin typeface="Comic Sans MS" panose="030F0702030302020204" pitchFamily="66" charset="0"/>
              </a:rPr>
              <a:t>treas</a:t>
            </a:r>
            <a:r>
              <a:rPr lang="en-GB" sz="4000" dirty="0" smtClean="0">
                <a:solidFill>
                  <a:srgbClr val="FF0000"/>
                </a:solidFill>
                <a:latin typeface="Comic Sans MS" panose="030F0702030302020204" pitchFamily="66" charset="0"/>
              </a:rPr>
              <a:t>ure</a:t>
            </a:r>
          </a:p>
          <a:p>
            <a:endParaRPr lang="en-GB" sz="4000" dirty="0">
              <a:solidFill>
                <a:srgbClr val="FF0000"/>
              </a:solidFill>
              <a:latin typeface="Comic Sans MS" panose="030F0702030302020204" pitchFamily="66" charset="0"/>
            </a:endParaRPr>
          </a:p>
        </p:txBody>
      </p:sp>
      <p:pic>
        <p:nvPicPr>
          <p:cNvPr id="3" name="Picture 2" descr="The Benefits Of Energy-Saving Light Bulbs | Hometree"/>
          <p:cNvPicPr/>
          <p:nvPr/>
        </p:nvPicPr>
        <p:blipFill rotWithShape="1">
          <a:blip r:embed="rId2" cstate="print">
            <a:extLst>
              <a:ext uri="{28A0092B-C50C-407E-A947-70E740481C1C}">
                <a14:useLocalDpi xmlns:a14="http://schemas.microsoft.com/office/drawing/2010/main" val="0"/>
              </a:ext>
            </a:extLst>
          </a:blip>
          <a:srcRect r="50476"/>
          <a:stretch/>
        </p:blipFill>
        <p:spPr bwMode="auto">
          <a:xfrm>
            <a:off x="4293534" y="149217"/>
            <a:ext cx="1009986" cy="957430"/>
          </a:xfrm>
          <a:prstGeom prst="rect">
            <a:avLst/>
          </a:prstGeom>
          <a:noFill/>
          <a:ln>
            <a:noFill/>
          </a:ln>
          <a:extLst>
            <a:ext uri="{53640926-AAD7-44D8-BBD7-CCE9431645EC}">
              <a14:shadowObscured xmlns:a14="http://schemas.microsoft.com/office/drawing/2010/main"/>
            </a:ext>
          </a:extLst>
        </p:spPr>
      </p:pic>
      <p:pic>
        <p:nvPicPr>
          <p:cNvPr id="4" name="Picture 3" descr="What is the night-only rate? – Energuid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7269" y="204395"/>
            <a:ext cx="1683851" cy="830998"/>
          </a:xfrm>
          <a:prstGeom prst="rect">
            <a:avLst/>
          </a:prstGeom>
          <a:noFill/>
          <a:ln>
            <a:noFill/>
          </a:ln>
        </p:spPr>
      </p:pic>
      <p:pic>
        <p:nvPicPr>
          <p:cNvPr id="5" name="Picture 4" descr="Free Cartoon Fighting Cliparts, Download Free Clip Art, Free Clip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88693" y="204395"/>
            <a:ext cx="1419225" cy="1080770"/>
          </a:xfrm>
          <a:prstGeom prst="rect">
            <a:avLst/>
          </a:prstGeom>
          <a:noFill/>
          <a:ln>
            <a:noFill/>
          </a:ln>
        </p:spPr>
      </p:pic>
      <p:pic>
        <p:nvPicPr>
          <p:cNvPr id="6" name="Picture 5" descr="Free Right Cliparts, Download Free Clip Art, Free Clip Art on ..."/>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99896" y="1396520"/>
            <a:ext cx="1203624" cy="925158"/>
          </a:xfrm>
          <a:prstGeom prst="rect">
            <a:avLst/>
          </a:prstGeom>
          <a:noFill/>
          <a:ln>
            <a:noFill/>
          </a:ln>
        </p:spPr>
      </p:pic>
      <p:pic>
        <p:nvPicPr>
          <p:cNvPr id="7" name="Picture 6" descr="Sight Five Senses Clipart"/>
          <p:cNvPicPr/>
          <p:nvPr/>
        </p:nvPicPr>
        <p:blipFill rotWithShape="1">
          <a:blip r:embed="rId6" cstate="print">
            <a:extLst>
              <a:ext uri="{28A0092B-C50C-407E-A947-70E740481C1C}">
                <a14:useLocalDpi xmlns:a14="http://schemas.microsoft.com/office/drawing/2010/main" val="0"/>
              </a:ext>
            </a:extLst>
          </a:blip>
          <a:srcRect b="4642"/>
          <a:stretch/>
        </p:blipFill>
        <p:spPr bwMode="auto">
          <a:xfrm>
            <a:off x="7793636" y="1285165"/>
            <a:ext cx="1076325" cy="1296670"/>
          </a:xfrm>
          <a:prstGeom prst="rect">
            <a:avLst/>
          </a:prstGeom>
          <a:noFill/>
          <a:ln>
            <a:noFill/>
          </a:ln>
          <a:extLst>
            <a:ext uri="{53640926-AAD7-44D8-BBD7-CCE9431645EC}">
              <a14:shadowObscured xmlns:a14="http://schemas.microsoft.com/office/drawing/2010/main"/>
            </a:ext>
          </a:extLst>
        </p:spPr>
      </p:pic>
      <p:pic>
        <p:nvPicPr>
          <p:cNvPr id="8" name="Picture 7" descr="High Performer vs High Potential – what's the difference (and why ..."/>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82447" y="1414700"/>
            <a:ext cx="1845946" cy="1037600"/>
          </a:xfrm>
          <a:prstGeom prst="rect">
            <a:avLst/>
          </a:prstGeom>
          <a:noFill/>
          <a:ln>
            <a:noFill/>
          </a:ln>
        </p:spPr>
      </p:pic>
      <p:pic>
        <p:nvPicPr>
          <p:cNvPr id="9" name="Picture 8" descr="Pure Orange Juice 1 Litre Cartons (Pack of 12) A08067 BZ04167"/>
          <p:cNvPicPr/>
          <p:nvPr/>
        </p:nvPicPr>
        <p:blipFill rotWithShape="1">
          <a:blip r:embed="rId8" cstate="print">
            <a:extLst>
              <a:ext uri="{28A0092B-C50C-407E-A947-70E740481C1C}">
                <a14:useLocalDpi xmlns:a14="http://schemas.microsoft.com/office/drawing/2010/main" val="0"/>
              </a:ext>
            </a:extLst>
          </a:blip>
          <a:srcRect l="28767" t="3425" r="25342" b="5480"/>
          <a:stretch/>
        </p:blipFill>
        <p:spPr bwMode="auto">
          <a:xfrm>
            <a:off x="3851855" y="3083498"/>
            <a:ext cx="946672" cy="1627891"/>
          </a:xfrm>
          <a:prstGeom prst="rect">
            <a:avLst/>
          </a:prstGeom>
          <a:noFill/>
          <a:ln>
            <a:noFill/>
          </a:ln>
          <a:extLst>
            <a:ext uri="{53640926-AAD7-44D8-BBD7-CCE9431645EC}">
              <a14:shadowObscured xmlns:a14="http://schemas.microsoft.com/office/drawing/2010/main"/>
            </a:ext>
          </a:extLst>
        </p:spPr>
      </p:pic>
      <p:pic>
        <p:nvPicPr>
          <p:cNvPr id="12" name="Picture 11" descr="Manure - Wikipedia"/>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44628" y="3294828"/>
            <a:ext cx="1487170" cy="1205230"/>
          </a:xfrm>
          <a:prstGeom prst="rect">
            <a:avLst/>
          </a:prstGeom>
          <a:noFill/>
          <a:ln>
            <a:noFill/>
          </a:ln>
        </p:spPr>
      </p:pic>
      <p:pic>
        <p:nvPicPr>
          <p:cNvPr id="13" name="Picture 12" descr="Keeping your scanned and printed documents as secure as Fort Knox ..."/>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182446" y="3209148"/>
            <a:ext cx="1625471" cy="1290910"/>
          </a:xfrm>
          <a:prstGeom prst="rect">
            <a:avLst/>
          </a:prstGeom>
          <a:noFill/>
          <a:ln>
            <a:noFill/>
          </a:ln>
        </p:spPr>
      </p:pic>
      <p:pic>
        <p:nvPicPr>
          <p:cNvPr id="14" name="Picture 13" descr="Frisbee clipart catch, Frisbee catch Transparent FREE for download ..."/>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336599" y="5002171"/>
            <a:ext cx="1406394" cy="1340192"/>
          </a:xfrm>
          <a:prstGeom prst="rect">
            <a:avLst/>
          </a:prstGeom>
          <a:noFill/>
          <a:ln>
            <a:noFill/>
          </a:ln>
        </p:spPr>
      </p:pic>
      <p:pic>
        <p:nvPicPr>
          <p:cNvPr id="15" name="Picture 14" descr="Sad Little Girl Broken Arm Bone Stock Vector (Royalty Free) 1126652636"/>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011754" y="5114160"/>
            <a:ext cx="1107440" cy="1209675"/>
          </a:xfrm>
          <a:prstGeom prst="rect">
            <a:avLst/>
          </a:prstGeom>
          <a:noFill/>
          <a:ln>
            <a:noFill/>
          </a:ln>
        </p:spPr>
      </p:pic>
      <p:pic>
        <p:nvPicPr>
          <p:cNvPr id="16" name="Picture 15" descr="treasure #pirate #treasurechest #chest #gold - Treasure Chest ..."/>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424832" y="4980595"/>
            <a:ext cx="1506741" cy="1383343"/>
          </a:xfrm>
          <a:prstGeom prst="rect">
            <a:avLst/>
          </a:prstGeom>
          <a:noFill/>
          <a:ln>
            <a:noFill/>
          </a:ln>
        </p:spPr>
      </p:pic>
    </p:spTree>
    <p:extLst>
      <p:ext uri="{BB962C8B-B14F-4D97-AF65-F5344CB8AC3E}">
        <p14:creationId xmlns:p14="http://schemas.microsoft.com/office/powerpoint/2010/main" val="829552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heel(1)">
                                      <p:cBhvr>
                                        <p:cTn id="7" dur="2000"/>
                                        <p:tgtEl>
                                          <p:spTgt spid="2">
                                            <p:txEl>
                                              <p:pRg st="5" end="5"/>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8" end="8"/>
                                            </p:txEl>
                                          </p:spTgt>
                                        </p:tgtEl>
                                        <p:attrNameLst>
                                          <p:attrName>style.visibility</p:attrName>
                                        </p:attrNameLst>
                                      </p:cBhvr>
                                      <p:to>
                                        <p:strVal val="visible"/>
                                      </p:to>
                                    </p:set>
                                    <p:animEffect transition="in" filter="wheel(1)">
                                      <p:cBhvr>
                                        <p:cTn id="10" dur="2000"/>
                                        <p:tgtEl>
                                          <p:spTgt spid="2">
                                            <p:txEl>
                                              <p:pRg st="8" end="8"/>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heel(1)">
                                      <p:cBhvr>
                                        <p:cTn id="20" dur="2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heel(1)">
                                      <p:cBhvr>
                                        <p:cTn id="25" dur="20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heel(1)">
                                      <p:cBhvr>
                                        <p:cTn id="30" dur="20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heel(1)">
                                      <p:cBhvr>
                                        <p:cTn id="35" dur="20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heel(1)">
                                      <p:cBhvr>
                                        <p:cTn id="4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1920" y="139849"/>
            <a:ext cx="11887200" cy="5878532"/>
          </a:xfrm>
          <a:prstGeom prst="rect">
            <a:avLst/>
          </a:prstGeom>
          <a:noFill/>
        </p:spPr>
        <p:txBody>
          <a:bodyPr wrap="square" rtlCol="0">
            <a:spAutoFit/>
          </a:bodyPr>
          <a:lstStyle/>
          <a:p>
            <a:r>
              <a:rPr lang="en-GB" sz="4800" dirty="0" err="1">
                <a:solidFill>
                  <a:srgbClr val="FF0000"/>
                </a:solidFill>
                <a:latin typeface="Comic Sans MS" panose="030F0702030302020204" pitchFamily="66" charset="0"/>
              </a:rPr>
              <a:t>e</a:t>
            </a:r>
            <a:r>
              <a:rPr lang="en-GB" sz="4800" dirty="0" err="1" smtClean="0">
                <a:solidFill>
                  <a:srgbClr val="FF0000"/>
                </a:solidFill>
                <a:latin typeface="Comic Sans MS" panose="030F0702030302020204" pitchFamily="66" charset="0"/>
              </a:rPr>
              <a:t>r</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eras</a:t>
            </a:r>
            <a:r>
              <a:rPr lang="en-GB" sz="4000" dirty="0" smtClean="0">
                <a:solidFill>
                  <a:srgbClr val="FF0000"/>
                </a:solidFill>
                <a:latin typeface="Comic Sans MS" panose="030F0702030302020204" pitchFamily="66" charset="0"/>
              </a:rPr>
              <a:t>er  </a:t>
            </a:r>
            <a:r>
              <a:rPr lang="en-GB" sz="4000" dirty="0" smtClean="0">
                <a:latin typeface="Comic Sans MS" panose="030F0702030302020204" pitchFamily="66" charset="0"/>
              </a:rPr>
              <a:t>         ott</a:t>
            </a:r>
            <a:r>
              <a:rPr lang="en-GB" sz="4000" dirty="0" smtClean="0">
                <a:solidFill>
                  <a:srgbClr val="FF0000"/>
                </a:solidFill>
                <a:latin typeface="Comic Sans MS" panose="030F0702030302020204" pitchFamily="66" charset="0"/>
              </a:rPr>
              <a:t>er             </a:t>
            </a:r>
            <a:r>
              <a:rPr lang="en-GB" sz="4000" dirty="0" smtClean="0">
                <a:latin typeface="Comic Sans MS" panose="030F0702030302020204" pitchFamily="66" charset="0"/>
              </a:rPr>
              <a:t>butt</a:t>
            </a:r>
            <a:r>
              <a:rPr lang="en-GB" sz="4000" dirty="0" smtClean="0">
                <a:solidFill>
                  <a:srgbClr val="FF0000"/>
                </a:solidFill>
                <a:latin typeface="Comic Sans MS" panose="030F0702030302020204" pitchFamily="66" charset="0"/>
              </a:rPr>
              <a:t>er</a:t>
            </a:r>
          </a:p>
          <a:p>
            <a:endParaRPr lang="en-GB" sz="4000" dirty="0">
              <a:solidFill>
                <a:srgbClr val="FF0000"/>
              </a:solidFill>
              <a:latin typeface="Comic Sans MS" panose="030F0702030302020204" pitchFamily="66" charset="0"/>
            </a:endParaRPr>
          </a:p>
          <a:p>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ladd</a:t>
            </a:r>
            <a:r>
              <a:rPr lang="en-GB" sz="4000" dirty="0" smtClean="0">
                <a:solidFill>
                  <a:srgbClr val="FF0000"/>
                </a:solidFill>
                <a:latin typeface="Comic Sans MS" panose="030F0702030302020204" pitchFamily="66" charset="0"/>
              </a:rPr>
              <a:t>er        </a:t>
            </a:r>
            <a:r>
              <a:rPr lang="en-GB" sz="4000" dirty="0" smtClean="0">
                <a:latin typeface="Comic Sans MS" panose="030F0702030302020204" pitchFamily="66" charset="0"/>
              </a:rPr>
              <a:t>tig</a:t>
            </a:r>
            <a:r>
              <a:rPr lang="en-GB" sz="4000" dirty="0" smtClean="0">
                <a:solidFill>
                  <a:srgbClr val="FF0000"/>
                </a:solidFill>
                <a:latin typeface="Comic Sans MS" panose="030F0702030302020204" pitchFamily="66" charset="0"/>
              </a:rPr>
              <a:t>er             </a:t>
            </a:r>
            <a:r>
              <a:rPr lang="en-GB" sz="4000" dirty="0" smtClean="0">
                <a:latin typeface="Comic Sans MS" panose="030F0702030302020204" pitchFamily="66" charset="0"/>
              </a:rPr>
              <a:t>butch</a:t>
            </a:r>
            <a:r>
              <a:rPr lang="en-GB" sz="4000" dirty="0" smtClean="0">
                <a:solidFill>
                  <a:srgbClr val="FF0000"/>
                </a:solidFill>
                <a:latin typeface="Comic Sans MS" panose="030F0702030302020204" pitchFamily="66" charset="0"/>
              </a:rPr>
              <a:t>er</a:t>
            </a:r>
          </a:p>
          <a:p>
            <a:endParaRPr lang="en-GB" sz="4000" dirty="0">
              <a:solidFill>
                <a:srgbClr val="FF0000"/>
              </a:solidFill>
              <a:latin typeface="Comic Sans MS" panose="030F0702030302020204" pitchFamily="66" charset="0"/>
            </a:endParaRPr>
          </a:p>
          <a:p>
            <a:endParaRPr lang="en-GB" sz="4000" dirty="0" smtClean="0">
              <a:solidFill>
                <a:srgbClr val="FF0000"/>
              </a:solidFill>
              <a:latin typeface="Comic Sans MS" panose="030F0702030302020204" pitchFamily="66" charset="0"/>
            </a:endParaRPr>
          </a:p>
          <a:p>
            <a:endParaRPr lang="en-GB" sz="4000" dirty="0">
              <a:solidFill>
                <a:srgbClr val="FF0000"/>
              </a:solidFill>
              <a:latin typeface="Comic Sans MS" panose="030F0702030302020204" pitchFamily="66" charset="0"/>
            </a:endParaRPr>
          </a:p>
          <a:p>
            <a:r>
              <a:rPr lang="en-GB" sz="4800" dirty="0" err="1">
                <a:solidFill>
                  <a:srgbClr val="FF0000"/>
                </a:solidFill>
                <a:latin typeface="Comic Sans MS" panose="030F0702030302020204" pitchFamily="66" charset="0"/>
              </a:rPr>
              <a:t>u</a:t>
            </a:r>
            <a:r>
              <a:rPr lang="en-GB" sz="4800" dirty="0" err="1" smtClean="0">
                <a:solidFill>
                  <a:srgbClr val="FF0000"/>
                </a:solidFill>
                <a:latin typeface="Comic Sans MS" panose="030F0702030302020204" pitchFamily="66" charset="0"/>
              </a:rPr>
              <a:t>r</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f</a:t>
            </a:r>
            <a:r>
              <a:rPr lang="en-GB" sz="4000" dirty="0" smtClean="0">
                <a:solidFill>
                  <a:srgbClr val="FF0000"/>
                </a:solidFill>
                <a:latin typeface="Comic Sans MS" panose="030F0702030302020204" pitchFamily="66" charset="0"/>
              </a:rPr>
              <a:t>ur             </a:t>
            </a:r>
            <a:r>
              <a:rPr lang="en-GB" sz="4000" dirty="0" smtClean="0">
                <a:latin typeface="Comic Sans MS" panose="030F0702030302020204" pitchFamily="66" charset="0"/>
              </a:rPr>
              <a:t>ch</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ch              b</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g</a:t>
            </a:r>
            <a:r>
              <a:rPr lang="en-GB" sz="4000" dirty="0" smtClean="0">
                <a:solidFill>
                  <a:srgbClr val="FF0000"/>
                </a:solidFill>
                <a:latin typeface="Comic Sans MS" panose="030F0702030302020204" pitchFamily="66" charset="0"/>
              </a:rPr>
              <a:t>er</a:t>
            </a:r>
          </a:p>
          <a:p>
            <a:endParaRPr lang="en-GB" sz="4000" dirty="0">
              <a:solidFill>
                <a:srgbClr val="FF0000"/>
              </a:solidFill>
              <a:latin typeface="Comic Sans MS" panose="030F0702030302020204" pitchFamily="66" charset="0"/>
            </a:endParaRPr>
          </a:p>
          <a:p>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c</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l            b</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st               n</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se  </a:t>
            </a:r>
            <a:endParaRPr lang="en-GB" sz="4000" dirty="0">
              <a:latin typeface="Comic Sans MS" panose="030F0702030302020204" pitchFamily="66" charset="0"/>
            </a:endParaRPr>
          </a:p>
        </p:txBody>
      </p:sp>
      <p:pic>
        <p:nvPicPr>
          <p:cNvPr id="4" name="Picture 3" descr="Eraser Images, Stock Photos &amp; Vectors | Shutterstock"/>
          <p:cNvPicPr/>
          <p:nvPr/>
        </p:nvPicPr>
        <p:blipFill rotWithShape="1">
          <a:blip r:embed="rId2">
            <a:extLst>
              <a:ext uri="{28A0092B-C50C-407E-A947-70E740481C1C}">
                <a14:useLocalDpi xmlns:a14="http://schemas.microsoft.com/office/drawing/2010/main" val="0"/>
              </a:ext>
            </a:extLst>
          </a:blip>
          <a:srcRect l="6418" t="7143" r="7219" b="13214"/>
          <a:stretch/>
        </p:blipFill>
        <p:spPr bwMode="auto">
          <a:xfrm>
            <a:off x="4062469" y="139849"/>
            <a:ext cx="1509992" cy="1011219"/>
          </a:xfrm>
          <a:prstGeom prst="rect">
            <a:avLst/>
          </a:prstGeom>
          <a:noFill/>
          <a:ln>
            <a:noFill/>
          </a:ln>
          <a:extLst>
            <a:ext uri="{53640926-AAD7-44D8-BBD7-CCE9431645EC}">
              <a14:shadowObscured xmlns:a14="http://schemas.microsoft.com/office/drawing/2010/main"/>
            </a:ext>
          </a:extLst>
        </p:spPr>
      </p:pic>
      <p:pic>
        <p:nvPicPr>
          <p:cNvPr id="5" name="Picture 4" descr="Otter named UK's favourite freshwater species in Biology Week poll"/>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169" y="139849"/>
            <a:ext cx="1799590" cy="1038225"/>
          </a:xfrm>
          <a:prstGeom prst="rect">
            <a:avLst/>
          </a:prstGeom>
          <a:noFill/>
          <a:ln>
            <a:noFill/>
          </a:ln>
        </p:spPr>
      </p:pic>
      <p:pic>
        <p:nvPicPr>
          <p:cNvPr id="6" name="Picture 5" descr="The story of butter | Canadian Goodnes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67190" y="139849"/>
            <a:ext cx="1541930" cy="1038225"/>
          </a:xfrm>
          <a:prstGeom prst="rect">
            <a:avLst/>
          </a:prstGeom>
          <a:noFill/>
          <a:ln>
            <a:noFill/>
          </a:ln>
        </p:spPr>
      </p:pic>
      <p:pic>
        <p:nvPicPr>
          <p:cNvPr id="7" name="Picture 6" descr="Drabest 3 in 1 Multi-Purpose Telescopic Ladder - Ladder Sales Direct"/>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90347" y="1295230"/>
            <a:ext cx="1114425" cy="1408430"/>
          </a:xfrm>
          <a:prstGeom prst="rect">
            <a:avLst/>
          </a:prstGeom>
          <a:noFill/>
          <a:ln>
            <a:noFill/>
          </a:ln>
        </p:spPr>
      </p:pic>
      <p:pic>
        <p:nvPicPr>
          <p:cNvPr id="8" name="Picture 7" descr="Study Reveals Loss of Laos's Final Tigers - Scientific American"/>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68" y="1470023"/>
            <a:ext cx="1799590" cy="1058844"/>
          </a:xfrm>
          <a:prstGeom prst="rect">
            <a:avLst/>
          </a:prstGeom>
          <a:noFill/>
          <a:ln>
            <a:noFill/>
          </a:ln>
        </p:spPr>
      </p:pic>
      <p:pic>
        <p:nvPicPr>
          <p:cNvPr id="9" name="Picture 8" descr="Butcher's shop in Blackrod celebrates 50 years at the heart of the ..."/>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42220" y="1412387"/>
            <a:ext cx="1866900" cy="1174115"/>
          </a:xfrm>
          <a:prstGeom prst="rect">
            <a:avLst/>
          </a:prstGeom>
          <a:noFill/>
          <a:ln>
            <a:noFill/>
          </a:ln>
        </p:spPr>
      </p:pic>
      <p:pic>
        <p:nvPicPr>
          <p:cNvPr id="10" name="Picture 9" descr="Yellow Fur Background | Gallery Yopriceville - High-Quality ..."/>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95819" y="3725200"/>
            <a:ext cx="1533300" cy="986649"/>
          </a:xfrm>
          <a:prstGeom prst="rect">
            <a:avLst/>
          </a:prstGeom>
          <a:noFill/>
          <a:ln>
            <a:noFill/>
          </a:ln>
        </p:spPr>
      </p:pic>
      <p:pic>
        <p:nvPicPr>
          <p:cNvPr id="11" name="Picture 10" descr="Church ashes error incurs judge's wrath | News | The Times"/>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725284" y="3573929"/>
            <a:ext cx="2022475" cy="1137920"/>
          </a:xfrm>
          <a:prstGeom prst="rect">
            <a:avLst/>
          </a:prstGeom>
          <a:noFill/>
          <a:ln>
            <a:noFill/>
          </a:ln>
        </p:spPr>
      </p:pic>
      <p:pic>
        <p:nvPicPr>
          <p:cNvPr id="12" name="Picture 11" descr="What Happens to Your Body After Eating a Burger | Reader's Digest"/>
          <p:cNvPicPr/>
          <p:nvPr/>
        </p:nvPicPr>
        <p:blipFill rotWithShape="1">
          <a:blip r:embed="rId10" cstate="print">
            <a:extLst>
              <a:ext uri="{28A0092B-C50C-407E-A947-70E740481C1C}">
                <a14:useLocalDpi xmlns:a14="http://schemas.microsoft.com/office/drawing/2010/main" val="0"/>
              </a:ext>
            </a:extLst>
          </a:blip>
          <a:srcRect l="16759" r="16089"/>
          <a:stretch/>
        </p:blipFill>
        <p:spPr bwMode="auto">
          <a:xfrm>
            <a:off x="10510221" y="3573929"/>
            <a:ext cx="1333948" cy="1213346"/>
          </a:xfrm>
          <a:prstGeom prst="rect">
            <a:avLst/>
          </a:prstGeom>
          <a:noFill/>
          <a:ln>
            <a:noFill/>
          </a:ln>
        </p:spPr>
      </p:pic>
      <p:pic>
        <p:nvPicPr>
          <p:cNvPr id="14" name="Picture 13" descr="Curl Training 101: The Key to Clumping | Curly hair styles, How to ..."/>
          <p:cNvPicPr/>
          <p:nvPr/>
        </p:nvPicPr>
        <p:blipFill>
          <a:blip r:embed="rId11">
            <a:extLst>
              <a:ext uri="{28A0092B-C50C-407E-A947-70E740481C1C}">
                <a14:useLocalDpi xmlns:a14="http://schemas.microsoft.com/office/drawing/2010/main" val="0"/>
              </a:ext>
            </a:extLst>
          </a:blip>
          <a:srcRect/>
          <a:stretch>
            <a:fillRect/>
          </a:stretch>
        </p:blipFill>
        <p:spPr bwMode="auto">
          <a:xfrm>
            <a:off x="3457435" y="4894353"/>
            <a:ext cx="1210067" cy="1678071"/>
          </a:xfrm>
          <a:prstGeom prst="rect">
            <a:avLst/>
          </a:prstGeom>
          <a:noFill/>
          <a:ln>
            <a:noFill/>
          </a:ln>
        </p:spPr>
      </p:pic>
      <p:pic>
        <p:nvPicPr>
          <p:cNvPr id="15" name="Picture 14" descr="How to deal with a burst tyre | T W White &amp; Sons Blog"/>
          <p:cNvPicPr/>
          <p:nvPr/>
        </p:nvPicPr>
        <p:blipFill rotWithShape="1">
          <a:blip r:embed="rId12" cstate="print">
            <a:extLst>
              <a:ext uri="{28A0092B-C50C-407E-A947-70E740481C1C}">
                <a14:useLocalDpi xmlns:a14="http://schemas.microsoft.com/office/drawing/2010/main" val="0"/>
              </a:ext>
            </a:extLst>
          </a:blip>
          <a:srcRect l="12796" r="13249"/>
          <a:stretch/>
        </p:blipFill>
        <p:spPr bwMode="auto">
          <a:xfrm>
            <a:off x="6757161" y="4924722"/>
            <a:ext cx="1581150" cy="1202055"/>
          </a:xfrm>
          <a:prstGeom prst="rect">
            <a:avLst/>
          </a:prstGeom>
          <a:noFill/>
          <a:ln>
            <a:noFill/>
          </a:ln>
          <a:extLst>
            <a:ext uri="{53640926-AAD7-44D8-BBD7-CCE9431645EC}">
              <a14:shadowObscured xmlns:a14="http://schemas.microsoft.com/office/drawing/2010/main"/>
            </a:ext>
          </a:extLst>
        </p:spPr>
      </p:pic>
      <p:pic>
        <p:nvPicPr>
          <p:cNvPr id="16" name="Picture 15" descr="On-the-Job Survival Tips for New Nurses | Monster.com"/>
          <p:cNvPicPr/>
          <p:nvPr/>
        </p:nvPicPr>
        <p:blipFill rotWithShape="1">
          <a:blip r:embed="rId13" cstate="print">
            <a:extLst>
              <a:ext uri="{28A0092B-C50C-407E-A947-70E740481C1C}">
                <a14:useLocalDpi xmlns:a14="http://schemas.microsoft.com/office/drawing/2010/main" val="0"/>
              </a:ext>
            </a:extLst>
          </a:blip>
          <a:srcRect l="10305" t="3239" r="9587"/>
          <a:stretch/>
        </p:blipFill>
        <p:spPr bwMode="auto">
          <a:xfrm>
            <a:off x="10142220" y="4924722"/>
            <a:ext cx="1866900" cy="158355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20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circle(in)">
                                      <p:cBhvr>
                                        <p:cTn id="7" dur="2000"/>
                                        <p:tgtEl>
                                          <p:spTgt spid="2">
                                            <p:txEl>
                                              <p:pRg st="6" end="6"/>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2">
                                            <p:txEl>
                                              <p:pRg st="8" end="8"/>
                                            </p:txEl>
                                          </p:spTgt>
                                        </p:tgtEl>
                                        <p:attrNameLst>
                                          <p:attrName>style.visibility</p:attrName>
                                        </p:attrNameLst>
                                      </p:cBhvr>
                                      <p:to>
                                        <p:strVal val="visible"/>
                                      </p:to>
                                    </p:set>
                                    <p:animEffect transition="in" filter="circle(in)">
                                      <p:cBhvr>
                                        <p:cTn id="10" dur="2000"/>
                                        <p:tgtEl>
                                          <p:spTgt spid="2">
                                            <p:txEl>
                                              <p:pRg st="8" end="8"/>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20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circle(in)">
                                      <p:cBhvr>
                                        <p:cTn id="30" dur="20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circle(in)">
                                      <p:cBhvr>
                                        <p:cTn id="35" dur="20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circle(in)">
                                      <p:cBhvr>
                                        <p:cTn id="4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7574" y="215152"/>
            <a:ext cx="11704321" cy="5878532"/>
          </a:xfrm>
          <a:prstGeom prst="rect">
            <a:avLst/>
          </a:prstGeom>
          <a:noFill/>
        </p:spPr>
        <p:txBody>
          <a:bodyPr wrap="square" rtlCol="0">
            <a:spAutoFit/>
          </a:bodyPr>
          <a:lstStyle/>
          <a:p>
            <a:r>
              <a:rPr lang="en-GB" sz="4800" dirty="0" err="1" smtClean="0">
                <a:solidFill>
                  <a:srgbClr val="FF0000"/>
                </a:solidFill>
                <a:latin typeface="Comic Sans MS" panose="030F0702030302020204" pitchFamily="66" charset="0"/>
              </a:rPr>
              <a:t>oa</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g</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t             fl</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t              b</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t</a:t>
            </a:r>
          </a:p>
          <a:p>
            <a:endParaRPr lang="en-GB" sz="4000" dirty="0">
              <a:latin typeface="Comic Sans MS" panose="030F0702030302020204" pitchFamily="66" charset="0"/>
            </a:endParaRPr>
          </a:p>
          <a:p>
            <a:r>
              <a:rPr lang="en-GB" sz="4000" dirty="0" smtClean="0">
                <a:latin typeface="Comic Sans MS" panose="030F0702030302020204" pitchFamily="66" charset="0"/>
              </a:rPr>
              <a:t>                r</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d          l</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f               c</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ch</a:t>
            </a:r>
          </a:p>
          <a:p>
            <a:endParaRPr lang="en-GB" sz="4000" dirty="0">
              <a:latin typeface="Comic Sans MS" panose="030F0702030302020204" pitchFamily="66" charset="0"/>
            </a:endParaRPr>
          </a:p>
          <a:p>
            <a:endParaRPr lang="en-GB" sz="4000" dirty="0" smtClean="0">
              <a:latin typeface="Comic Sans MS" panose="030F0702030302020204" pitchFamily="66" charset="0"/>
            </a:endParaRPr>
          </a:p>
          <a:p>
            <a:endParaRPr lang="en-GB" sz="4000" dirty="0">
              <a:latin typeface="Comic Sans MS" panose="030F0702030302020204" pitchFamily="66" charset="0"/>
            </a:endParaRPr>
          </a:p>
          <a:p>
            <a:r>
              <a:rPr lang="en-GB" sz="4800" dirty="0">
                <a:solidFill>
                  <a:srgbClr val="FF0000"/>
                </a:solidFill>
                <a:latin typeface="Comic Sans MS" panose="030F0702030302020204" pitchFamily="66" charset="0"/>
              </a:rPr>
              <a:t>o</a:t>
            </a:r>
            <a:r>
              <a:rPr lang="en-GB" sz="4800" dirty="0" smtClean="0">
                <a:solidFill>
                  <a:srgbClr val="FF0000"/>
                </a:solidFill>
                <a:latin typeface="Comic Sans MS" panose="030F0702030302020204" pitchFamily="66" charset="0"/>
              </a:rPr>
              <a:t>i   </a:t>
            </a:r>
            <a:r>
              <a:rPr lang="en-GB" sz="4000" dirty="0" smtClean="0">
                <a:latin typeface="Comic Sans MS" panose="030F0702030302020204" pitchFamily="66" charset="0"/>
              </a:rPr>
              <a:t>as in  qu</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ts           p</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son           f</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l</a:t>
            </a:r>
          </a:p>
          <a:p>
            <a:endParaRPr lang="en-GB" sz="4000" dirty="0">
              <a:latin typeface="Comic Sans MS" panose="030F0702030302020204" pitchFamily="66" charset="0"/>
            </a:endParaRPr>
          </a:p>
          <a:p>
            <a:r>
              <a:rPr lang="en-GB" sz="4000" dirty="0" smtClean="0">
                <a:latin typeface="Comic Sans MS" panose="030F0702030302020204" pitchFamily="66" charset="0"/>
              </a:rPr>
              <a:t>                 c</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n             b</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l               s</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l </a:t>
            </a:r>
            <a:endParaRPr lang="en-GB" sz="4000" dirty="0">
              <a:latin typeface="Comic Sans MS" panose="030F0702030302020204" pitchFamily="66" charset="0"/>
            </a:endParaRPr>
          </a:p>
        </p:txBody>
      </p:sp>
      <p:pic>
        <p:nvPicPr>
          <p:cNvPr id="3" name="Picture 2" descr="Goats know what their friends sound like | Science | AAAS"/>
          <p:cNvPicPr/>
          <p:nvPr/>
        </p:nvPicPr>
        <p:blipFill rotWithShape="1">
          <a:blip r:embed="rId2" cstate="print">
            <a:extLst>
              <a:ext uri="{28A0092B-C50C-407E-A947-70E740481C1C}">
                <a14:useLocalDpi xmlns:a14="http://schemas.microsoft.com/office/drawing/2010/main" val="0"/>
              </a:ext>
            </a:extLst>
          </a:blip>
          <a:srcRect l="28571"/>
          <a:stretch/>
        </p:blipFill>
        <p:spPr bwMode="auto">
          <a:xfrm>
            <a:off x="3734994" y="104885"/>
            <a:ext cx="1450191" cy="1301676"/>
          </a:xfrm>
          <a:prstGeom prst="rect">
            <a:avLst/>
          </a:prstGeom>
          <a:noFill/>
          <a:ln>
            <a:noFill/>
          </a:ln>
          <a:extLst>
            <a:ext uri="{53640926-AAD7-44D8-BBD7-CCE9431645EC}">
              <a14:shadowObscured xmlns:a14="http://schemas.microsoft.com/office/drawing/2010/main"/>
            </a:ext>
          </a:extLst>
        </p:spPr>
      </p:pic>
      <p:pic>
        <p:nvPicPr>
          <p:cNvPr id="4" name="Picture 3" descr="Funky Float &amp; Noodle Night - Oswegoland Park District"/>
          <p:cNvPicPr/>
          <p:nvPr/>
        </p:nvPicPr>
        <p:blipFill rotWithShape="1">
          <a:blip r:embed="rId3" cstate="print">
            <a:extLst>
              <a:ext uri="{28A0092B-C50C-407E-A947-70E740481C1C}">
                <a14:useLocalDpi xmlns:a14="http://schemas.microsoft.com/office/drawing/2010/main" val="0"/>
              </a:ext>
            </a:extLst>
          </a:blip>
          <a:srcRect l="9475" r="37335"/>
          <a:stretch/>
        </p:blipFill>
        <p:spPr bwMode="auto">
          <a:xfrm>
            <a:off x="6705191" y="137327"/>
            <a:ext cx="1695450" cy="1457325"/>
          </a:xfrm>
          <a:prstGeom prst="rect">
            <a:avLst/>
          </a:prstGeom>
          <a:noFill/>
          <a:ln>
            <a:noFill/>
          </a:ln>
          <a:extLst>
            <a:ext uri="{53640926-AAD7-44D8-BBD7-CCE9431645EC}">
              <a14:shadowObscured xmlns:a14="http://schemas.microsoft.com/office/drawing/2010/main"/>
            </a:ext>
          </a:extLst>
        </p:spPr>
      </p:pic>
      <p:pic>
        <p:nvPicPr>
          <p:cNvPr id="5" name="Picture 4" descr="A vacation you won't forget, stay on a 35 foot boat! - Bayfield"/>
          <p:cNvPicPr/>
          <p:nvPr/>
        </p:nvPicPr>
        <p:blipFill>
          <a:blip r:embed="rId4">
            <a:extLst>
              <a:ext uri="{28A0092B-C50C-407E-A947-70E740481C1C}">
                <a14:useLocalDpi xmlns:a14="http://schemas.microsoft.com/office/drawing/2010/main" val="0"/>
              </a:ext>
            </a:extLst>
          </a:blip>
          <a:srcRect/>
          <a:stretch>
            <a:fillRect/>
          </a:stretch>
        </p:blipFill>
        <p:spPr bwMode="auto">
          <a:xfrm>
            <a:off x="9940032" y="137327"/>
            <a:ext cx="1842770" cy="1228725"/>
          </a:xfrm>
          <a:prstGeom prst="rect">
            <a:avLst/>
          </a:prstGeom>
          <a:noFill/>
          <a:ln>
            <a:noFill/>
          </a:ln>
        </p:spPr>
      </p:pic>
      <p:pic>
        <p:nvPicPr>
          <p:cNvPr id="6" name="Picture 5" descr="digitalhub | This is the formula for the perfect road trip ..."/>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97681" y="1484386"/>
            <a:ext cx="1263679" cy="1237299"/>
          </a:xfrm>
          <a:prstGeom prst="rect">
            <a:avLst/>
          </a:prstGeom>
          <a:noFill/>
          <a:ln>
            <a:noFill/>
          </a:ln>
        </p:spPr>
      </p:pic>
      <p:pic>
        <p:nvPicPr>
          <p:cNvPr id="7" name="Picture 6" descr="Loaf dictionary definition | loaf defined"/>
          <p:cNvPicPr/>
          <p:nvPr/>
        </p:nvPicPr>
        <p:blipFill rotWithShape="1">
          <a:blip r:embed="rId6">
            <a:extLst>
              <a:ext uri="{28A0092B-C50C-407E-A947-70E740481C1C}">
                <a14:useLocalDpi xmlns:a14="http://schemas.microsoft.com/office/drawing/2010/main" val="0"/>
              </a:ext>
            </a:extLst>
          </a:blip>
          <a:srcRect l="8657" t="13333" r="8370" b="17778"/>
          <a:stretch/>
        </p:blipFill>
        <p:spPr bwMode="auto">
          <a:xfrm>
            <a:off x="6290386" y="1665106"/>
            <a:ext cx="1943100" cy="973904"/>
          </a:xfrm>
          <a:prstGeom prst="rect">
            <a:avLst/>
          </a:prstGeom>
          <a:noFill/>
          <a:ln>
            <a:noFill/>
          </a:ln>
          <a:extLst>
            <a:ext uri="{53640926-AAD7-44D8-BBD7-CCE9431645EC}">
              <a14:shadowObscured xmlns:a14="http://schemas.microsoft.com/office/drawing/2010/main"/>
            </a:ext>
          </a:extLst>
        </p:spPr>
      </p:pic>
      <p:pic>
        <p:nvPicPr>
          <p:cNvPr id="8" name="Picture 7" descr="Tips on Finding a Reliable Coach Company - Allenby Coach Hire"/>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98309" y="1443877"/>
            <a:ext cx="1907090" cy="1277808"/>
          </a:xfrm>
          <a:prstGeom prst="rect">
            <a:avLst/>
          </a:prstGeom>
          <a:noFill/>
          <a:ln>
            <a:noFill/>
          </a:ln>
        </p:spPr>
      </p:pic>
      <p:pic>
        <p:nvPicPr>
          <p:cNvPr id="9" name="Picture 8" descr="quoit - Wiktionary"/>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64429" y="3769463"/>
            <a:ext cx="1497275" cy="1170940"/>
          </a:xfrm>
          <a:prstGeom prst="rect">
            <a:avLst/>
          </a:prstGeom>
          <a:noFill/>
          <a:ln>
            <a:noFill/>
          </a:ln>
        </p:spPr>
      </p:pic>
      <p:pic>
        <p:nvPicPr>
          <p:cNvPr id="10" name="Picture 9" descr="Riddle of the Week #31: A Game of Poison"/>
          <p:cNvPicPr/>
          <p:nvPr/>
        </p:nvPicPr>
        <p:blipFill rotWithShape="1">
          <a:blip r:embed="rId9" cstate="print">
            <a:extLst>
              <a:ext uri="{28A0092B-C50C-407E-A947-70E740481C1C}">
                <a14:useLocalDpi xmlns:a14="http://schemas.microsoft.com/office/drawing/2010/main" val="0"/>
              </a:ext>
            </a:extLst>
          </a:blip>
          <a:srcRect l="24411" r="26176"/>
          <a:stretch/>
        </p:blipFill>
        <p:spPr bwMode="auto">
          <a:xfrm>
            <a:off x="7283451" y="3671796"/>
            <a:ext cx="1333424" cy="1301049"/>
          </a:xfrm>
          <a:prstGeom prst="rect">
            <a:avLst/>
          </a:prstGeom>
          <a:noFill/>
          <a:ln>
            <a:noFill/>
          </a:ln>
          <a:extLst>
            <a:ext uri="{53640926-AAD7-44D8-BBD7-CCE9431645EC}">
              <a14:shadowObscured xmlns:a14="http://schemas.microsoft.com/office/drawing/2010/main"/>
            </a:ext>
          </a:extLst>
        </p:spPr>
      </p:pic>
      <p:pic>
        <p:nvPicPr>
          <p:cNvPr id="11" name="Picture 10" descr="15 surprising uses for aluminium foil | Life | Yours"/>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835634" y="3704408"/>
            <a:ext cx="1947168" cy="1301049"/>
          </a:xfrm>
          <a:prstGeom prst="rect">
            <a:avLst/>
          </a:prstGeom>
          <a:noFill/>
          <a:ln>
            <a:noFill/>
          </a:ln>
        </p:spPr>
      </p:pic>
      <p:pic>
        <p:nvPicPr>
          <p:cNvPr id="12" name="Picture 11" descr="coins hashtag on Twitter"/>
          <p:cNvPicPr/>
          <p:nvPr/>
        </p:nvPicPr>
        <p:blipFill rotWithShape="1">
          <a:blip r:embed="rId11" cstate="print">
            <a:extLst>
              <a:ext uri="{28A0092B-C50C-407E-A947-70E740481C1C}">
                <a14:useLocalDpi xmlns:a14="http://schemas.microsoft.com/office/drawing/2010/main" val="0"/>
              </a:ext>
            </a:extLst>
          </a:blip>
          <a:srcRect l="16951" t="19157" r="18069" b="6897"/>
          <a:stretch/>
        </p:blipFill>
        <p:spPr bwMode="auto">
          <a:xfrm>
            <a:off x="3983486" y="5084587"/>
            <a:ext cx="1287762" cy="1191409"/>
          </a:xfrm>
          <a:prstGeom prst="rect">
            <a:avLst/>
          </a:prstGeom>
          <a:noFill/>
          <a:ln>
            <a:noFill/>
          </a:ln>
          <a:extLst>
            <a:ext uri="{53640926-AAD7-44D8-BBD7-CCE9431645EC}">
              <a14:shadowObscured xmlns:a14="http://schemas.microsoft.com/office/drawing/2010/main"/>
            </a:ext>
          </a:extLst>
        </p:spPr>
      </p:pic>
      <p:pic>
        <p:nvPicPr>
          <p:cNvPr id="13" name="Picture 12" descr="Boil water advisories: the 4 stages to boiling water | PEASI"/>
          <p:cNvPicPr/>
          <p:nvPr/>
        </p:nvPicPr>
        <p:blipFill rotWithShape="1">
          <a:blip r:embed="rId12" cstate="print">
            <a:extLst>
              <a:ext uri="{28A0092B-C50C-407E-A947-70E740481C1C}">
                <a14:useLocalDpi xmlns:a14="http://schemas.microsoft.com/office/drawing/2010/main" val="0"/>
              </a:ext>
            </a:extLst>
          </a:blip>
          <a:srcRect l="6124" r="5211"/>
          <a:stretch/>
        </p:blipFill>
        <p:spPr bwMode="auto">
          <a:xfrm>
            <a:off x="6705192" y="5086630"/>
            <a:ext cx="1911684" cy="1178560"/>
          </a:xfrm>
          <a:prstGeom prst="rect">
            <a:avLst/>
          </a:prstGeom>
          <a:noFill/>
          <a:ln>
            <a:noFill/>
          </a:ln>
          <a:extLst>
            <a:ext uri="{53640926-AAD7-44D8-BBD7-CCE9431645EC}">
              <a14:shadowObscured xmlns:a14="http://schemas.microsoft.com/office/drawing/2010/main"/>
            </a:ext>
          </a:extLst>
        </p:spPr>
      </p:pic>
      <p:pic>
        <p:nvPicPr>
          <p:cNvPr id="14" name="Picture 13" descr="Four Simple Do-It-Yourself Soil Tests"/>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854311" y="5165800"/>
            <a:ext cx="1699401" cy="1310304"/>
          </a:xfrm>
          <a:prstGeom prst="rect">
            <a:avLst/>
          </a:prstGeom>
          <a:noFill/>
          <a:ln>
            <a:noFill/>
          </a:ln>
        </p:spPr>
      </p:pic>
    </p:spTree>
    <p:extLst>
      <p:ext uri="{BB962C8B-B14F-4D97-AF65-F5344CB8AC3E}">
        <p14:creationId xmlns:p14="http://schemas.microsoft.com/office/powerpoint/2010/main" val="2104165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barn(inVertical)">
                                      <p:cBhvr>
                                        <p:cTn id="7" dur="500"/>
                                        <p:tgtEl>
                                          <p:spTgt spid="2">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8" end="8"/>
                                            </p:txEl>
                                          </p:spTgt>
                                        </p:tgtEl>
                                        <p:attrNameLst>
                                          <p:attrName>style.visibility</p:attrName>
                                        </p:attrNameLst>
                                      </p:cBhvr>
                                      <p:to>
                                        <p:strVal val="visible"/>
                                      </p:to>
                                    </p:set>
                                    <p:animEffect transition="in" filter="barn(inVertical)">
                                      <p:cBhvr>
                                        <p:cTn id="10" dur="500"/>
                                        <p:tgtEl>
                                          <p:spTgt spid="2">
                                            <p:txEl>
                                              <p:pRg st="8" end="8"/>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Vertic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arn(inVertical)">
                                      <p:cBhvr>
                                        <p:cTn id="4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6247864"/>
          </a:xfrm>
          <a:prstGeom prst="rect">
            <a:avLst/>
          </a:prstGeom>
          <a:noFill/>
        </p:spPr>
        <p:txBody>
          <a:bodyPr wrap="square" rtlCol="0">
            <a:spAutoFit/>
          </a:bodyPr>
          <a:lstStyle/>
          <a:p>
            <a:r>
              <a:rPr lang="en-GB" sz="4000" dirty="0" smtClean="0">
                <a:latin typeface="Comic Sans MS" panose="030F0702030302020204" pitchFamily="66" charset="0"/>
              </a:rPr>
              <a:t>Phase 5a Week 2:</a:t>
            </a:r>
          </a:p>
          <a:p>
            <a:endParaRPr lang="en-GB" sz="4000" dirty="0">
              <a:latin typeface="Comic Sans MS" panose="030F0702030302020204" pitchFamily="66" charset="0"/>
            </a:endParaRPr>
          </a:p>
          <a:p>
            <a:r>
              <a:rPr lang="en-GB" sz="3200" dirty="0" smtClean="0">
                <a:solidFill>
                  <a:srgbClr val="7030A0"/>
                </a:solidFill>
                <a:latin typeface="Comic Sans MS" panose="030F0702030302020204" pitchFamily="66" charset="0"/>
              </a:rPr>
              <a:t>Monday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 </a:t>
            </a:r>
            <a:r>
              <a:rPr lang="en-GB" sz="2800" dirty="0" smtClean="0">
                <a:latin typeface="Comic Sans MS" panose="030F0702030302020204" pitchFamily="66" charset="0"/>
              </a:rPr>
              <a:t>and the tricky phonemes.</a:t>
            </a:r>
          </a:p>
          <a:p>
            <a:endParaRPr lang="en-GB" sz="2800" dirty="0">
              <a:latin typeface="Comic Sans MS" panose="030F0702030302020204" pitchFamily="66" charset="0"/>
            </a:endParaRPr>
          </a:p>
          <a:p>
            <a:r>
              <a:rPr lang="en-GB" sz="2800" dirty="0" smtClean="0">
                <a:latin typeface="Comic Sans MS" panose="030F0702030302020204" pitchFamily="66" charset="0"/>
              </a:rPr>
              <a:t>Today we are going learn to say the phoneme </a:t>
            </a:r>
            <a:r>
              <a:rPr lang="en-GB" sz="2800" dirty="0" smtClean="0">
                <a:solidFill>
                  <a:srgbClr val="FF0000"/>
                </a:solidFill>
                <a:latin typeface="Comic Sans MS" panose="030F0702030302020204" pitchFamily="66" charset="0"/>
              </a:rPr>
              <a:t>oy</a:t>
            </a:r>
            <a:r>
              <a:rPr lang="en-GB" sz="2800" dirty="0" smtClean="0">
                <a:latin typeface="Comic Sans MS" panose="030F0702030302020204" pitchFamily="66" charset="0"/>
              </a:rPr>
              <a:t> and</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to practice writing it. </a:t>
            </a:r>
          </a:p>
          <a:p>
            <a:r>
              <a:rPr lang="en-GB" sz="2800" dirty="0" smtClean="0">
                <a:latin typeface="Comic Sans MS" panose="030F0702030302020204" pitchFamily="66" charset="0"/>
              </a:rPr>
              <a:t>Write the phoneme </a:t>
            </a:r>
            <a:r>
              <a:rPr lang="en-GB" sz="2800" dirty="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y</a:t>
            </a:r>
            <a:r>
              <a:rPr lang="en-GB" sz="2800" dirty="0" smtClean="0">
                <a:latin typeface="Comic Sans MS" panose="030F0702030302020204" pitchFamily="66" charset="0"/>
              </a:rPr>
              <a:t> in the air or on your adult’s, brother’s or sister’s back using your finger.</a:t>
            </a:r>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Watch Geraldine the Giraffe</a:t>
            </a:r>
          </a:p>
          <a:p>
            <a:r>
              <a:rPr lang="en-GB" sz="2800" dirty="0" smtClean="0">
                <a:hlinkClick r:id="rId3"/>
              </a:rPr>
              <a:t>https</a:t>
            </a:r>
            <a:r>
              <a:rPr lang="en-GB" sz="2800" dirty="0">
                <a:hlinkClick r:id="rId3"/>
              </a:rPr>
              <a:t>://www.youtube.com/watch?v=aodJQr-WJLk</a:t>
            </a:r>
            <a:endParaRPr lang="en-GB" sz="2800" dirty="0" smtClean="0">
              <a:latin typeface="Comic Sans MS" panose="030F0702030302020204" pitchFamily="66" charset="0"/>
            </a:endParaRPr>
          </a:p>
          <a:p>
            <a:r>
              <a:rPr lang="en-GB" sz="2800" dirty="0" smtClean="0">
                <a:latin typeface="Comic Sans MS" panose="030F0702030302020204" pitchFamily="66" charset="0"/>
              </a:rPr>
              <a:t>Let’s see if we can find some other words with </a:t>
            </a:r>
            <a:r>
              <a:rPr lang="en-GB" sz="3600" dirty="0">
                <a:solidFill>
                  <a:srgbClr val="FF0000"/>
                </a:solidFill>
                <a:latin typeface="Comic Sans MS" panose="030F0702030302020204" pitchFamily="66" charset="0"/>
              </a:rPr>
              <a:t>o</a:t>
            </a:r>
            <a:r>
              <a:rPr lang="en-GB" sz="3600" dirty="0" smtClean="0">
                <a:solidFill>
                  <a:srgbClr val="FF0000"/>
                </a:solidFill>
                <a:latin typeface="Comic Sans MS" panose="030F0702030302020204" pitchFamily="66" charset="0"/>
              </a:rPr>
              <a:t>y </a:t>
            </a:r>
            <a:r>
              <a:rPr lang="en-GB" sz="2800" dirty="0" smtClean="0">
                <a:latin typeface="Comic Sans MS" panose="030F0702030302020204" pitchFamily="66" charset="0"/>
              </a:rPr>
              <a:t>in them.</a:t>
            </a:r>
            <a:endParaRPr lang="en-GB" sz="2800" dirty="0">
              <a:latin typeface="Comic Sans MS" panose="030F0702030302020204" pitchFamily="66" charset="0"/>
            </a:endParaRPr>
          </a:p>
        </p:txBody>
      </p:sp>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6404" y="185082"/>
            <a:ext cx="11836100" cy="5816977"/>
          </a:xfrm>
          <a:prstGeom prst="rect">
            <a:avLst/>
          </a:prstGeom>
          <a:noFill/>
        </p:spPr>
        <p:txBody>
          <a:bodyPr wrap="square" rtlCol="0">
            <a:spAutoFit/>
          </a:bodyPr>
          <a:lstStyle/>
          <a:p>
            <a:r>
              <a:rPr lang="en-GB" sz="2400" dirty="0" smtClean="0">
                <a:latin typeface="Comic Sans MS" panose="030F0702030302020204" pitchFamily="66" charset="0"/>
              </a:rPr>
              <a:t>Look at each picture.</a:t>
            </a:r>
          </a:p>
          <a:p>
            <a:r>
              <a:rPr lang="en-GB" sz="2400" dirty="0">
                <a:latin typeface="Comic Sans MS" panose="030F0702030302020204" pitchFamily="66" charset="0"/>
              </a:rPr>
              <a:t>Say the word</a:t>
            </a:r>
            <a:r>
              <a:rPr lang="en-GB" sz="2400" dirty="0" smtClean="0">
                <a:latin typeface="Comic Sans MS" panose="030F0702030302020204" pitchFamily="66" charset="0"/>
              </a:rPr>
              <a:t>. </a:t>
            </a:r>
            <a:endParaRPr lang="en-GB" sz="2400" dirty="0">
              <a:latin typeface="Comic Sans MS" panose="030F0702030302020204" pitchFamily="66" charset="0"/>
            </a:endParaRPr>
          </a:p>
          <a:p>
            <a:r>
              <a:rPr lang="en-GB" sz="2400" dirty="0">
                <a:latin typeface="Comic Sans MS" panose="030F0702030302020204" pitchFamily="66" charset="0"/>
              </a:rPr>
              <a:t>Sound Talk  or Robot Talk the word and Count the phonemes (sounds). </a:t>
            </a:r>
            <a:endParaRPr lang="en-GB" sz="2400" dirty="0" smtClean="0">
              <a:latin typeface="Comic Sans MS" panose="030F0702030302020204" pitchFamily="66" charset="0"/>
            </a:endParaRPr>
          </a:p>
          <a:p>
            <a:r>
              <a:rPr lang="en-GB" sz="2400" dirty="0">
                <a:latin typeface="Comic Sans MS" panose="030F0702030302020204" pitchFamily="66" charset="0"/>
              </a:rPr>
              <a:t>T</a:t>
            </a:r>
            <a:r>
              <a:rPr lang="en-GB" sz="2400" dirty="0" smtClean="0">
                <a:latin typeface="Comic Sans MS" panose="030F0702030302020204" pitchFamily="66" charset="0"/>
              </a:rPr>
              <a:t>ry </a:t>
            </a:r>
            <a:r>
              <a:rPr lang="en-GB" sz="2400" dirty="0">
                <a:latin typeface="Comic Sans MS" panose="030F0702030302020204" pitchFamily="66" charset="0"/>
              </a:rPr>
              <a:t>writing it.</a:t>
            </a:r>
          </a:p>
          <a:p>
            <a:r>
              <a:rPr lang="en-GB" sz="2400" dirty="0">
                <a:latin typeface="Comic Sans MS" panose="030F0702030302020204" pitchFamily="66" charset="0"/>
              </a:rPr>
              <a:t>Then check </a:t>
            </a:r>
            <a:r>
              <a:rPr lang="en-GB" sz="2400" dirty="0" smtClean="0">
                <a:latin typeface="Comic Sans MS" panose="030F0702030302020204" pitchFamily="66" charset="0"/>
              </a:rPr>
              <a:t>if you are right by clicking.  </a:t>
            </a:r>
          </a:p>
          <a:p>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                                                                  </a:t>
            </a:r>
            <a:r>
              <a:rPr lang="en-GB" sz="3600" dirty="0" smtClean="0">
                <a:latin typeface="Comic Sans MS" panose="030F0702030302020204" pitchFamily="66" charset="0"/>
              </a:rPr>
              <a:t>How many </a:t>
            </a:r>
          </a:p>
          <a:p>
            <a:pPr algn="ctr"/>
            <a:r>
              <a:rPr lang="en-GB" sz="3600" dirty="0" smtClean="0">
                <a:latin typeface="Comic Sans MS" panose="030F0702030302020204" pitchFamily="66" charset="0"/>
              </a:rPr>
              <a:t>                                                     phonemes?                                                                       </a:t>
            </a:r>
          </a:p>
          <a:p>
            <a:r>
              <a:rPr lang="en-GB" sz="3600" dirty="0">
                <a:solidFill>
                  <a:srgbClr val="FF0000"/>
                </a:solidFill>
                <a:latin typeface="Comic Sans MS" panose="030F0702030302020204" pitchFamily="66" charset="0"/>
              </a:rPr>
              <a:t> </a:t>
            </a:r>
            <a:r>
              <a:rPr lang="en-GB" sz="3600" dirty="0" smtClean="0">
                <a:solidFill>
                  <a:srgbClr val="FF0000"/>
                </a:solidFill>
                <a:latin typeface="Comic Sans MS" panose="030F0702030302020204" pitchFamily="66" charset="0"/>
              </a:rPr>
              <a:t>                                                                  </a:t>
            </a:r>
            <a:r>
              <a:rPr lang="en-GB" sz="4400" dirty="0" smtClean="0">
                <a:solidFill>
                  <a:srgbClr val="FF0000"/>
                </a:solidFill>
                <a:latin typeface="Comic Sans MS" panose="030F0702030302020204" pitchFamily="66" charset="0"/>
              </a:rPr>
              <a:t>2</a:t>
            </a:r>
            <a:endParaRPr lang="en-GB" sz="4400" dirty="0">
              <a:solidFill>
                <a:srgbClr val="FF0000"/>
              </a:solidFill>
              <a:latin typeface="Comic Sans MS" panose="030F0702030302020204" pitchFamily="66" charset="0"/>
            </a:endParaRPr>
          </a:p>
          <a:p>
            <a:r>
              <a:rPr lang="en-GB" sz="4400" dirty="0" smtClean="0">
                <a:solidFill>
                  <a:srgbClr val="FF0000"/>
                </a:solidFill>
                <a:latin typeface="Comic Sans MS" panose="030F0702030302020204" pitchFamily="66" charset="0"/>
              </a:rPr>
              <a:t>                     </a:t>
            </a:r>
            <a:r>
              <a:rPr lang="en-GB" sz="5400" dirty="0" smtClean="0">
                <a:latin typeface="Comic Sans MS" panose="030F0702030302020204" pitchFamily="66" charset="0"/>
              </a:rPr>
              <a:t>b </a:t>
            </a:r>
            <a:r>
              <a:rPr lang="en-GB" sz="5400" dirty="0" smtClean="0">
                <a:solidFill>
                  <a:srgbClr val="FF0000"/>
                </a:solidFill>
                <a:latin typeface="Comic Sans MS" panose="030F0702030302020204" pitchFamily="66" charset="0"/>
              </a:rPr>
              <a:t>o y</a:t>
            </a:r>
            <a:r>
              <a:rPr lang="en-GB" sz="5400" dirty="0" smtClean="0">
                <a:latin typeface="Comic Sans MS" panose="030F0702030302020204" pitchFamily="66" charset="0"/>
              </a:rPr>
              <a:t>      b</a:t>
            </a:r>
            <a:r>
              <a:rPr lang="en-GB" sz="5400" dirty="0" smtClean="0">
                <a:solidFill>
                  <a:srgbClr val="FF0000"/>
                </a:solidFill>
                <a:latin typeface="Comic Sans MS" panose="030F0702030302020204" pitchFamily="66" charset="0"/>
              </a:rPr>
              <a:t>oy</a:t>
            </a:r>
            <a:r>
              <a:rPr lang="en-GB" sz="5400" dirty="0" smtClean="0">
                <a:latin typeface="Comic Sans MS" panose="030F0702030302020204" pitchFamily="66" charset="0"/>
              </a:rPr>
              <a:t> </a:t>
            </a:r>
          </a:p>
          <a:p>
            <a:r>
              <a:rPr lang="en-GB" sz="5400" dirty="0">
                <a:latin typeface="Comic Sans MS" panose="030F0702030302020204" pitchFamily="66" charset="0"/>
              </a:rPr>
              <a:t> </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t>
            </a:r>
            <a:r>
              <a:rPr lang="en-GB" sz="5400" dirty="0" smtClean="0">
                <a:latin typeface="Comic Sans MS" panose="030F0702030302020204" pitchFamily="66" charset="0"/>
              </a:rPr>
              <a:t>        </a:t>
            </a:r>
            <a:endParaRPr lang="en-GB" sz="5400" dirty="0">
              <a:solidFill>
                <a:srgbClr val="FF0000"/>
              </a:solidFill>
              <a:latin typeface="Comic Sans MS" panose="030F0702030302020204" pitchFamily="66" charset="0"/>
            </a:endParaRPr>
          </a:p>
        </p:txBody>
      </p:sp>
      <p:sp>
        <p:nvSpPr>
          <p:cNvPr id="8" name="Explosion 2 7"/>
          <p:cNvSpPr/>
          <p:nvPr/>
        </p:nvSpPr>
        <p:spPr>
          <a:xfrm>
            <a:off x="7267687" y="98776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Free Boy Cliparts, Download Free Clip Art, Free Clip Art on ..."/>
          <p:cNvPicPr/>
          <p:nvPr/>
        </p:nvPicPr>
        <p:blipFill>
          <a:blip r:embed="rId2">
            <a:extLst>
              <a:ext uri="{28A0092B-C50C-407E-A947-70E740481C1C}">
                <a14:useLocalDpi xmlns:a14="http://schemas.microsoft.com/office/drawing/2010/main" val="0"/>
              </a:ext>
            </a:extLst>
          </a:blip>
          <a:srcRect/>
          <a:stretch>
            <a:fillRect/>
          </a:stretch>
        </p:blipFill>
        <p:spPr bwMode="auto">
          <a:xfrm>
            <a:off x="551629" y="2730182"/>
            <a:ext cx="1578386" cy="3068189"/>
          </a:xfrm>
          <a:prstGeom prst="rect">
            <a:avLst/>
          </a:prstGeom>
          <a:noFill/>
          <a:extLst/>
        </p:spPr>
      </p:pic>
      <p:cxnSp>
        <p:nvCxnSpPr>
          <p:cNvPr id="14" name="Straight Connector 13"/>
          <p:cNvCxnSpPr/>
          <p:nvPr/>
        </p:nvCxnSpPr>
        <p:spPr>
          <a:xfrm flipV="1">
            <a:off x="4304852" y="550791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57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 calcmode="lin" valueType="num">
                                      <p:cBhvr additive="base">
                                        <p:cTn id="7"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 calcmode="lin" valueType="num">
                                      <p:cBhvr additive="base">
                                        <p:cTn id="1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9" end="9"/>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10" end="10"/>
                                            </p:txEl>
                                          </p:spTgt>
                                        </p:tgtEl>
                                        <p:attrNameLst>
                                          <p:attrName>style.visibility</p:attrName>
                                        </p:attrNameLst>
                                      </p:cBhvr>
                                      <p:to>
                                        <p:strVal val="visible"/>
                                      </p:to>
                                    </p:set>
                                    <p:anim calcmode="lin" valueType="num">
                                      <p:cBhvr additive="base">
                                        <p:cTn id="17"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4395" y="276201"/>
            <a:ext cx="11548333" cy="2308324"/>
          </a:xfrm>
          <a:prstGeom prst="rect">
            <a:avLst/>
          </a:prstGeom>
          <a:noFill/>
        </p:spPr>
        <p:txBody>
          <a:bodyPr wrap="square" rtlCol="0">
            <a:spAutoFit/>
          </a:bodyPr>
          <a:lstStyle/>
          <a:p>
            <a:r>
              <a:rPr lang="en-GB" dirty="0" smtClean="0"/>
              <a:t>                                                                </a:t>
            </a:r>
          </a:p>
          <a:p>
            <a:endParaRPr lang="en-GB" dirty="0"/>
          </a:p>
          <a:p>
            <a:r>
              <a:rPr lang="en-GB" dirty="0"/>
              <a:t> </a:t>
            </a:r>
            <a:r>
              <a:rPr lang="en-GB" dirty="0" smtClean="0"/>
              <a:t>                                                                  </a:t>
            </a:r>
          </a:p>
          <a:p>
            <a:endParaRPr lang="en-GB" dirty="0"/>
          </a:p>
          <a:p>
            <a:endParaRPr lang="en-GB" dirty="0" smtClean="0"/>
          </a:p>
          <a:p>
            <a:endParaRPr lang="en-GB" dirty="0"/>
          </a:p>
          <a:p>
            <a:r>
              <a:rPr lang="en-GB" sz="3600" dirty="0" smtClean="0">
                <a:latin typeface="Comic Sans MS" panose="030F0702030302020204" pitchFamily="66" charset="0"/>
              </a:rPr>
              <a:t>                                                                                                                                                                              </a:t>
            </a:r>
          </a:p>
        </p:txBody>
      </p:sp>
      <p:pic>
        <p:nvPicPr>
          <p:cNvPr id="12" name="Picture 11" descr="Raw oysters are alive when you eat them, but do they feel pain ..."/>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6097" y="2490255"/>
            <a:ext cx="3418804" cy="2404474"/>
          </a:xfrm>
          <a:prstGeom prst="rect">
            <a:avLst/>
          </a:prstGeom>
          <a:noFill/>
          <a:ln>
            <a:noFill/>
          </a:ln>
        </p:spPr>
      </p:pic>
      <p:sp>
        <p:nvSpPr>
          <p:cNvPr id="13" name="Explosion 2 12"/>
          <p:cNvSpPr/>
          <p:nvPr/>
        </p:nvSpPr>
        <p:spPr>
          <a:xfrm>
            <a:off x="6544235" y="93008"/>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702476" y="1384196"/>
            <a:ext cx="2507418" cy="2677656"/>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4800" dirty="0" smtClean="0">
                <a:solidFill>
                  <a:srgbClr val="FF0000"/>
                </a:solidFill>
                <a:latin typeface="Comic Sans MS" panose="030F0702030302020204" pitchFamily="66" charset="0"/>
              </a:rPr>
              <a:t>4</a:t>
            </a:r>
          </a:p>
          <a:p>
            <a:r>
              <a:rPr lang="en-GB" sz="4800" dirty="0" smtClean="0">
                <a:solidFill>
                  <a:srgbClr val="FF0000"/>
                </a:solidFill>
                <a:latin typeface="Comic Sans MS" panose="030F0702030302020204" pitchFamily="66" charset="0"/>
              </a:rPr>
              <a:t>   </a:t>
            </a:r>
            <a:r>
              <a:rPr lang="en-GB" sz="3600" dirty="0" smtClean="0">
                <a:latin typeface="Comic Sans MS" panose="030F0702030302020204" pitchFamily="66" charset="0"/>
              </a:rPr>
              <a:t> </a:t>
            </a:r>
            <a:endParaRPr lang="en-GB" sz="3600" dirty="0">
              <a:latin typeface="Comic Sans MS" panose="030F0702030302020204" pitchFamily="66" charset="0"/>
            </a:endParaRPr>
          </a:p>
        </p:txBody>
      </p:sp>
      <p:sp>
        <p:nvSpPr>
          <p:cNvPr id="15" name="TextBox 14"/>
          <p:cNvSpPr txBox="1"/>
          <p:nvPr/>
        </p:nvSpPr>
        <p:spPr>
          <a:xfrm>
            <a:off x="4163210" y="4493996"/>
            <a:ext cx="6248827" cy="1754326"/>
          </a:xfrm>
          <a:prstGeom prst="rect">
            <a:avLst/>
          </a:prstGeom>
          <a:noFill/>
        </p:spPr>
        <p:txBody>
          <a:bodyPr wrap="none" rtlCol="0">
            <a:spAutoFit/>
          </a:bodyPr>
          <a:lstStyle/>
          <a:p>
            <a:r>
              <a:rPr lang="en-GB" sz="5400" dirty="0">
                <a:solidFill>
                  <a:srgbClr val="FF0000"/>
                </a:solidFill>
                <a:latin typeface="Comic Sans MS" panose="030F0702030302020204" pitchFamily="66" charset="0"/>
              </a:rPr>
              <a:t>o</a:t>
            </a:r>
            <a:r>
              <a:rPr lang="en-GB" sz="5400" dirty="0" smtClean="0">
                <a:solidFill>
                  <a:srgbClr val="FF0000"/>
                </a:solidFill>
                <a:latin typeface="Comic Sans MS" panose="030F0702030302020204" pitchFamily="66" charset="0"/>
              </a:rPr>
              <a:t> y</a:t>
            </a:r>
            <a:r>
              <a:rPr lang="en-GB" sz="5400" dirty="0" smtClean="0">
                <a:latin typeface="Comic Sans MS" panose="030F0702030302020204" pitchFamily="66" charset="0"/>
              </a:rPr>
              <a:t> s t e r    oyster</a:t>
            </a:r>
          </a:p>
          <a:p>
            <a:r>
              <a:rPr lang="en-GB" sz="5400" dirty="0" smtClean="0">
                <a:solidFill>
                  <a:srgbClr val="FF0000"/>
                </a:solidFill>
                <a:latin typeface="Comic Sans MS" panose="030F0702030302020204" pitchFamily="66" charset="0"/>
              </a:rPr>
              <a:t>     ●</a:t>
            </a:r>
            <a:r>
              <a:rPr lang="en-GB" sz="5400" dirty="0">
                <a:solidFill>
                  <a:srgbClr val="FF0000"/>
                </a:solidFill>
                <a:latin typeface="Comic Sans MS" panose="030F0702030302020204" pitchFamily="66" charset="0"/>
              </a:rPr>
              <a:t> ●</a:t>
            </a:r>
          </a:p>
        </p:txBody>
      </p:sp>
      <p:cxnSp>
        <p:nvCxnSpPr>
          <p:cNvPr id="16" name="Straight Connector 15"/>
          <p:cNvCxnSpPr/>
          <p:nvPr/>
        </p:nvCxnSpPr>
        <p:spPr>
          <a:xfrm flipV="1">
            <a:off x="4188729" y="5884433"/>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6538173" y="5895191"/>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145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descr="How much money does the Royal Family have? | The Week UK"/>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174" y="2440642"/>
            <a:ext cx="4362507" cy="3072652"/>
          </a:xfrm>
          <a:prstGeom prst="rect">
            <a:avLst/>
          </a:prstGeom>
          <a:noFill/>
          <a:ln>
            <a:noFill/>
          </a:ln>
        </p:spPr>
      </p:pic>
      <p:sp>
        <p:nvSpPr>
          <p:cNvPr id="4" name="Explosion 2 3"/>
          <p:cNvSpPr/>
          <p:nvPr/>
        </p:nvSpPr>
        <p:spPr>
          <a:xfrm>
            <a:off x="6463552" y="160244"/>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653789" y="1438835"/>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smtClean="0">
                <a:solidFill>
                  <a:srgbClr val="FF0000"/>
                </a:solidFill>
                <a:latin typeface="Comic Sans MS" panose="030F0702030302020204" pitchFamily="66" charset="0"/>
              </a:rPr>
              <a:t>    4  </a:t>
            </a:r>
            <a:endParaRPr lang="en-GB" sz="5400" dirty="0">
              <a:solidFill>
                <a:srgbClr val="FF0000"/>
              </a:solidFill>
              <a:latin typeface="Comic Sans MS" panose="030F0702030302020204" pitchFamily="66" charset="0"/>
            </a:endParaRPr>
          </a:p>
        </p:txBody>
      </p:sp>
      <p:sp>
        <p:nvSpPr>
          <p:cNvPr id="6" name="TextBox 5"/>
          <p:cNvSpPr txBox="1"/>
          <p:nvPr/>
        </p:nvSpPr>
        <p:spPr>
          <a:xfrm>
            <a:off x="5325036" y="4867835"/>
            <a:ext cx="6075702" cy="3416320"/>
          </a:xfrm>
          <a:prstGeom prst="rect">
            <a:avLst/>
          </a:prstGeom>
          <a:noFill/>
        </p:spPr>
        <p:txBody>
          <a:bodyPr wrap="none" rtlCol="0">
            <a:spAutoFit/>
          </a:bodyPr>
          <a:lstStyle/>
          <a:p>
            <a:r>
              <a:rPr lang="en-GB" sz="5400" dirty="0">
                <a:latin typeface="Comic Sans MS" panose="030F0702030302020204" pitchFamily="66" charset="0"/>
              </a:rPr>
              <a:t>r</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o y</a:t>
            </a:r>
            <a:r>
              <a:rPr lang="en-GB" sz="5400" dirty="0" smtClean="0">
                <a:latin typeface="Comic Sans MS" panose="030F0702030302020204" pitchFamily="66" charset="0"/>
              </a:rPr>
              <a:t> a l         royal</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7" name="Straight Connector 6"/>
          <p:cNvCxnSpPr/>
          <p:nvPr/>
        </p:nvCxnSpPr>
        <p:spPr>
          <a:xfrm flipV="1">
            <a:off x="6022488" y="628515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51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circle(in)">
                                      <p:cBhvr>
                                        <p:cTn id="7" dur="20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circle(in)">
                                      <p:cBhvr>
                                        <p:cTn id="15" dur="20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074" name="Picture 2" descr="Joy Clipart - Joy From Inside Out , Transparent Cartoon, Free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6940" y="2474258"/>
            <a:ext cx="3221691" cy="3361765"/>
          </a:xfrm>
          <a:prstGeom prst="rect">
            <a:avLst/>
          </a:prstGeom>
          <a:noFill/>
          <a:extLst>
            <a:ext uri="{909E8E84-426E-40DD-AFC4-6F175D3DCCD1}">
              <a14:hiddenFill xmlns:a14="http://schemas.microsoft.com/office/drawing/2010/main">
                <a:solidFill>
                  <a:srgbClr val="FFFFFF"/>
                </a:solidFill>
              </a14:hiddenFill>
            </a:ext>
          </a:extLst>
        </p:spPr>
      </p:pic>
      <p:sp>
        <p:nvSpPr>
          <p:cNvPr id="3" name="Explosion 2 2"/>
          <p:cNvSpPr/>
          <p:nvPr/>
        </p:nvSpPr>
        <p:spPr>
          <a:xfrm>
            <a:off x="6355976" y="187138"/>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7517359" y="1415784"/>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   2</a:t>
            </a:r>
            <a:endParaRPr lang="en-GB" sz="5400" dirty="0">
              <a:solidFill>
                <a:srgbClr val="FF0000"/>
              </a:solidFill>
              <a:latin typeface="Comic Sans MS" panose="030F0702030302020204" pitchFamily="66" charset="0"/>
            </a:endParaRPr>
          </a:p>
        </p:txBody>
      </p:sp>
      <p:sp>
        <p:nvSpPr>
          <p:cNvPr id="4" name="TextBox 3"/>
          <p:cNvSpPr txBox="1"/>
          <p:nvPr/>
        </p:nvSpPr>
        <p:spPr>
          <a:xfrm>
            <a:off x="4908176" y="5123329"/>
            <a:ext cx="6069290" cy="1754326"/>
          </a:xfrm>
          <a:prstGeom prst="rect">
            <a:avLst/>
          </a:prstGeom>
          <a:noFill/>
        </p:spPr>
        <p:txBody>
          <a:bodyPr wrap="none" rtlCol="0">
            <a:spAutoFit/>
          </a:bodyPr>
          <a:lstStyle/>
          <a:p>
            <a:r>
              <a:rPr lang="en-GB" sz="5400" dirty="0" smtClean="0">
                <a:latin typeface="Comic Sans MS" panose="030F0702030302020204" pitchFamily="66" charset="0"/>
              </a:rPr>
              <a:t>J </a:t>
            </a:r>
            <a:r>
              <a:rPr lang="en-GB" sz="5400" dirty="0" smtClean="0">
                <a:solidFill>
                  <a:srgbClr val="FF0000"/>
                </a:solidFill>
                <a:latin typeface="Comic Sans MS" panose="030F0702030302020204" pitchFamily="66" charset="0"/>
              </a:rPr>
              <a:t>o y              </a:t>
            </a:r>
            <a:r>
              <a:rPr lang="en-GB" sz="5400" dirty="0" smtClean="0">
                <a:latin typeface="Comic Sans MS" panose="030F0702030302020204" pitchFamily="66" charset="0"/>
              </a:rPr>
              <a:t>Joy </a:t>
            </a:r>
          </a:p>
          <a:p>
            <a:r>
              <a:rPr lang="en-GB" sz="5400" dirty="0" smtClean="0">
                <a:solidFill>
                  <a:srgbClr val="FF0000"/>
                </a:solidFill>
                <a:latin typeface="Comic Sans MS" panose="030F0702030302020204" pitchFamily="66" charset="0"/>
              </a:rPr>
              <a:t>●</a:t>
            </a:r>
            <a:r>
              <a:rPr lang="en-GB" sz="5400" dirty="0" smtClean="0">
                <a:latin typeface="Comic Sans MS" panose="030F0702030302020204" pitchFamily="66" charset="0"/>
              </a:rPr>
              <a:t> </a:t>
            </a:r>
            <a:endParaRPr lang="en-GB" sz="5400" dirty="0">
              <a:latin typeface="Comic Sans MS" panose="030F0702030302020204" pitchFamily="66" charset="0"/>
            </a:endParaRPr>
          </a:p>
        </p:txBody>
      </p:sp>
      <p:cxnSp>
        <p:nvCxnSpPr>
          <p:cNvPr id="6" name="Straight Connector 5"/>
          <p:cNvCxnSpPr/>
          <p:nvPr/>
        </p:nvCxnSpPr>
        <p:spPr>
          <a:xfrm flipV="1">
            <a:off x="5659417" y="6459966"/>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706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heel(1)">
                                      <p:cBhvr>
                                        <p:cTn id="7" dur="20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heel(1)">
                                      <p:cBhvr>
                                        <p:cTn id="12" dur="2000"/>
                                        <p:tgtEl>
                                          <p:spTgt spid="4">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heel(1)">
                                      <p:cBhvr>
                                        <p:cTn id="15" dur="20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heel(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1" y="86062"/>
            <a:ext cx="11779624" cy="7201972"/>
          </a:xfrm>
          <a:prstGeom prst="rect">
            <a:avLst/>
          </a:prstGeom>
          <a:noFill/>
        </p:spPr>
        <p:txBody>
          <a:bodyPr wrap="square" rtlCol="0">
            <a:spAutoFit/>
          </a:bodyPr>
          <a:lstStyle/>
          <a:p>
            <a:r>
              <a:rPr lang="en-GB" sz="2400" dirty="0" smtClean="0">
                <a:latin typeface="Comic Sans MS" panose="030F0702030302020204" pitchFamily="66" charset="0"/>
              </a:rPr>
              <a:t>Play Buried </a:t>
            </a:r>
            <a:r>
              <a:rPr lang="en-GB" sz="2400" dirty="0">
                <a:latin typeface="Comic Sans MS" panose="030F0702030302020204" pitchFamily="66" charset="0"/>
              </a:rPr>
              <a:t>T</a:t>
            </a:r>
            <a:r>
              <a:rPr lang="en-GB" sz="2400" dirty="0" smtClean="0">
                <a:latin typeface="Comic Sans MS" panose="030F0702030302020204" pitchFamily="66" charset="0"/>
              </a:rPr>
              <a:t>reasure on Phonics Play use the username and password provided. Phase 5 and select </a:t>
            </a:r>
            <a:r>
              <a:rPr lang="en-GB" sz="2400" dirty="0" smtClean="0">
                <a:solidFill>
                  <a:srgbClr val="FF0000"/>
                </a:solidFill>
                <a:latin typeface="Comic Sans MS" panose="030F0702030302020204" pitchFamily="66" charset="0"/>
              </a:rPr>
              <a:t>oy</a:t>
            </a:r>
            <a:r>
              <a:rPr lang="en-GB" sz="2400" dirty="0" smtClean="0">
                <a:latin typeface="Comic Sans MS" panose="030F0702030302020204" pitchFamily="66" charset="0"/>
              </a:rPr>
              <a:t>.</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How many did you get right?</a:t>
            </a:r>
          </a:p>
          <a:p>
            <a:endParaRPr lang="en-GB" sz="2400" dirty="0">
              <a:latin typeface="Comic Sans MS" panose="030F0702030302020204" pitchFamily="66" charset="0"/>
            </a:endParaRPr>
          </a:p>
          <a:p>
            <a:r>
              <a:rPr lang="en-GB" sz="2400" dirty="0" smtClean="0">
                <a:latin typeface="Comic Sans MS" panose="030F0702030302020204" pitchFamily="66" charset="0"/>
              </a:rPr>
              <a:t>Read the following sentences. </a:t>
            </a:r>
            <a:r>
              <a:rPr lang="en-GB" sz="2400" dirty="0" smtClean="0">
                <a:solidFill>
                  <a:srgbClr val="FF0000"/>
                </a:solidFill>
                <a:latin typeface="Comic Sans MS" panose="030F0702030302020204" pitchFamily="66" charset="0"/>
              </a:rPr>
              <a:t>Remember</a:t>
            </a:r>
            <a:r>
              <a:rPr lang="en-GB" sz="2400" dirty="0" smtClean="0">
                <a:latin typeface="Comic Sans MS" panose="030F0702030302020204" pitchFamily="66" charset="0"/>
              </a:rPr>
              <a:t> to sound out the words you are unsure of </a:t>
            </a:r>
            <a:r>
              <a:rPr lang="en-GB" sz="2400" dirty="0" smtClean="0">
                <a:solidFill>
                  <a:srgbClr val="FF0000"/>
                </a:solidFill>
                <a:latin typeface="Comic Sans MS" panose="030F0702030302020204" pitchFamily="66" charset="0"/>
              </a:rPr>
              <a:t>(don’t guess) </a:t>
            </a:r>
            <a:r>
              <a:rPr lang="en-GB" sz="2400" dirty="0" smtClean="0">
                <a:latin typeface="Comic Sans MS" panose="030F0702030302020204" pitchFamily="66" charset="0"/>
              </a:rPr>
              <a:t>and then read the complete sentence.</a:t>
            </a:r>
          </a:p>
          <a:p>
            <a:endParaRPr lang="en-GB" sz="2800" dirty="0">
              <a:latin typeface="Comic Sans MS" panose="030F0702030302020204" pitchFamily="66" charset="0"/>
            </a:endParaRPr>
          </a:p>
          <a:p>
            <a:r>
              <a:rPr lang="en-GB" sz="5400" dirty="0" smtClean="0">
                <a:latin typeface="Comic Sans MS" panose="030F0702030302020204" pitchFamily="66" charset="0"/>
              </a:rPr>
              <a:t> </a:t>
            </a:r>
            <a:r>
              <a:rPr lang="en-GB" sz="5400" dirty="0" smtClean="0">
                <a:solidFill>
                  <a:srgbClr val="7030A0"/>
                </a:solidFill>
                <a:latin typeface="Comic Sans MS" panose="030F0702030302020204" pitchFamily="66" charset="0"/>
              </a:rPr>
              <a:t>Can you annoy a boy?</a:t>
            </a:r>
            <a:r>
              <a:rPr lang="en-GB" sz="4400" dirty="0" smtClean="0">
                <a:solidFill>
                  <a:srgbClr val="7030A0"/>
                </a:solidFill>
                <a:latin typeface="Comic Sans MS" panose="030F0702030302020204" pitchFamily="66" charset="0"/>
              </a:rPr>
              <a:t>    </a:t>
            </a:r>
          </a:p>
          <a:p>
            <a:r>
              <a:rPr lang="en-GB" sz="4400" dirty="0" smtClean="0">
                <a:latin typeface="Comic Sans MS" panose="030F0702030302020204" pitchFamily="66" charset="0"/>
              </a:rPr>
              <a:t>    </a:t>
            </a:r>
          </a:p>
          <a:p>
            <a:r>
              <a:rPr lang="en-GB" sz="4400" dirty="0" smtClean="0">
                <a:solidFill>
                  <a:srgbClr val="FFC000"/>
                </a:solidFill>
                <a:latin typeface="Comic Sans MS" panose="030F0702030302020204" pitchFamily="66" charset="0"/>
              </a:rPr>
              <a:t>Will a royal enjoy eating an oyster? </a:t>
            </a:r>
          </a:p>
          <a:p>
            <a:endParaRPr lang="en-GB" sz="4400" dirty="0" smtClean="0">
              <a:solidFill>
                <a:srgbClr val="FFFF00"/>
              </a:solidFill>
              <a:latin typeface="Comic Sans MS" panose="030F0702030302020204" pitchFamily="66" charset="0"/>
            </a:endParaRPr>
          </a:p>
          <a:p>
            <a:r>
              <a:rPr lang="en-GB" sz="4400" dirty="0" smtClean="0">
                <a:solidFill>
                  <a:srgbClr val="FFFF00"/>
                </a:solidFill>
                <a:latin typeface="Comic Sans MS" panose="030F0702030302020204" pitchFamily="66" charset="0"/>
              </a:rPr>
              <a:t>Will it be annoying if a boy destroys a toy? </a:t>
            </a:r>
            <a:r>
              <a:rPr lang="en-GB" sz="4400" dirty="0" smtClean="0">
                <a:latin typeface="Comic Sans MS" panose="030F0702030302020204" pitchFamily="66" charset="0"/>
              </a:rPr>
              <a:t>      </a:t>
            </a:r>
            <a:endParaRPr lang="en-GB" sz="4400" dirty="0">
              <a:latin typeface="Comic Sans MS" panose="030F0702030302020204" pitchFamily="66" charset="0"/>
            </a:endParaRP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 </a:t>
            </a:r>
            <a:endParaRPr lang="en-GB" sz="2800" dirty="0">
              <a:latin typeface="Comic Sans MS" panose="030F0702030302020204" pitchFamily="66" charset="0"/>
            </a:endParaRPr>
          </a:p>
        </p:txBody>
      </p:sp>
    </p:spTree>
    <p:extLst>
      <p:ext uri="{BB962C8B-B14F-4D97-AF65-F5344CB8AC3E}">
        <p14:creationId xmlns:p14="http://schemas.microsoft.com/office/powerpoint/2010/main" val="243023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 calcmode="lin" valueType="num">
                                      <p:cBhvr additive="base">
                                        <p:cTn id="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fade">
                                      <p:cBhvr>
                                        <p:cTn id="13" dur="1000"/>
                                        <p:tgtEl>
                                          <p:spTgt spid="2">
                                            <p:txEl>
                                              <p:pRg st="6" end="6"/>
                                            </p:txEl>
                                          </p:spTgt>
                                        </p:tgtEl>
                                      </p:cBhvr>
                                    </p:animEffect>
                                    <p:anim calcmode="lin" valueType="num">
                                      <p:cBhvr>
                                        <p:cTn id="1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8" end="8"/>
                                            </p:txEl>
                                          </p:spTgt>
                                        </p:tgtEl>
                                        <p:attrNameLst>
                                          <p:attrName>style.visibility</p:attrName>
                                        </p:attrNameLst>
                                      </p:cBhvr>
                                      <p:to>
                                        <p:strVal val="visible"/>
                                      </p:to>
                                    </p:set>
                                    <p:animEffect transition="in" filter="fade">
                                      <p:cBhvr>
                                        <p:cTn id="20" dur="1000"/>
                                        <p:tgtEl>
                                          <p:spTgt spid="2">
                                            <p:txEl>
                                              <p:pRg st="8" end="8"/>
                                            </p:txEl>
                                          </p:spTgt>
                                        </p:tgtEl>
                                      </p:cBhvr>
                                    </p:animEffect>
                                    <p:anim calcmode="lin" valueType="num">
                                      <p:cBhvr>
                                        <p:cTn id="21"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61365" y="121024"/>
            <a:ext cx="10851047" cy="1569660"/>
          </a:xfrm>
          <a:prstGeom prst="rect">
            <a:avLst/>
          </a:prstGeom>
          <a:noFill/>
        </p:spPr>
        <p:txBody>
          <a:bodyPr wrap="none" rtlCol="0">
            <a:spAutoFit/>
          </a:bodyPr>
          <a:lstStyle/>
          <a:p>
            <a:r>
              <a:rPr lang="en-GB" sz="2400" dirty="0" smtClean="0">
                <a:latin typeface="Comic Sans MS" panose="030F0702030302020204" pitchFamily="66" charset="0"/>
              </a:rPr>
              <a:t>On </a:t>
            </a:r>
            <a:r>
              <a:rPr lang="en-GB" sz="2400" dirty="0" err="1" smtClean="0">
                <a:latin typeface="Comic Sans MS" panose="030F0702030302020204" pitchFamily="66" charset="0"/>
              </a:rPr>
              <a:t>Twinkl</a:t>
            </a:r>
            <a:r>
              <a:rPr lang="en-GB" sz="2400" dirty="0" smtClean="0">
                <a:latin typeface="Comic Sans MS" panose="030F0702030302020204" pitchFamily="66" charset="0"/>
              </a:rPr>
              <a:t> there are some worksheets for each sound if you want to carry </a:t>
            </a:r>
          </a:p>
          <a:p>
            <a:r>
              <a:rPr lang="en-GB" sz="2400" dirty="0" smtClean="0">
                <a:latin typeface="Comic Sans MS" panose="030F0702030302020204" pitchFamily="66" charset="0"/>
              </a:rPr>
              <a:t>on learning. Look for sounds in your reading book or on signs .</a:t>
            </a:r>
          </a:p>
          <a:p>
            <a:endParaRPr lang="en-GB" sz="2400" dirty="0">
              <a:latin typeface="Comic Sans MS" panose="030F0702030302020204" pitchFamily="66" charset="0"/>
            </a:endParaRPr>
          </a:p>
          <a:p>
            <a:r>
              <a:rPr lang="en-GB" sz="2400" dirty="0" smtClean="0">
                <a:latin typeface="Comic Sans MS" panose="030F0702030302020204" pitchFamily="66" charset="0"/>
              </a:rPr>
              <a:t>For Example :</a:t>
            </a:r>
            <a:endParaRPr lang="en-GB" sz="2400" dirty="0">
              <a:latin typeface="Comic Sans MS" panose="030F0702030302020204" pitchFamily="66" charset="0"/>
            </a:endParaRPr>
          </a:p>
        </p:txBody>
      </p:sp>
      <p:pic>
        <p:nvPicPr>
          <p:cNvPr id="3" name="Picture 2"/>
          <p:cNvPicPr/>
          <p:nvPr/>
        </p:nvPicPr>
        <p:blipFill rotWithShape="1">
          <a:blip r:embed="rId2"/>
          <a:srcRect l="31742" t="18880" r="33193" b="5336"/>
          <a:stretch/>
        </p:blipFill>
        <p:spPr bwMode="auto">
          <a:xfrm>
            <a:off x="653582" y="1690684"/>
            <a:ext cx="3609136" cy="463839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3"/>
          <a:srcRect l="21605" t="21273" r="21559" b="19695"/>
          <a:stretch/>
        </p:blipFill>
        <p:spPr bwMode="auto">
          <a:xfrm>
            <a:off x="4483172" y="905854"/>
            <a:ext cx="4227701" cy="2791946"/>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8944181" y="1651746"/>
            <a:ext cx="3247819" cy="1569660"/>
          </a:xfrm>
          <a:prstGeom prst="rect">
            <a:avLst/>
          </a:prstGeom>
          <a:noFill/>
        </p:spPr>
        <p:txBody>
          <a:bodyPr wrap="square" rtlCol="0">
            <a:spAutoFit/>
          </a:bodyPr>
          <a:lstStyle/>
          <a:p>
            <a:r>
              <a:rPr lang="en-GB" sz="2400" dirty="0" smtClean="0">
                <a:latin typeface="Comic Sans MS" panose="030F0702030302020204" pitchFamily="66" charset="0"/>
              </a:rPr>
              <a:t>Underline, highlight or </a:t>
            </a:r>
          </a:p>
          <a:p>
            <a:r>
              <a:rPr lang="en-GB" sz="2400" dirty="0" smtClean="0">
                <a:latin typeface="Comic Sans MS" panose="030F0702030302020204" pitchFamily="66" charset="0"/>
              </a:rPr>
              <a:t>circle with </a:t>
            </a:r>
            <a:r>
              <a:rPr lang="en-GB" sz="2400" dirty="0" smtClean="0">
                <a:solidFill>
                  <a:srgbClr val="FF0000"/>
                </a:solidFill>
                <a:latin typeface="Comic Sans MS" panose="030F0702030302020204" pitchFamily="66" charset="0"/>
              </a:rPr>
              <a:t>oy</a:t>
            </a:r>
            <a:r>
              <a:rPr lang="en-GB" sz="2400" dirty="0">
                <a:latin typeface="Comic Sans MS" panose="030F0702030302020204" pitchFamily="66" charset="0"/>
              </a:rPr>
              <a:t> </a:t>
            </a:r>
            <a:r>
              <a:rPr lang="en-GB" sz="2400" dirty="0" smtClean="0">
                <a:latin typeface="Comic Sans MS" panose="030F0702030302020204" pitchFamily="66" charset="0"/>
              </a:rPr>
              <a:t>phoneme.</a:t>
            </a:r>
            <a:endParaRPr lang="en-GB" sz="2400" dirty="0">
              <a:latin typeface="Comic Sans MS" panose="030F0702030302020204" pitchFamily="66" charset="0"/>
            </a:endParaRPr>
          </a:p>
        </p:txBody>
      </p:sp>
      <p:pic>
        <p:nvPicPr>
          <p:cNvPr id="6" name="Picture 5"/>
          <p:cNvPicPr/>
          <p:nvPr/>
        </p:nvPicPr>
        <p:blipFill rotWithShape="1">
          <a:blip r:embed="rId4"/>
          <a:srcRect l="35731" t="26325" r="36849" b="11452"/>
          <a:stretch/>
        </p:blipFill>
        <p:spPr bwMode="auto">
          <a:xfrm>
            <a:off x="5586888" y="3496236"/>
            <a:ext cx="4262717" cy="336176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270983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72122" y="193637"/>
            <a:ext cx="11747351" cy="6617196"/>
          </a:xfrm>
          <a:prstGeom prst="rect">
            <a:avLst/>
          </a:prstGeom>
          <a:noFill/>
        </p:spPr>
        <p:txBody>
          <a:bodyPr wrap="square" rtlCol="0">
            <a:spAutoFit/>
          </a:bodyPr>
          <a:lstStyle/>
          <a:p>
            <a:r>
              <a:rPr lang="en-GB" sz="3200" dirty="0" smtClean="0">
                <a:solidFill>
                  <a:srgbClr val="0070C0"/>
                </a:solidFill>
                <a:latin typeface="Comic Sans MS" panose="030F0702030302020204" pitchFamily="66" charset="0"/>
              </a:rPr>
              <a:t>Tuesday: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 </a:t>
            </a:r>
            <a:r>
              <a:rPr lang="en-GB" sz="2800" dirty="0" smtClean="0">
                <a:latin typeface="Comic Sans MS" panose="030F0702030302020204" pitchFamily="66" charset="0"/>
              </a:rPr>
              <a:t>and the tricky phonemes. Including yesterday’s GPC </a:t>
            </a:r>
            <a:r>
              <a:rPr lang="en-GB" sz="2800" dirty="0" smtClean="0">
                <a:solidFill>
                  <a:srgbClr val="FF0000"/>
                </a:solidFill>
                <a:latin typeface="Comic Sans MS" panose="030F0702030302020204" pitchFamily="66" charset="0"/>
              </a:rPr>
              <a:t>oy</a:t>
            </a:r>
          </a:p>
          <a:p>
            <a:endParaRPr lang="en-GB" sz="3200" dirty="0" smtClean="0">
              <a:solidFill>
                <a:srgbClr val="7030A0"/>
              </a:solidFill>
              <a:latin typeface="Comic Sans MS" panose="030F0702030302020204" pitchFamily="66" charset="0"/>
            </a:endParaRPr>
          </a:p>
          <a:p>
            <a:r>
              <a:rPr lang="en-GB" sz="3200" dirty="0" smtClean="0">
                <a:solidFill>
                  <a:srgbClr val="7030A0"/>
                </a:solidFill>
                <a:latin typeface="Comic Sans MS" panose="030F0702030302020204" pitchFamily="66" charset="0"/>
              </a:rPr>
              <a:t>Today we are learning the grapheme </a:t>
            </a:r>
            <a:r>
              <a:rPr lang="en-GB" sz="4000" dirty="0" err="1" smtClean="0">
                <a:solidFill>
                  <a:srgbClr val="FF0000"/>
                </a:solidFill>
                <a:latin typeface="Comic Sans MS" panose="030F0702030302020204" pitchFamily="66" charset="0"/>
              </a:rPr>
              <a:t>ir</a:t>
            </a:r>
            <a:r>
              <a:rPr lang="en-GB" sz="4000" dirty="0" err="1" smtClean="0">
                <a:latin typeface="Comic Sans MS" panose="030F0702030302020204" pitchFamily="66" charset="0"/>
              </a:rPr>
              <a:t>.</a:t>
            </a:r>
            <a:r>
              <a:rPr lang="en-GB" sz="4800" dirty="0" smtClean="0">
                <a:solidFill>
                  <a:srgbClr val="FF0000"/>
                </a:solidFill>
                <a:latin typeface="Comic Sans MS" panose="030F0702030302020204" pitchFamily="66" charset="0"/>
              </a:rPr>
              <a:t>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Write the phoneme </a:t>
            </a:r>
            <a:r>
              <a:rPr lang="en-GB" sz="3200" dirty="0" smtClean="0">
                <a:solidFill>
                  <a:srgbClr val="FF0000"/>
                </a:solidFill>
                <a:latin typeface="Comic Sans MS" panose="030F0702030302020204" pitchFamily="66" charset="0"/>
              </a:rPr>
              <a:t>ir</a:t>
            </a:r>
            <a:r>
              <a:rPr lang="en-GB" sz="2800" dirty="0" smtClean="0">
                <a:latin typeface="Comic Sans MS" panose="030F0702030302020204" pitchFamily="66" charset="0"/>
              </a:rPr>
              <a:t> in the air or on your adult’s, brother’s or sister’s back using your finger.</a:t>
            </a:r>
          </a:p>
          <a:p>
            <a:endParaRPr lang="en-GB" sz="3200" dirty="0" smtClean="0">
              <a:latin typeface="Comic Sans MS" panose="030F0702030302020204" pitchFamily="66" charset="0"/>
            </a:endParaRPr>
          </a:p>
          <a:p>
            <a:r>
              <a:rPr lang="en-GB" sz="3200" dirty="0" smtClean="0">
                <a:latin typeface="Comic Sans MS" panose="030F0702030302020204" pitchFamily="66" charset="0"/>
              </a:rPr>
              <a:t>Watch Geraldine the Giraffe</a:t>
            </a:r>
          </a:p>
          <a:p>
            <a:r>
              <a:rPr lang="en-GB" sz="3200" dirty="0">
                <a:hlinkClick r:id="rId2"/>
              </a:rPr>
              <a:t>https://www.youtube.com/watch?v=7ta_KKUU-98</a:t>
            </a:r>
            <a:endParaRPr lang="en-GB" sz="3200" dirty="0" smtClean="0">
              <a:solidFill>
                <a:srgbClr val="0070C0"/>
              </a:solidFill>
              <a:latin typeface="Comic Sans MS" panose="030F0702030302020204" pitchFamily="66" charset="0"/>
            </a:endParaRPr>
          </a:p>
          <a:p>
            <a:r>
              <a:rPr lang="en-GB" sz="3200" dirty="0">
                <a:latin typeface="Comic Sans MS" panose="030F0702030302020204" pitchFamily="66" charset="0"/>
              </a:rPr>
              <a:t>Let’s see if we can find some other words with </a:t>
            </a:r>
            <a:r>
              <a:rPr lang="en-GB" sz="4000" dirty="0" smtClean="0">
                <a:solidFill>
                  <a:srgbClr val="FF0000"/>
                </a:solidFill>
                <a:latin typeface="Comic Sans MS" panose="030F0702030302020204" pitchFamily="66" charset="0"/>
              </a:rPr>
              <a:t>ir </a:t>
            </a:r>
            <a:r>
              <a:rPr lang="en-GB" sz="3200" dirty="0" smtClean="0">
                <a:latin typeface="Comic Sans MS" panose="030F0702030302020204" pitchFamily="66" charset="0"/>
              </a:rPr>
              <a:t>in </a:t>
            </a:r>
            <a:r>
              <a:rPr lang="en-GB" sz="3200" dirty="0">
                <a:latin typeface="Comic Sans MS" panose="030F0702030302020204" pitchFamily="66" charset="0"/>
              </a:rPr>
              <a:t>them.</a:t>
            </a:r>
          </a:p>
          <a:p>
            <a:endParaRPr lang="en-GB" sz="32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1275866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7576" y="91515"/>
            <a:ext cx="11940989" cy="1938992"/>
          </a:xfrm>
          <a:prstGeom prst="rect">
            <a:avLst/>
          </a:prstGeom>
          <a:noFill/>
        </p:spPr>
        <p:txBody>
          <a:bodyPr wrap="square" rtlCol="0">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sp>
        <p:nvSpPr>
          <p:cNvPr id="7" name="Explosion 2 6"/>
          <p:cNvSpPr/>
          <p:nvPr/>
        </p:nvSpPr>
        <p:spPr>
          <a:xfrm>
            <a:off x="7324164" y="87478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485547" y="2230693"/>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smtClean="0">
                <a:latin typeface="Comic Sans MS" panose="030F0702030302020204" pitchFamily="66" charset="0"/>
              </a:rPr>
              <a:t>      </a:t>
            </a:r>
            <a:r>
              <a:rPr lang="en-GB" sz="5400" dirty="0">
                <a:solidFill>
                  <a:srgbClr val="FF0000"/>
                </a:solidFill>
                <a:latin typeface="Comic Sans MS" panose="030F0702030302020204" pitchFamily="66" charset="0"/>
              </a:rPr>
              <a:t>3</a:t>
            </a:r>
          </a:p>
        </p:txBody>
      </p:sp>
      <p:pic>
        <p:nvPicPr>
          <p:cNvPr id="9" name="Picture 8" descr="Free Girls Cliparts, Download Free Clip Art, Free Clip Art on ..."/>
          <p:cNvPicPr/>
          <p:nvPr/>
        </p:nvPicPr>
        <p:blipFill>
          <a:blip r:embed="rId2">
            <a:extLst>
              <a:ext uri="{28A0092B-C50C-407E-A947-70E740481C1C}">
                <a14:useLocalDpi xmlns:a14="http://schemas.microsoft.com/office/drawing/2010/main" val="0"/>
              </a:ext>
            </a:extLst>
          </a:blip>
          <a:srcRect/>
          <a:stretch>
            <a:fillRect/>
          </a:stretch>
        </p:blipFill>
        <p:spPr bwMode="auto">
          <a:xfrm>
            <a:off x="690524" y="2526646"/>
            <a:ext cx="2913288" cy="3659001"/>
          </a:xfrm>
          <a:prstGeom prst="rect">
            <a:avLst/>
          </a:prstGeom>
          <a:noFill/>
          <a:ln>
            <a:noFill/>
          </a:ln>
        </p:spPr>
      </p:pic>
      <p:sp>
        <p:nvSpPr>
          <p:cNvPr id="10" name="TextBox 9"/>
          <p:cNvSpPr txBox="1"/>
          <p:nvPr/>
        </p:nvSpPr>
        <p:spPr>
          <a:xfrm>
            <a:off x="4323677" y="5086406"/>
            <a:ext cx="6783594" cy="2585323"/>
          </a:xfrm>
          <a:prstGeom prst="rect">
            <a:avLst/>
          </a:prstGeom>
          <a:noFill/>
        </p:spPr>
        <p:txBody>
          <a:bodyPr wrap="square" rtlCol="0">
            <a:spAutoFit/>
          </a:bodyPr>
          <a:lstStyle/>
          <a:p>
            <a:r>
              <a:rPr lang="en-GB" sz="5400" dirty="0">
                <a:latin typeface="Comic Sans MS" panose="030F0702030302020204" pitchFamily="66" charset="0"/>
              </a:rPr>
              <a:t>g</a:t>
            </a:r>
            <a:r>
              <a:rPr lang="en-GB" sz="5400" dirty="0" smtClean="0">
                <a:latin typeface="Comic Sans MS" panose="030F0702030302020204" pitchFamily="66" charset="0"/>
              </a:rPr>
              <a:t> </a:t>
            </a:r>
            <a:r>
              <a:rPr lang="en-GB" sz="5400" dirty="0" err="1" smtClean="0">
                <a:solidFill>
                  <a:srgbClr val="FF0000"/>
                </a:solidFill>
                <a:latin typeface="Comic Sans MS" panose="030F0702030302020204" pitchFamily="66" charset="0"/>
              </a:rPr>
              <a:t>i</a:t>
            </a:r>
            <a:r>
              <a:rPr lang="en-GB" sz="5400" dirty="0" smtClean="0">
                <a:solidFill>
                  <a:srgbClr val="FF0000"/>
                </a:solidFill>
                <a:latin typeface="Comic Sans MS" panose="030F0702030302020204" pitchFamily="66" charset="0"/>
              </a:rPr>
              <a:t> r</a:t>
            </a:r>
            <a:r>
              <a:rPr lang="en-GB" sz="5400" dirty="0" smtClean="0">
                <a:latin typeface="Comic Sans MS" panose="030F0702030302020204" pitchFamily="66" charset="0"/>
              </a:rPr>
              <a:t> l           girl</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11" name="Straight Connector 10"/>
          <p:cNvCxnSpPr/>
          <p:nvPr/>
        </p:nvCxnSpPr>
        <p:spPr>
          <a:xfrm flipV="1">
            <a:off x="4973617" y="6500307"/>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9875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1" name="Explosion 2 10"/>
          <p:cNvSpPr/>
          <p:nvPr/>
        </p:nvSpPr>
        <p:spPr>
          <a:xfrm>
            <a:off x="7041777" y="174813"/>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8261236" y="1517671"/>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  3</a:t>
            </a:r>
            <a:endParaRPr lang="en-GB" sz="5400" dirty="0">
              <a:solidFill>
                <a:srgbClr val="FF0000"/>
              </a:solidFill>
              <a:latin typeface="Comic Sans MS" panose="030F0702030302020204" pitchFamily="66" charset="0"/>
            </a:endParaRPr>
          </a:p>
        </p:txBody>
      </p:sp>
      <p:pic>
        <p:nvPicPr>
          <p:cNvPr id="13" name="Picture 12" descr="Men's Trekking Shirt Travel 100 Warm - maroon"/>
          <p:cNvPicPr/>
          <p:nvPr/>
        </p:nvPicPr>
        <p:blipFill>
          <a:blip r:embed="rId2">
            <a:extLst>
              <a:ext uri="{28A0092B-C50C-407E-A947-70E740481C1C}">
                <a14:useLocalDpi xmlns:a14="http://schemas.microsoft.com/office/drawing/2010/main" val="0"/>
              </a:ext>
            </a:extLst>
          </a:blip>
          <a:srcRect/>
          <a:stretch>
            <a:fillRect/>
          </a:stretch>
        </p:blipFill>
        <p:spPr bwMode="auto">
          <a:xfrm>
            <a:off x="188259" y="2598364"/>
            <a:ext cx="3469341" cy="3062849"/>
          </a:xfrm>
          <a:prstGeom prst="rect">
            <a:avLst/>
          </a:prstGeom>
          <a:noFill/>
          <a:ln>
            <a:noFill/>
          </a:ln>
        </p:spPr>
      </p:pic>
      <p:sp>
        <p:nvSpPr>
          <p:cNvPr id="14" name="TextBox 13"/>
          <p:cNvSpPr txBox="1"/>
          <p:nvPr/>
        </p:nvSpPr>
        <p:spPr>
          <a:xfrm>
            <a:off x="3954409" y="4416017"/>
            <a:ext cx="6470041" cy="1754326"/>
          </a:xfrm>
          <a:prstGeom prst="rect">
            <a:avLst/>
          </a:prstGeom>
          <a:noFill/>
        </p:spPr>
        <p:txBody>
          <a:bodyPr wrap="none" rtlCol="0">
            <a:spAutoFit/>
          </a:bodyPr>
          <a:lstStyle/>
          <a:p>
            <a:r>
              <a:rPr lang="en-GB" sz="5400" dirty="0">
                <a:latin typeface="Comic Sans MS" panose="030F0702030302020204" pitchFamily="66" charset="0"/>
              </a:rPr>
              <a:t>s</a:t>
            </a:r>
            <a:r>
              <a:rPr lang="en-GB" sz="5400" dirty="0" smtClean="0">
                <a:latin typeface="Comic Sans MS" panose="030F0702030302020204" pitchFamily="66" charset="0"/>
              </a:rPr>
              <a:t> h </a:t>
            </a:r>
            <a:r>
              <a:rPr lang="en-GB" sz="5400" dirty="0" err="1" smtClean="0">
                <a:solidFill>
                  <a:srgbClr val="FF0000"/>
                </a:solidFill>
                <a:latin typeface="Comic Sans MS" panose="030F0702030302020204" pitchFamily="66" charset="0"/>
              </a:rPr>
              <a:t>i</a:t>
            </a:r>
            <a:r>
              <a:rPr lang="en-GB" sz="5400" dirty="0" smtClean="0">
                <a:solidFill>
                  <a:srgbClr val="FF0000"/>
                </a:solidFill>
                <a:latin typeface="Comic Sans MS" panose="030F0702030302020204" pitchFamily="66" charset="0"/>
              </a:rPr>
              <a:t> r </a:t>
            </a:r>
            <a:r>
              <a:rPr lang="en-GB" sz="5400" dirty="0" smtClean="0">
                <a:latin typeface="Comic Sans MS" panose="030F0702030302020204" pitchFamily="66" charset="0"/>
              </a:rPr>
              <a:t>t           shirt</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p:txBody>
      </p:sp>
      <p:cxnSp>
        <p:nvCxnSpPr>
          <p:cNvPr id="15" name="Straight Connector 14"/>
          <p:cNvCxnSpPr/>
          <p:nvPr/>
        </p:nvCxnSpPr>
        <p:spPr>
          <a:xfrm flipV="1">
            <a:off x="4086111" y="5827954"/>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099940" y="5806437"/>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6635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7041777" y="174813"/>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199954" y="1425388"/>
            <a:ext cx="2513830" cy="1754326"/>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3600" dirty="0" smtClean="0">
                <a:solidFill>
                  <a:srgbClr val="FF0000"/>
                </a:solidFill>
                <a:latin typeface="Comic Sans MS" panose="030F0702030302020204" pitchFamily="66" charset="0"/>
              </a:rPr>
              <a:t> 4</a:t>
            </a:r>
            <a:endParaRPr lang="en-GB" sz="3600" dirty="0">
              <a:solidFill>
                <a:srgbClr val="FF0000"/>
              </a:solidFill>
              <a:latin typeface="Comic Sans MS" panose="030F0702030302020204" pitchFamily="66" charset="0"/>
            </a:endParaRPr>
          </a:p>
        </p:txBody>
      </p:sp>
      <p:pic>
        <p:nvPicPr>
          <p:cNvPr id="4" name="Picture 3"/>
          <p:cNvPicPr/>
          <p:nvPr/>
        </p:nvPicPr>
        <p:blipFill rotWithShape="1">
          <a:blip r:embed="rId2"/>
          <a:srcRect l="17284" t="28718" r="46820" b="25545"/>
          <a:stretch/>
        </p:blipFill>
        <p:spPr bwMode="auto">
          <a:xfrm>
            <a:off x="376519" y="3052482"/>
            <a:ext cx="3603810" cy="3294530"/>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4289611" y="5175342"/>
            <a:ext cx="7242688" cy="3416320"/>
          </a:xfrm>
          <a:prstGeom prst="rect">
            <a:avLst/>
          </a:prstGeom>
          <a:noFill/>
        </p:spPr>
        <p:txBody>
          <a:bodyPr wrap="none" rtlCol="0">
            <a:spAutoFit/>
          </a:bodyPr>
          <a:lstStyle/>
          <a:p>
            <a:r>
              <a:rPr lang="en-GB" sz="5400" dirty="0" smtClean="0">
                <a:latin typeface="Comic Sans MS" panose="030F0702030302020204" pitchFamily="66" charset="0"/>
              </a:rPr>
              <a:t>s k </a:t>
            </a:r>
            <a:r>
              <a:rPr lang="en-GB" sz="5400" dirty="0" err="1" smtClean="0">
                <a:solidFill>
                  <a:srgbClr val="FF0000"/>
                </a:solidFill>
                <a:latin typeface="Comic Sans MS" panose="030F0702030302020204" pitchFamily="66" charset="0"/>
              </a:rPr>
              <a:t>i</a:t>
            </a:r>
            <a:r>
              <a:rPr lang="en-GB" sz="5400" dirty="0" smtClean="0">
                <a:solidFill>
                  <a:srgbClr val="FF0000"/>
                </a:solidFill>
                <a:latin typeface="Comic Sans MS" panose="030F0702030302020204" pitchFamily="66" charset="0"/>
              </a:rPr>
              <a:t> r </a:t>
            </a:r>
            <a:r>
              <a:rPr lang="en-GB" sz="5400" dirty="0" smtClean="0">
                <a:latin typeface="Comic Sans MS" panose="030F0702030302020204" pitchFamily="66" charset="0"/>
              </a:rPr>
              <a:t>t               skirt</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5382328" y="6519131"/>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215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barn(inVertical)">
                                      <p:cBhvr>
                                        <p:cTn id="15" dur="5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inVertical)">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7041777" y="174813"/>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File:Silver Fir.jpg - Wikipedi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052" y="2622251"/>
            <a:ext cx="3757277" cy="3845784"/>
          </a:xfrm>
          <a:prstGeom prst="rect">
            <a:avLst/>
          </a:prstGeom>
          <a:noFill/>
          <a:ln>
            <a:noFill/>
          </a:ln>
        </p:spPr>
      </p:pic>
      <p:sp>
        <p:nvSpPr>
          <p:cNvPr id="4" name="TextBox 3"/>
          <p:cNvSpPr txBox="1"/>
          <p:nvPr/>
        </p:nvSpPr>
        <p:spPr>
          <a:xfrm>
            <a:off x="8199954" y="144881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3</a:t>
            </a:r>
            <a:endParaRPr lang="en-GB" sz="5400" dirty="0">
              <a:solidFill>
                <a:srgbClr val="FF0000"/>
              </a:solidFill>
              <a:latin typeface="Comic Sans MS" panose="030F0702030302020204" pitchFamily="66" charset="0"/>
            </a:endParaRPr>
          </a:p>
        </p:txBody>
      </p:sp>
      <p:sp>
        <p:nvSpPr>
          <p:cNvPr id="5" name="TextBox 4"/>
          <p:cNvSpPr txBox="1"/>
          <p:nvPr/>
        </p:nvSpPr>
        <p:spPr>
          <a:xfrm>
            <a:off x="4531659" y="4961965"/>
            <a:ext cx="5873724" cy="1754326"/>
          </a:xfrm>
          <a:prstGeom prst="rect">
            <a:avLst/>
          </a:prstGeom>
          <a:noFill/>
        </p:spPr>
        <p:txBody>
          <a:bodyPr wrap="none" rtlCol="0">
            <a:spAutoFit/>
          </a:bodyPr>
          <a:lstStyle/>
          <a:p>
            <a:r>
              <a:rPr lang="en-GB" sz="5400" dirty="0" smtClean="0">
                <a:latin typeface="Comic Sans MS" panose="030F0702030302020204" pitchFamily="66" charset="0"/>
              </a:rPr>
              <a:t>f </a:t>
            </a:r>
            <a:r>
              <a:rPr lang="en-GB" sz="5400" dirty="0" err="1" smtClean="0">
                <a:solidFill>
                  <a:srgbClr val="FF0000"/>
                </a:solidFill>
                <a:latin typeface="Comic Sans MS" panose="030F0702030302020204" pitchFamily="66" charset="0"/>
              </a:rPr>
              <a:t>i</a:t>
            </a:r>
            <a:r>
              <a:rPr lang="en-GB" sz="5400" dirty="0" smtClean="0">
                <a:solidFill>
                  <a:srgbClr val="FF0000"/>
                </a:solidFill>
                <a:latin typeface="Comic Sans MS" panose="030F0702030302020204" pitchFamily="66" charset="0"/>
              </a:rPr>
              <a:t> r</a:t>
            </a:r>
            <a:r>
              <a:rPr lang="en-GB" sz="5400" dirty="0" smtClean="0">
                <a:latin typeface="Comic Sans MS" panose="030F0702030302020204" pitchFamily="66" charset="0"/>
              </a:rPr>
              <a:t>                fir </a:t>
            </a:r>
          </a:p>
          <a:p>
            <a:r>
              <a:rPr lang="en-GB" sz="5400" dirty="0">
                <a:solidFill>
                  <a:srgbClr val="FF0000"/>
                </a:solidFill>
                <a:latin typeface="Comic Sans MS" panose="030F0702030302020204" pitchFamily="66" charset="0"/>
              </a:rPr>
              <a:t>●</a:t>
            </a:r>
            <a:r>
              <a:rPr lang="en-GB" sz="5400" dirty="0" smtClean="0">
                <a:latin typeface="Comic Sans MS" panose="030F0702030302020204" pitchFamily="66" charset="0"/>
              </a:rPr>
              <a:t> </a:t>
            </a:r>
            <a:endParaRPr lang="en-GB" sz="5400" dirty="0">
              <a:latin typeface="Comic Sans MS" panose="030F0702030302020204" pitchFamily="66" charset="0"/>
            </a:endParaRPr>
          </a:p>
        </p:txBody>
      </p:sp>
      <p:cxnSp>
        <p:nvCxnSpPr>
          <p:cNvPr id="6" name="Straight Connector 5"/>
          <p:cNvCxnSpPr/>
          <p:nvPr/>
        </p:nvCxnSpPr>
        <p:spPr>
          <a:xfrm flipV="1">
            <a:off x="5207517" y="636583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5439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1000"/>
                                        <p:tgtEl>
                                          <p:spTgt spid="4">
                                            <p:txEl>
                                              <p:pRg st="2" end="2"/>
                                            </p:txEl>
                                          </p:spTgt>
                                        </p:tgtEl>
                                      </p:cBhvr>
                                    </p:animEffect>
                                    <p:anim calcmode="lin" valueType="num">
                                      <p:cBhvr>
                                        <p:cTn id="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angle 2"/>
          <p:cNvSpPr/>
          <p:nvPr/>
        </p:nvSpPr>
        <p:spPr>
          <a:xfrm>
            <a:off x="129988" y="233554"/>
            <a:ext cx="11878236" cy="1569660"/>
          </a:xfrm>
          <a:prstGeom prst="rect">
            <a:avLst/>
          </a:prstGeom>
        </p:spPr>
        <p:txBody>
          <a:bodyPr wrap="square">
            <a:spAutoFit/>
          </a:bodyPr>
          <a:lstStyle/>
          <a:p>
            <a:r>
              <a:rPr lang="en-GB" sz="2400" dirty="0">
                <a:latin typeface="Comic Sans MS" panose="030F0702030302020204" pitchFamily="66" charset="0"/>
              </a:rPr>
              <a:t>On </a:t>
            </a:r>
            <a:r>
              <a:rPr lang="en-GB" sz="2400" dirty="0" err="1">
                <a:latin typeface="Comic Sans MS" panose="030F0702030302020204" pitchFamily="66" charset="0"/>
              </a:rPr>
              <a:t>Twinkl</a:t>
            </a:r>
            <a:r>
              <a:rPr lang="en-GB" sz="2400" dirty="0">
                <a:latin typeface="Comic Sans MS" panose="030F0702030302020204" pitchFamily="66" charset="0"/>
              </a:rPr>
              <a:t> there are some worksheets for each sound if you want to carry </a:t>
            </a:r>
          </a:p>
          <a:p>
            <a:r>
              <a:rPr lang="en-GB" sz="2400" dirty="0">
                <a:latin typeface="Comic Sans MS" panose="030F0702030302020204" pitchFamily="66" charset="0"/>
              </a:rPr>
              <a:t>on </a:t>
            </a:r>
            <a:r>
              <a:rPr lang="en-GB" sz="2400" dirty="0" smtClean="0">
                <a:latin typeface="Comic Sans MS" panose="030F0702030302020204" pitchFamily="66" charset="0"/>
              </a:rPr>
              <a:t>learning. </a:t>
            </a:r>
            <a:r>
              <a:rPr lang="en-GB" sz="2400" dirty="0">
                <a:latin typeface="Comic Sans MS" panose="030F0702030302020204" pitchFamily="66" charset="0"/>
              </a:rPr>
              <a:t>L</a:t>
            </a:r>
            <a:r>
              <a:rPr lang="en-GB" sz="2400" dirty="0" smtClean="0">
                <a:latin typeface="Comic Sans MS" panose="030F0702030302020204" pitchFamily="66" charset="0"/>
              </a:rPr>
              <a:t>ook </a:t>
            </a:r>
            <a:r>
              <a:rPr lang="en-GB" sz="2400" dirty="0">
                <a:latin typeface="Comic Sans MS" panose="030F0702030302020204" pitchFamily="66" charset="0"/>
              </a:rPr>
              <a:t>for sounds in your reading book or on </a:t>
            </a:r>
            <a:r>
              <a:rPr lang="en-GB" sz="2400" dirty="0" smtClean="0">
                <a:latin typeface="Comic Sans MS" panose="030F0702030302020204" pitchFamily="66" charset="0"/>
              </a:rPr>
              <a:t>signs.</a:t>
            </a:r>
          </a:p>
          <a:p>
            <a:endParaRPr lang="en-GB" sz="2400" dirty="0">
              <a:latin typeface="Comic Sans MS" panose="030F0702030302020204" pitchFamily="66" charset="0"/>
            </a:endParaRPr>
          </a:p>
          <a:p>
            <a:r>
              <a:rPr lang="en-GB" sz="2400" dirty="0" smtClean="0">
                <a:latin typeface="Comic Sans MS" panose="030F0702030302020204" pitchFamily="66" charset="0"/>
              </a:rPr>
              <a:t>For example:</a:t>
            </a:r>
            <a:endParaRPr lang="en-GB" sz="2400" dirty="0">
              <a:latin typeface="Comic Sans MS" panose="030F0702030302020204" pitchFamily="66" charset="0"/>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36229" t="22071" r="37680" b="22620"/>
          <a:stretch/>
        </p:blipFill>
        <p:spPr bwMode="auto">
          <a:xfrm>
            <a:off x="319088" y="2182905"/>
            <a:ext cx="3351960" cy="415066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a:srcRect l="18779" t="17816" r="19400" b="17568"/>
          <a:stretch/>
        </p:blipFill>
        <p:spPr bwMode="auto">
          <a:xfrm>
            <a:off x="4297455" y="1169888"/>
            <a:ext cx="4402791" cy="2582677"/>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8700246" y="2182905"/>
            <a:ext cx="3070412" cy="1569660"/>
          </a:xfrm>
          <a:prstGeom prst="rect">
            <a:avLst/>
          </a:prstGeom>
        </p:spPr>
        <p:txBody>
          <a:bodyPr wrap="square">
            <a:spAutoFit/>
          </a:bodyPr>
          <a:lstStyle/>
          <a:p>
            <a:r>
              <a:rPr lang="en-GB" sz="2400" dirty="0">
                <a:latin typeface="Comic Sans MS" panose="030F0702030302020204" pitchFamily="66" charset="0"/>
              </a:rPr>
              <a:t>Underline, highlight or </a:t>
            </a:r>
          </a:p>
          <a:p>
            <a:r>
              <a:rPr lang="en-GB" sz="2400" dirty="0">
                <a:latin typeface="Comic Sans MS" panose="030F0702030302020204" pitchFamily="66" charset="0"/>
              </a:rPr>
              <a:t>circle with </a:t>
            </a:r>
            <a:r>
              <a:rPr lang="en-GB" sz="2400" dirty="0" smtClean="0">
                <a:solidFill>
                  <a:srgbClr val="FF0000"/>
                </a:solidFill>
                <a:latin typeface="Comic Sans MS" panose="030F0702030302020204" pitchFamily="66" charset="0"/>
              </a:rPr>
              <a:t>ir</a:t>
            </a:r>
            <a:r>
              <a:rPr lang="en-GB" sz="2400" dirty="0" smtClean="0">
                <a:latin typeface="Comic Sans MS" panose="030F0702030302020204" pitchFamily="66" charset="0"/>
              </a:rPr>
              <a:t> </a:t>
            </a:r>
            <a:r>
              <a:rPr lang="en-GB" sz="2400" dirty="0">
                <a:latin typeface="Comic Sans MS" panose="030F0702030302020204" pitchFamily="66" charset="0"/>
              </a:rPr>
              <a:t>phoneme.</a:t>
            </a:r>
          </a:p>
        </p:txBody>
      </p:sp>
      <p:pic>
        <p:nvPicPr>
          <p:cNvPr id="7" name="Picture 6"/>
          <p:cNvPicPr/>
          <p:nvPr/>
        </p:nvPicPr>
        <p:blipFill rotWithShape="1">
          <a:blip r:embed="rId4"/>
          <a:srcRect l="35564" t="17816" r="37015" b="20227"/>
          <a:stretch/>
        </p:blipFill>
        <p:spPr bwMode="auto">
          <a:xfrm>
            <a:off x="5244353" y="3752565"/>
            <a:ext cx="4504764" cy="310543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787608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7983" y="0"/>
            <a:ext cx="11801138" cy="7017306"/>
          </a:xfrm>
          <a:prstGeom prst="rect">
            <a:avLst/>
          </a:prstGeom>
          <a:noFill/>
        </p:spPr>
        <p:txBody>
          <a:bodyPr wrap="square" rtlCol="0">
            <a:spAutoFit/>
          </a:bodyPr>
          <a:lstStyle/>
          <a:p>
            <a:r>
              <a:rPr lang="en-GB" dirty="0">
                <a:latin typeface="Comic Sans MS" panose="030F0702030302020204" pitchFamily="66" charset="0"/>
              </a:rPr>
              <a:t>Play </a:t>
            </a:r>
            <a:r>
              <a:rPr lang="en-GB" dirty="0" smtClean="0">
                <a:latin typeface="Comic Sans MS" panose="030F0702030302020204" pitchFamily="66" charset="0"/>
              </a:rPr>
              <a:t>Dragon’s Den </a:t>
            </a:r>
            <a:r>
              <a:rPr lang="en-GB" dirty="0">
                <a:latin typeface="Comic Sans MS" panose="030F0702030302020204" pitchFamily="66" charset="0"/>
              </a:rPr>
              <a:t>on Phonics Play use the username and password provided. </a:t>
            </a:r>
            <a:endParaRPr lang="en-GB" dirty="0" smtClean="0">
              <a:latin typeface="Comic Sans MS" panose="030F0702030302020204" pitchFamily="66" charset="0"/>
            </a:endParaRPr>
          </a:p>
          <a:p>
            <a:r>
              <a:rPr lang="en-GB" dirty="0" smtClean="0">
                <a:latin typeface="Comic Sans MS" panose="030F0702030302020204" pitchFamily="66" charset="0"/>
              </a:rPr>
              <a:t>Phase </a:t>
            </a:r>
            <a:r>
              <a:rPr lang="en-GB" dirty="0">
                <a:latin typeface="Comic Sans MS" panose="030F0702030302020204" pitchFamily="66" charset="0"/>
              </a:rPr>
              <a:t>5 and select </a:t>
            </a:r>
            <a:r>
              <a:rPr lang="en-GB" dirty="0" err="1" smtClean="0">
                <a:solidFill>
                  <a:srgbClr val="FF0000"/>
                </a:solidFill>
                <a:latin typeface="Comic Sans MS" panose="030F0702030302020204" pitchFamily="66" charset="0"/>
              </a:rPr>
              <a:t>ir</a:t>
            </a:r>
            <a:r>
              <a:rPr lang="en-GB" dirty="0" err="1" smtClean="0">
                <a:latin typeface="Comic Sans MS" panose="030F0702030302020204" pitchFamily="66" charset="0"/>
              </a:rPr>
              <a:t>.</a:t>
            </a:r>
            <a:r>
              <a:rPr lang="en-GB" dirty="0" smtClean="0">
                <a:latin typeface="Comic Sans MS" panose="030F0702030302020204" pitchFamily="66" charset="0"/>
              </a:rPr>
              <a:t>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endParaRPr lang="en-GB" dirty="0" smtClean="0">
              <a:latin typeface="Comic Sans MS" panose="030F0702030302020204" pitchFamily="66" charset="0"/>
            </a:endParaRPr>
          </a:p>
          <a:p>
            <a:r>
              <a:rPr lang="en-GB" dirty="0" smtClean="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a:t>
            </a:r>
            <a:r>
              <a:rPr lang="en-GB" dirty="0" smtClean="0">
                <a:latin typeface="Comic Sans MS" panose="030F0702030302020204" pitchFamily="66" charset="0"/>
              </a:rPr>
              <a:t>sentence.</a:t>
            </a:r>
          </a:p>
          <a:p>
            <a:endParaRPr lang="en-GB" dirty="0">
              <a:latin typeface="Comic Sans MS" panose="030F0702030302020204" pitchFamily="66" charset="0"/>
            </a:endParaRPr>
          </a:p>
          <a:p>
            <a:endParaRPr lang="en-GB" dirty="0" smtClean="0">
              <a:latin typeface="Comic Sans MS" panose="030F0702030302020204" pitchFamily="66" charset="0"/>
            </a:endParaRPr>
          </a:p>
          <a:p>
            <a:r>
              <a:rPr lang="en-GB" sz="5400" dirty="0" smtClean="0">
                <a:solidFill>
                  <a:srgbClr val="7030A0"/>
                </a:solidFill>
                <a:latin typeface="Comic Sans MS" panose="030F0702030302020204" pitchFamily="66" charset="0"/>
              </a:rPr>
              <a:t>Can a girl put on a skirt that twirls? </a:t>
            </a:r>
          </a:p>
          <a:p>
            <a:endParaRPr lang="en-GB" sz="5400" dirty="0" smtClean="0">
              <a:solidFill>
                <a:srgbClr val="7030A0"/>
              </a:solidFill>
              <a:latin typeface="Comic Sans MS" panose="030F0702030302020204" pitchFamily="66" charset="0"/>
            </a:endParaRPr>
          </a:p>
          <a:p>
            <a:r>
              <a:rPr lang="en-GB" sz="5400" dirty="0" smtClean="0">
                <a:solidFill>
                  <a:srgbClr val="FFC000"/>
                </a:solidFill>
                <a:latin typeface="Comic Sans MS" panose="030F0702030302020204" pitchFamily="66" charset="0"/>
              </a:rPr>
              <a:t>Is your birthday the first or third?</a:t>
            </a:r>
          </a:p>
          <a:p>
            <a:endParaRPr lang="en-GB" sz="5400" dirty="0">
              <a:solidFill>
                <a:srgbClr val="C00000"/>
              </a:solidFill>
              <a:latin typeface="Comic Sans MS" panose="030F0702030302020204" pitchFamily="66" charset="0"/>
            </a:endParaRPr>
          </a:p>
          <a:p>
            <a:r>
              <a:rPr lang="en-GB" sz="5400" dirty="0" smtClean="0">
                <a:solidFill>
                  <a:srgbClr val="C00000"/>
                </a:solidFill>
                <a:latin typeface="Comic Sans MS" panose="030F0702030302020204" pitchFamily="66" charset="0"/>
              </a:rPr>
              <a:t>Can a girl annoy a boy?</a:t>
            </a:r>
            <a:endParaRPr lang="en-GB" sz="5400" dirty="0">
              <a:solidFill>
                <a:srgbClr val="C00000"/>
              </a:solidFill>
              <a:latin typeface="Comic Sans MS" panose="030F0702030302020204" pitchFamily="66" charset="0"/>
            </a:endParaRP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112649" cy="6155531"/>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Sound </a:t>
            </a:r>
            <a:r>
              <a:rPr lang="en-GB" sz="3200" dirty="0">
                <a:latin typeface="Comic Sans MS" panose="030F0702030302020204" pitchFamily="66" charset="0"/>
              </a:rPr>
              <a:t>and the tricky phonemes. Including </a:t>
            </a:r>
            <a:r>
              <a:rPr lang="en-GB" sz="3200" dirty="0" smtClean="0">
                <a:latin typeface="Comic Sans MS" panose="030F0702030302020204" pitchFamily="66" charset="0"/>
              </a:rPr>
              <a:t>GPCs </a:t>
            </a:r>
            <a:r>
              <a:rPr lang="en-GB" sz="3200" dirty="0" smtClean="0">
                <a:solidFill>
                  <a:srgbClr val="FF0000"/>
                </a:solidFill>
                <a:latin typeface="Comic Sans MS" panose="030F0702030302020204" pitchFamily="66" charset="0"/>
              </a:rPr>
              <a:t>oy, </a:t>
            </a:r>
            <a:r>
              <a:rPr lang="en-GB" sz="3200" dirty="0" err="1" smtClean="0">
                <a:solidFill>
                  <a:srgbClr val="FF0000"/>
                </a:solidFill>
                <a:latin typeface="Comic Sans MS" panose="030F0702030302020204" pitchFamily="66" charset="0"/>
              </a:rPr>
              <a:t>ir.</a:t>
            </a:r>
            <a:endParaRPr lang="en-GB" sz="3200" dirty="0" smtClean="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a:p>
            <a:r>
              <a:rPr lang="en-GB" sz="3200" dirty="0" smtClean="0">
                <a:solidFill>
                  <a:srgbClr val="7030A0"/>
                </a:solidFill>
                <a:latin typeface="Comic Sans MS" panose="030F0702030302020204" pitchFamily="66" charset="0"/>
              </a:rPr>
              <a:t>Today we are learning to read the tricky words </a:t>
            </a:r>
          </a:p>
          <a:p>
            <a:r>
              <a:rPr lang="en-GB" sz="5400" dirty="0" smtClean="0">
                <a:solidFill>
                  <a:srgbClr val="7030A0"/>
                </a:solidFill>
                <a:latin typeface="Comic Sans MS" panose="030F0702030302020204" pitchFamily="66" charset="0"/>
              </a:rPr>
              <a:t>   </a:t>
            </a:r>
            <a:r>
              <a:rPr lang="en-GB" sz="5400" dirty="0" smtClean="0">
                <a:solidFill>
                  <a:srgbClr val="FFFF00"/>
                </a:solidFill>
                <a:latin typeface="Comic Sans MS" panose="030F0702030302020204" pitchFamily="66" charset="0"/>
              </a:rPr>
              <a:t>Mr,</a:t>
            </a:r>
            <a:r>
              <a:rPr lang="en-GB" sz="5400" dirty="0" smtClean="0">
                <a:solidFill>
                  <a:srgbClr val="7030A0"/>
                </a:solidFill>
                <a:latin typeface="Comic Sans MS" panose="030F0702030302020204" pitchFamily="66" charset="0"/>
              </a:rPr>
              <a:t> </a:t>
            </a:r>
            <a:r>
              <a:rPr lang="en-GB" sz="5400" dirty="0" smtClean="0">
                <a:solidFill>
                  <a:srgbClr val="C00000"/>
                </a:solidFill>
                <a:latin typeface="Comic Sans MS" panose="030F0702030302020204" pitchFamily="66" charset="0"/>
              </a:rPr>
              <a:t>Mrs, </a:t>
            </a:r>
            <a:r>
              <a:rPr lang="en-GB" sz="5400" dirty="0" smtClean="0">
                <a:solidFill>
                  <a:srgbClr val="FFC000"/>
                </a:solidFill>
                <a:latin typeface="Comic Sans MS" panose="030F0702030302020204" pitchFamily="66" charset="0"/>
              </a:rPr>
              <a:t>looked, </a:t>
            </a:r>
            <a:r>
              <a:rPr lang="en-GB" sz="5400" dirty="0" smtClean="0">
                <a:solidFill>
                  <a:srgbClr val="7030A0"/>
                </a:solidFill>
                <a:latin typeface="Comic Sans MS" panose="030F0702030302020204" pitchFamily="66" charset="0"/>
              </a:rPr>
              <a:t>called,</a:t>
            </a:r>
            <a:r>
              <a:rPr lang="en-GB" sz="5400" dirty="0" smtClean="0">
                <a:solidFill>
                  <a:srgbClr val="FFC000"/>
                </a:solidFill>
                <a:latin typeface="Comic Sans MS" panose="030F0702030302020204" pitchFamily="66" charset="0"/>
              </a:rPr>
              <a:t> </a:t>
            </a:r>
            <a:r>
              <a:rPr lang="en-GB" sz="5400" dirty="0" smtClean="0">
                <a:solidFill>
                  <a:srgbClr val="FF0000"/>
                </a:solidFill>
                <a:latin typeface="Comic Sans MS" panose="030F0702030302020204" pitchFamily="66" charset="0"/>
              </a:rPr>
              <a:t>asked</a:t>
            </a:r>
          </a:p>
          <a:p>
            <a:endParaRPr lang="en-GB" sz="3600" dirty="0" smtClean="0">
              <a:solidFill>
                <a:srgbClr val="FFC000"/>
              </a:solidFill>
              <a:latin typeface="Comic Sans MS" panose="030F0702030302020204" pitchFamily="66" charset="0"/>
            </a:endParaRPr>
          </a:p>
          <a:p>
            <a:r>
              <a:rPr lang="en-GB" sz="3600" dirty="0" smtClean="0">
                <a:solidFill>
                  <a:srgbClr val="FFC000"/>
                </a:solidFill>
                <a:latin typeface="Comic Sans MS" panose="030F0702030302020204" pitchFamily="66" charset="0"/>
              </a:rPr>
              <a:t>Write each word on a piece of paper or with chalk on a blackboard or path or in sand with your finger or a paintbrush. Say the word and the write over it in rainbow writing </a:t>
            </a:r>
            <a:r>
              <a:rPr lang="en-GB" sz="3600" dirty="0" smtClean="0">
                <a:latin typeface="Comic Sans MS" panose="030F0702030302020204" pitchFamily="66" charset="0"/>
              </a:rPr>
              <a:t>see next slide for an example.</a:t>
            </a:r>
            <a:endParaRPr lang="en-GB" sz="3600" dirty="0">
              <a:latin typeface="Comic Sans MS" panose="030F0702030302020204" pitchFamily="66" charset="0"/>
            </a:endParaRP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86061" y="161365"/>
            <a:ext cx="10897497" cy="954107"/>
          </a:xfrm>
          <a:prstGeom prst="rect">
            <a:avLst/>
          </a:prstGeom>
          <a:noFill/>
        </p:spPr>
        <p:txBody>
          <a:bodyPr wrap="square" rtlCol="0">
            <a:spAutoFit/>
          </a:bodyPr>
          <a:lstStyle/>
          <a:p>
            <a:r>
              <a:rPr lang="en-GB" sz="2800" dirty="0" smtClean="0">
                <a:latin typeface="Comic Sans MS" panose="030F0702030302020204" pitchFamily="66" charset="0"/>
              </a:rPr>
              <a:t>This week I used the inside of a cat food box and wrote the high frequency words/ tricky words  using :-</a:t>
            </a:r>
            <a:endParaRPr lang="en-GB" sz="2800" dirty="0">
              <a:latin typeface="Comic Sans MS" panose="030F0702030302020204" pitchFamily="66" charset="0"/>
            </a:endParaRPr>
          </a:p>
        </p:txBody>
      </p:sp>
      <p:pic>
        <p:nvPicPr>
          <p:cNvPr id="6" name="Picture 5" descr="C:\Users\Nicola Smith\Downloads\IMG_3098 (1).jpg"/>
          <p:cNvPicPr/>
          <p:nvPr/>
        </p:nvPicPr>
        <p:blipFill rotWithShape="1">
          <a:blip r:embed="rId2">
            <a:extLst>
              <a:ext uri="{28A0092B-C50C-407E-A947-70E740481C1C}">
                <a14:useLocalDpi xmlns:a14="http://schemas.microsoft.com/office/drawing/2010/main" val="0"/>
              </a:ext>
            </a:extLst>
          </a:blip>
          <a:srcRect r="9876"/>
          <a:stretch/>
        </p:blipFill>
        <p:spPr bwMode="auto">
          <a:xfrm rot="5400000">
            <a:off x="1151487" y="1349723"/>
            <a:ext cx="2415038" cy="2093146"/>
          </a:xfrm>
          <a:prstGeom prst="rect">
            <a:avLst/>
          </a:prstGeom>
          <a:noFill/>
          <a:ln>
            <a:noFill/>
          </a:ln>
        </p:spPr>
      </p:pic>
      <p:pic>
        <p:nvPicPr>
          <p:cNvPr id="7" name="Picture 6" descr="C:\Users\Nicola Smith\Downloads\IMG_3099.jpg"/>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036676" y="1412129"/>
            <a:ext cx="2679700" cy="2232996"/>
          </a:xfrm>
          <a:prstGeom prst="rect">
            <a:avLst/>
          </a:prstGeom>
          <a:noFill/>
          <a:ln>
            <a:noFill/>
          </a:ln>
        </p:spPr>
      </p:pic>
      <p:pic>
        <p:nvPicPr>
          <p:cNvPr id="8" name="Picture 7" descr="C:\Users\Nicola Smith\Downloads\IMG_3100.jpg"/>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248300" y="1257617"/>
            <a:ext cx="2877560" cy="2344161"/>
          </a:xfrm>
          <a:prstGeom prst="rect">
            <a:avLst/>
          </a:prstGeom>
          <a:noFill/>
          <a:ln>
            <a:noFill/>
          </a:ln>
        </p:spPr>
      </p:pic>
      <p:pic>
        <p:nvPicPr>
          <p:cNvPr id="9" name="Picture 8" descr="C:\Users\Nicola Smith\Downloads\IMG_3101.jpg"/>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1035003" y="4219267"/>
            <a:ext cx="2678710" cy="2372845"/>
          </a:xfrm>
          <a:prstGeom prst="rect">
            <a:avLst/>
          </a:prstGeom>
          <a:noFill/>
          <a:ln>
            <a:noFill/>
          </a:ln>
        </p:spPr>
      </p:pic>
      <p:pic>
        <p:nvPicPr>
          <p:cNvPr id="10" name="Picture 9" descr="C:\Users\Nicola Smith\Downloads\IMG_3102.jpg"/>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4046191" y="4375523"/>
            <a:ext cx="2678711" cy="2146412"/>
          </a:xfrm>
          <a:prstGeom prst="rect">
            <a:avLst/>
          </a:prstGeom>
          <a:noFill/>
          <a:ln>
            <a:noFill/>
          </a:ln>
        </p:spPr>
      </p:pic>
      <p:pic>
        <p:nvPicPr>
          <p:cNvPr id="14" name="Picture 13" descr="C:\Users\Nicola Smith\Downloads\IMG_3103.jpg"/>
          <p:cNvPicPr/>
          <p:nvPr/>
        </p:nvPicPr>
        <p:blipFill rotWithShape="1">
          <a:blip r:embed="rId7">
            <a:extLst>
              <a:ext uri="{28A0092B-C50C-407E-A947-70E740481C1C}">
                <a14:useLocalDpi xmlns:a14="http://schemas.microsoft.com/office/drawing/2010/main" val="0"/>
              </a:ext>
            </a:extLst>
          </a:blip>
          <a:srcRect t="8219" b="24062"/>
          <a:stretch/>
        </p:blipFill>
        <p:spPr bwMode="auto">
          <a:xfrm>
            <a:off x="7210313" y="4605767"/>
            <a:ext cx="3322320" cy="1685925"/>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614966" y="3058025"/>
            <a:ext cx="1572866" cy="369332"/>
          </a:xfrm>
          <a:prstGeom prst="rect">
            <a:avLst/>
          </a:prstGeom>
          <a:noFill/>
        </p:spPr>
        <p:txBody>
          <a:bodyPr wrap="none" rtlCol="0">
            <a:spAutoFit/>
          </a:bodyPr>
          <a:lstStyle/>
          <a:p>
            <a:r>
              <a:rPr lang="en-GB" dirty="0" smtClean="0">
                <a:latin typeface="Comic Sans MS" panose="030F0702030302020204" pitchFamily="66" charset="0"/>
              </a:rPr>
              <a:t>Sharpie pens</a:t>
            </a:r>
            <a:endParaRPr lang="en-GB" dirty="0">
              <a:latin typeface="Comic Sans MS" panose="030F0702030302020204" pitchFamily="66" charset="0"/>
            </a:endParaRPr>
          </a:p>
        </p:txBody>
      </p:sp>
      <p:sp>
        <p:nvSpPr>
          <p:cNvPr id="4" name="TextBox 3"/>
          <p:cNvSpPr txBox="1"/>
          <p:nvPr/>
        </p:nvSpPr>
        <p:spPr>
          <a:xfrm>
            <a:off x="1601787" y="6370011"/>
            <a:ext cx="1737976" cy="369332"/>
          </a:xfrm>
          <a:prstGeom prst="rect">
            <a:avLst/>
          </a:prstGeom>
          <a:noFill/>
        </p:spPr>
        <p:txBody>
          <a:bodyPr wrap="none" rtlCol="0">
            <a:spAutoFit/>
          </a:bodyPr>
          <a:lstStyle/>
          <a:p>
            <a:r>
              <a:rPr lang="en-GB" dirty="0" smtClean="0">
                <a:latin typeface="Comic Sans MS" panose="030F0702030302020204" pitchFamily="66" charset="0"/>
              </a:rPr>
              <a:t>Coloured biros</a:t>
            </a:r>
            <a:endParaRPr lang="en-GB" dirty="0">
              <a:latin typeface="Comic Sans MS" panose="030F0702030302020204" pitchFamily="66" charset="0"/>
            </a:endParaRPr>
          </a:p>
        </p:txBody>
      </p:sp>
      <p:sp>
        <p:nvSpPr>
          <p:cNvPr id="5" name="TextBox 4"/>
          <p:cNvSpPr txBox="1"/>
          <p:nvPr/>
        </p:nvSpPr>
        <p:spPr>
          <a:xfrm>
            <a:off x="4582758" y="3558941"/>
            <a:ext cx="1027845" cy="369332"/>
          </a:xfrm>
          <a:prstGeom prst="rect">
            <a:avLst/>
          </a:prstGeom>
          <a:noFill/>
        </p:spPr>
        <p:txBody>
          <a:bodyPr wrap="none" rtlCol="0">
            <a:spAutoFit/>
          </a:bodyPr>
          <a:lstStyle/>
          <a:p>
            <a:r>
              <a:rPr lang="en-GB" dirty="0" smtClean="0">
                <a:latin typeface="Comic Sans MS" panose="030F0702030302020204" pitchFamily="66" charset="0"/>
              </a:rPr>
              <a:t>Crayons</a:t>
            </a:r>
            <a:endParaRPr lang="en-GB" dirty="0">
              <a:latin typeface="Comic Sans MS" panose="030F0702030302020204" pitchFamily="66" charset="0"/>
            </a:endParaRPr>
          </a:p>
        </p:txBody>
      </p:sp>
      <p:sp>
        <p:nvSpPr>
          <p:cNvPr id="15" name="TextBox 14"/>
          <p:cNvSpPr txBox="1"/>
          <p:nvPr/>
        </p:nvSpPr>
        <p:spPr>
          <a:xfrm>
            <a:off x="8003314" y="3558941"/>
            <a:ext cx="1521570" cy="369332"/>
          </a:xfrm>
          <a:prstGeom prst="rect">
            <a:avLst/>
          </a:prstGeom>
          <a:noFill/>
        </p:spPr>
        <p:txBody>
          <a:bodyPr wrap="none" rtlCol="0">
            <a:spAutoFit/>
          </a:bodyPr>
          <a:lstStyle/>
          <a:p>
            <a:r>
              <a:rPr lang="en-GB" dirty="0" smtClean="0">
                <a:latin typeface="Comic Sans MS" panose="030F0702030302020204" pitchFamily="66" charset="0"/>
              </a:rPr>
              <a:t>Highlighters</a:t>
            </a:r>
            <a:endParaRPr lang="en-GB" dirty="0">
              <a:latin typeface="Comic Sans MS" panose="030F0702030302020204" pitchFamily="66" charset="0"/>
            </a:endParaRPr>
          </a:p>
        </p:txBody>
      </p:sp>
      <p:sp>
        <p:nvSpPr>
          <p:cNvPr id="16" name="TextBox 15"/>
          <p:cNvSpPr txBox="1"/>
          <p:nvPr/>
        </p:nvSpPr>
        <p:spPr>
          <a:xfrm>
            <a:off x="6493024" y="5425682"/>
            <a:ext cx="763351" cy="369332"/>
          </a:xfrm>
          <a:prstGeom prst="rect">
            <a:avLst/>
          </a:prstGeom>
          <a:noFill/>
        </p:spPr>
        <p:txBody>
          <a:bodyPr wrap="none" rtlCol="0">
            <a:spAutoFit/>
          </a:bodyPr>
          <a:lstStyle/>
          <a:p>
            <a:r>
              <a:rPr lang="en-GB" dirty="0" smtClean="0">
                <a:latin typeface="Comic Sans MS" panose="030F0702030302020204" pitchFamily="66" charset="0"/>
              </a:rPr>
              <a:t>Chalk</a:t>
            </a:r>
            <a:endParaRPr lang="en-GB" dirty="0">
              <a:latin typeface="Comic Sans MS" panose="030F0702030302020204" pitchFamily="66" charset="0"/>
            </a:endParaRPr>
          </a:p>
        </p:txBody>
      </p:sp>
    </p:spTree>
    <p:extLst>
      <p:ext uri="{BB962C8B-B14F-4D97-AF65-F5344CB8AC3E}">
        <p14:creationId xmlns:p14="http://schemas.microsoft.com/office/powerpoint/2010/main" val="1927815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05256" y="232193"/>
            <a:ext cx="11714709" cy="1077218"/>
          </a:xfrm>
          <a:prstGeom prst="rect">
            <a:avLst/>
          </a:prstGeom>
        </p:spPr>
        <p:txBody>
          <a:bodyPr wrap="square">
            <a:spAutoFit/>
          </a:bodyPr>
          <a:lstStyle/>
          <a:p>
            <a:r>
              <a:rPr lang="en-GB" sz="3200" dirty="0">
                <a:solidFill>
                  <a:srgbClr val="7030A0"/>
                </a:solidFill>
                <a:latin typeface="Comic Sans MS" panose="030F0702030302020204" pitchFamily="66" charset="0"/>
              </a:rPr>
              <a:t>Play</a:t>
            </a:r>
            <a:r>
              <a:rPr lang="en-GB" sz="3200" dirty="0">
                <a:solidFill>
                  <a:srgbClr val="FFFF00"/>
                </a:solidFill>
                <a:latin typeface="Comic Sans MS" panose="030F0702030302020204" pitchFamily="66" charset="0"/>
              </a:rPr>
              <a:t> </a:t>
            </a:r>
            <a:r>
              <a:rPr lang="en-GB" sz="3200" dirty="0">
                <a:solidFill>
                  <a:srgbClr val="7030A0"/>
                </a:solidFill>
                <a:latin typeface="Comic Sans MS" panose="030F0702030302020204" pitchFamily="66" charset="0"/>
              </a:rPr>
              <a:t>Tricky Trucks on Phonics </a:t>
            </a:r>
            <a:r>
              <a:rPr lang="en-GB" sz="3200" dirty="0" smtClean="0">
                <a:solidFill>
                  <a:srgbClr val="7030A0"/>
                </a:solidFill>
                <a:latin typeface="Comic Sans MS" panose="030F0702030302020204" pitchFamily="66" charset="0"/>
              </a:rPr>
              <a:t>Play and practise the other tricky words we have been learning.</a:t>
            </a:r>
            <a:endParaRPr lang="en-GB" sz="3200" dirty="0"/>
          </a:p>
        </p:txBody>
      </p:sp>
      <p:pic>
        <p:nvPicPr>
          <p:cNvPr id="3" name="Picture 2"/>
          <p:cNvPicPr/>
          <p:nvPr/>
        </p:nvPicPr>
        <p:blipFill rotWithShape="1">
          <a:blip r:embed="rId2"/>
          <a:srcRect l="4154" t="9041" r="7434" b="14643"/>
          <a:stretch/>
        </p:blipFill>
        <p:spPr bwMode="auto">
          <a:xfrm>
            <a:off x="180476" y="1486438"/>
            <a:ext cx="4577884" cy="3168460"/>
          </a:xfrm>
          <a:prstGeom prst="rect">
            <a:avLst/>
          </a:prstGeom>
          <a:ln>
            <a:noFill/>
          </a:ln>
          <a:extLst>
            <a:ext uri="{53640926-AAD7-44D8-BBD7-CCE9431645EC}">
              <a14:shadowObscured xmlns:a14="http://schemas.microsoft.com/office/drawing/2010/main"/>
            </a:ext>
          </a:extLst>
        </p:spPr>
      </p:pic>
      <p:sp>
        <p:nvSpPr>
          <p:cNvPr id="4" name="Rounded Rectangle 3"/>
          <p:cNvSpPr/>
          <p:nvPr/>
        </p:nvSpPr>
        <p:spPr>
          <a:xfrm>
            <a:off x="3227675" y="2032391"/>
            <a:ext cx="1748118" cy="2111189"/>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p:nvPr/>
        </p:nvPicPr>
        <p:blipFill rotWithShape="1">
          <a:blip r:embed="rId3"/>
          <a:srcRect t="11434" r="7102" b="13845"/>
          <a:stretch/>
        </p:blipFill>
        <p:spPr bwMode="auto">
          <a:xfrm>
            <a:off x="5143321" y="1309411"/>
            <a:ext cx="5324475" cy="2676525"/>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t="9839" r="6271" b="14642"/>
          <a:stretch/>
        </p:blipFill>
        <p:spPr bwMode="auto">
          <a:xfrm>
            <a:off x="180476" y="4276166"/>
            <a:ext cx="4962845" cy="2581834"/>
          </a:xfrm>
          <a:prstGeom prst="rect">
            <a:avLst/>
          </a:prstGeom>
          <a:ln>
            <a:noFill/>
          </a:ln>
          <a:extLst>
            <a:ext uri="{53640926-AAD7-44D8-BBD7-CCE9431645EC}">
              <a14:shadowObscured xmlns:a14="http://schemas.microsoft.com/office/drawing/2010/main"/>
            </a:ext>
          </a:extLst>
        </p:spPr>
      </p:pic>
      <p:sp>
        <p:nvSpPr>
          <p:cNvPr id="7" name="Rounded Rectangle 6"/>
          <p:cNvSpPr/>
          <p:nvPr/>
        </p:nvSpPr>
        <p:spPr>
          <a:xfrm>
            <a:off x="3187334" y="4463478"/>
            <a:ext cx="914400" cy="737373"/>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5143321" y="4099139"/>
            <a:ext cx="6770773" cy="3231654"/>
          </a:xfrm>
          <a:prstGeom prst="rect">
            <a:avLst/>
          </a:prstGeom>
          <a:noFill/>
        </p:spPr>
        <p:txBody>
          <a:bodyPr wrap="square" rtlCol="0">
            <a:spAutoFit/>
          </a:bodyPr>
          <a:lstStyle/>
          <a:p>
            <a:pPr algn="ctr"/>
            <a:r>
              <a:rPr lang="en-GB" sz="2800" dirty="0" smtClean="0">
                <a:latin typeface="Comic Sans MS" panose="030F0702030302020204" pitchFamily="66" charset="0"/>
              </a:rPr>
              <a:t>Then follow the instructions  - Choose   A  route </a:t>
            </a:r>
          </a:p>
          <a:p>
            <a:pPr algn="ctr"/>
            <a:r>
              <a:rPr lang="en-GB" sz="2800" dirty="0" smtClean="0">
                <a:latin typeface="Comic Sans MS" panose="030F0702030302020204" pitchFamily="66" charset="0"/>
              </a:rPr>
              <a:t>                                                         Truck type</a:t>
            </a:r>
          </a:p>
          <a:p>
            <a:pPr algn="ctr"/>
            <a:endParaRPr lang="en-GB" sz="2800" dirty="0">
              <a:latin typeface="Comic Sans MS" panose="030F0702030302020204" pitchFamily="66" charset="0"/>
            </a:endParaRPr>
          </a:p>
          <a:p>
            <a:pPr algn="ctr"/>
            <a:r>
              <a:rPr lang="en-GB" sz="2800" dirty="0" smtClean="0">
                <a:latin typeface="Comic Sans MS" panose="030F0702030302020204" pitchFamily="66" charset="0"/>
              </a:rPr>
              <a:t>Colour of truck</a:t>
            </a:r>
            <a:r>
              <a:rPr lang="en-GB" sz="3200" dirty="0" smtClean="0">
                <a:latin typeface="Comic Sans MS" panose="030F0702030302020204" pitchFamily="66" charset="0"/>
              </a:rPr>
              <a:t>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8445505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0" y="0"/>
            <a:ext cx="12091596" cy="7017306"/>
          </a:xfrm>
          <a:prstGeom prst="rect">
            <a:avLst/>
          </a:prstGeom>
          <a:noFill/>
        </p:spPr>
        <p:txBody>
          <a:bodyPr wrap="square" rtlCol="0">
            <a:spAutoFit/>
          </a:bodyPr>
          <a:lstStyle/>
          <a:p>
            <a:r>
              <a:rPr lang="en-GB" sz="4000" dirty="0" smtClean="0">
                <a:latin typeface="Comic Sans MS" panose="030F0702030302020204" pitchFamily="66" charset="0"/>
              </a:rPr>
              <a:t>Read the following sentences.</a:t>
            </a:r>
          </a:p>
          <a:p>
            <a:r>
              <a:rPr lang="en-GB" sz="5400" dirty="0" smtClean="0">
                <a:solidFill>
                  <a:srgbClr val="FF0000"/>
                </a:solidFill>
                <a:latin typeface="Comic Sans MS" panose="030F0702030302020204" pitchFamily="66" charset="0"/>
              </a:rPr>
              <a:t>Is it Mrs Brown’s birthday today?</a:t>
            </a:r>
          </a:p>
          <a:p>
            <a:endParaRPr lang="en-GB" sz="5400" dirty="0">
              <a:solidFill>
                <a:srgbClr val="FF0000"/>
              </a:solidFill>
              <a:latin typeface="Comic Sans MS" panose="030F0702030302020204" pitchFamily="66" charset="0"/>
            </a:endParaRPr>
          </a:p>
          <a:p>
            <a:r>
              <a:rPr lang="en-GB" sz="5400" dirty="0" smtClean="0">
                <a:solidFill>
                  <a:srgbClr val="7030A0"/>
                </a:solidFill>
                <a:latin typeface="Comic Sans MS" panose="030F0702030302020204" pitchFamily="66" charset="0"/>
              </a:rPr>
              <a:t>Mr Green called today and asked if he can help.</a:t>
            </a:r>
          </a:p>
          <a:p>
            <a:endParaRPr lang="en-GB" sz="5400" dirty="0" smtClean="0">
              <a:latin typeface="Comic Sans MS" panose="030F0702030302020204" pitchFamily="66" charset="0"/>
            </a:endParaRPr>
          </a:p>
          <a:p>
            <a:r>
              <a:rPr lang="en-GB" sz="5400" dirty="0" smtClean="0">
                <a:latin typeface="Comic Sans MS" panose="030F0702030302020204" pitchFamily="66" charset="0"/>
              </a:rPr>
              <a:t>Mr and Mr Smith look sad this morning.</a:t>
            </a:r>
            <a:endParaRPr lang="en-GB" sz="54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barn(inVertical)">
                                      <p:cBhvr>
                                        <p:cTn id="7" dur="500"/>
                                        <p:tgtEl>
                                          <p:spTgt spid="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barn(inVertical)">
                                      <p:cBhvr>
                                        <p:cTn id="1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18335" y="389964"/>
            <a:ext cx="11658600" cy="5847755"/>
          </a:xfrm>
          <a:prstGeom prst="rect">
            <a:avLst/>
          </a:prstGeom>
          <a:noFill/>
        </p:spPr>
        <p:txBody>
          <a:bodyPr wrap="square" rtlCol="0">
            <a:spAutoFit/>
          </a:bodyPr>
          <a:lstStyle/>
          <a:p>
            <a:r>
              <a:rPr lang="en-GB" sz="3200" dirty="0" smtClean="0">
                <a:solidFill>
                  <a:srgbClr val="FFFF00"/>
                </a:solidFill>
                <a:latin typeface="Comic Sans MS" panose="030F0702030302020204" pitchFamily="66" charset="0"/>
              </a:rPr>
              <a:t>Thursday: </a:t>
            </a:r>
            <a:r>
              <a:rPr lang="en-GB" sz="3200" dirty="0" smtClean="0">
                <a:latin typeface="Comic Sans MS" panose="030F0702030302020204" pitchFamily="66" charset="0"/>
              </a:rPr>
              <a:t>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Sound </a:t>
            </a:r>
            <a:r>
              <a:rPr lang="en-GB" sz="3200" dirty="0">
                <a:latin typeface="Comic Sans MS" panose="030F0702030302020204" pitchFamily="66" charset="0"/>
              </a:rPr>
              <a:t>and the tricky phonemes. Including GPCs </a:t>
            </a:r>
            <a:r>
              <a:rPr lang="en-GB" sz="3200" dirty="0" smtClean="0">
                <a:solidFill>
                  <a:srgbClr val="FF0000"/>
                </a:solidFill>
                <a:latin typeface="Comic Sans MS" panose="030F0702030302020204" pitchFamily="66" charset="0"/>
              </a:rPr>
              <a:t>oy, </a:t>
            </a:r>
            <a:r>
              <a:rPr lang="en-GB" sz="3200" dirty="0" err="1" smtClean="0">
                <a:solidFill>
                  <a:srgbClr val="FF0000"/>
                </a:solidFill>
                <a:latin typeface="Comic Sans MS" panose="030F0702030302020204" pitchFamily="66" charset="0"/>
              </a:rPr>
              <a:t>ir.</a:t>
            </a:r>
            <a:endParaRPr lang="en-GB" sz="3200" dirty="0" smtClean="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a:p>
            <a:r>
              <a:rPr lang="en-GB" sz="3600" dirty="0">
                <a:solidFill>
                  <a:srgbClr val="7030A0"/>
                </a:solidFill>
                <a:latin typeface="Comic Sans MS" panose="030F0702030302020204" pitchFamily="66" charset="0"/>
              </a:rPr>
              <a:t>Today we are learning the </a:t>
            </a:r>
            <a:r>
              <a:rPr lang="en-GB" sz="3600" dirty="0" smtClean="0">
                <a:solidFill>
                  <a:srgbClr val="7030A0"/>
                </a:solidFill>
                <a:latin typeface="Comic Sans MS" panose="030F0702030302020204" pitchFamily="66" charset="0"/>
              </a:rPr>
              <a:t>grapheme </a:t>
            </a:r>
            <a:r>
              <a:rPr lang="en-GB" sz="3600" dirty="0" err="1" smtClean="0">
                <a:solidFill>
                  <a:srgbClr val="FF0000"/>
                </a:solidFill>
                <a:latin typeface="Comic Sans MS" panose="030F0702030302020204" pitchFamily="66" charset="0"/>
              </a:rPr>
              <a:t>ue</a:t>
            </a:r>
            <a:r>
              <a:rPr lang="en-GB" sz="4400" dirty="0" smtClean="0">
                <a:latin typeface="Comic Sans MS" panose="030F0702030302020204" pitchFamily="66" charset="0"/>
              </a:rPr>
              <a:t>.</a:t>
            </a:r>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r>
              <a:rPr lang="en-GB" sz="3200" dirty="0" smtClean="0">
                <a:latin typeface="Comic Sans MS" panose="030F0702030302020204" pitchFamily="66" charset="0"/>
              </a:rPr>
              <a:t>Write </a:t>
            </a:r>
            <a:r>
              <a:rPr lang="en-GB" sz="3200" dirty="0">
                <a:latin typeface="Comic Sans MS" panose="030F0702030302020204" pitchFamily="66" charset="0"/>
              </a:rPr>
              <a:t>the phoneme </a:t>
            </a:r>
            <a:r>
              <a:rPr lang="en-GB" sz="3200" dirty="0" err="1" smtClean="0">
                <a:solidFill>
                  <a:srgbClr val="FF0000"/>
                </a:solidFill>
                <a:latin typeface="Comic Sans MS" panose="030F0702030302020204" pitchFamily="66" charset="0"/>
              </a:rPr>
              <a:t>ue</a:t>
            </a:r>
            <a:r>
              <a:rPr lang="en-GB" sz="32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in </a:t>
            </a:r>
            <a:r>
              <a:rPr lang="en-GB" sz="3200" dirty="0">
                <a:latin typeface="Comic Sans MS" panose="030F0702030302020204" pitchFamily="66" charset="0"/>
              </a:rPr>
              <a:t>the air or on your adult’s, brother’s or sister’s back using your finger</a:t>
            </a:r>
            <a:r>
              <a:rPr lang="en-GB" sz="3200" dirty="0" smtClean="0">
                <a:latin typeface="Comic Sans MS" panose="030F0702030302020204" pitchFamily="66" charset="0"/>
              </a:rPr>
              <a:t>.</a:t>
            </a:r>
          </a:p>
          <a:p>
            <a:endParaRPr lang="en-GB" sz="3200" dirty="0" smtClean="0">
              <a:latin typeface="Comic Sans MS" panose="030F0702030302020204" pitchFamily="66" charset="0"/>
            </a:endParaRPr>
          </a:p>
          <a:p>
            <a:r>
              <a:rPr lang="en-GB" sz="3200" dirty="0" smtClean="0">
                <a:latin typeface="Comic Sans MS" panose="030F0702030302020204" pitchFamily="66" charset="0"/>
              </a:rPr>
              <a:t>Watch </a:t>
            </a:r>
            <a:r>
              <a:rPr lang="en-GB" sz="3200" dirty="0">
                <a:latin typeface="Comic Sans MS" panose="030F0702030302020204" pitchFamily="66" charset="0"/>
              </a:rPr>
              <a:t>Geraldine the Giraffe</a:t>
            </a:r>
          </a:p>
          <a:p>
            <a:r>
              <a:rPr lang="en-GB" sz="3200" dirty="0">
                <a:hlinkClick r:id="rId2"/>
              </a:rPr>
              <a:t>https://www.youtube.com/watch?v=BCeE3B_tAq8</a:t>
            </a:r>
            <a:endParaRPr lang="en-GB" sz="3200" dirty="0" smtClean="0">
              <a:solidFill>
                <a:srgbClr val="FF0000"/>
              </a:solidFill>
              <a:latin typeface="Comic Sans MS" panose="030F0702030302020204" pitchFamily="66" charset="0"/>
            </a:endParaRPr>
          </a:p>
          <a:p>
            <a:r>
              <a:rPr lang="en-GB" sz="3200" dirty="0" smtClean="0">
                <a:latin typeface="Comic Sans MS" panose="030F0702030302020204" pitchFamily="66" charset="0"/>
              </a:rPr>
              <a:t>Let’s see what other words have </a:t>
            </a:r>
            <a:r>
              <a:rPr lang="en-GB" sz="3200" dirty="0" err="1" smtClean="0">
                <a:solidFill>
                  <a:srgbClr val="FF0000"/>
                </a:solidFill>
                <a:latin typeface="Comic Sans MS" panose="030F0702030302020204" pitchFamily="66" charset="0"/>
              </a:rPr>
              <a:t>ue</a:t>
            </a:r>
            <a:r>
              <a:rPr lang="en-GB" sz="32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in them. </a:t>
            </a:r>
            <a:endParaRPr lang="en-GB" sz="3200" dirty="0">
              <a:latin typeface="Comic Sans MS" panose="030F0702030302020204" pitchFamily="66" charset="0"/>
            </a:endParaRPr>
          </a:p>
        </p:txBody>
      </p:sp>
    </p:spTree>
    <p:extLst>
      <p:ext uri="{BB962C8B-B14F-4D97-AF65-F5344CB8AC3E}">
        <p14:creationId xmlns:p14="http://schemas.microsoft.com/office/powerpoint/2010/main" val="14293940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291353" y="131367"/>
            <a:ext cx="11098306" cy="1938992"/>
          </a:xfrm>
          <a:prstGeom prst="rect">
            <a:avLst/>
          </a:prstGeom>
        </p:spPr>
        <p:txBody>
          <a:bodyPr wrap="square">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sp>
        <p:nvSpPr>
          <p:cNvPr id="10" name="Explosion 2 9"/>
          <p:cNvSpPr/>
          <p:nvPr/>
        </p:nvSpPr>
        <p:spPr>
          <a:xfrm>
            <a:off x="7239340" y="1100375"/>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519993" y="2203340"/>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 3</a:t>
            </a:r>
            <a:endParaRPr lang="en-GB" sz="5400" dirty="0">
              <a:solidFill>
                <a:srgbClr val="FF0000"/>
              </a:solidFill>
              <a:latin typeface="Comic Sans MS" panose="030F0702030302020204" pitchFamily="66" charset="0"/>
            </a:endParaRPr>
          </a:p>
        </p:txBody>
      </p:sp>
      <p:pic>
        <p:nvPicPr>
          <p:cNvPr id="11" name="Picture 10" descr="https://cdn.shopify.com/s/files/1/0044/9219/8003/products/6e693d24-bab8-4d5e-a232-e486526d6992.jpg?v=1547825421"/>
          <p:cNvPicPr/>
          <p:nvPr/>
        </p:nvPicPr>
        <p:blipFill>
          <a:blip r:embed="rId2">
            <a:extLst>
              <a:ext uri="{28A0092B-C50C-407E-A947-70E740481C1C}">
                <a14:useLocalDpi xmlns:a14="http://schemas.microsoft.com/office/drawing/2010/main" val="0"/>
              </a:ext>
            </a:extLst>
          </a:blip>
          <a:srcRect/>
          <a:stretch>
            <a:fillRect/>
          </a:stretch>
        </p:blipFill>
        <p:spPr bwMode="auto">
          <a:xfrm>
            <a:off x="271488" y="2861421"/>
            <a:ext cx="3439900" cy="3633507"/>
          </a:xfrm>
          <a:prstGeom prst="rect">
            <a:avLst/>
          </a:prstGeom>
          <a:noFill/>
          <a:ln>
            <a:noFill/>
          </a:ln>
        </p:spPr>
      </p:pic>
      <p:sp>
        <p:nvSpPr>
          <p:cNvPr id="7" name="TextBox 6"/>
          <p:cNvSpPr txBox="1"/>
          <p:nvPr/>
        </p:nvSpPr>
        <p:spPr>
          <a:xfrm>
            <a:off x="4391253" y="4678174"/>
            <a:ext cx="6707285" cy="1754326"/>
          </a:xfrm>
          <a:prstGeom prst="rect">
            <a:avLst/>
          </a:prstGeom>
          <a:noFill/>
        </p:spPr>
        <p:txBody>
          <a:bodyPr wrap="none" rtlCol="0">
            <a:spAutoFit/>
          </a:bodyPr>
          <a:lstStyle/>
          <a:p>
            <a:r>
              <a:rPr lang="en-GB" sz="5400" dirty="0">
                <a:latin typeface="Comic Sans MS" panose="030F0702030302020204" pitchFamily="66" charset="0"/>
              </a:rPr>
              <a:t>g</a:t>
            </a:r>
            <a:r>
              <a:rPr lang="en-GB" sz="5400" dirty="0" smtClean="0">
                <a:latin typeface="Comic Sans MS" panose="030F0702030302020204" pitchFamily="66" charset="0"/>
              </a:rPr>
              <a:t> l </a:t>
            </a:r>
            <a:r>
              <a:rPr lang="en-GB" sz="5400" dirty="0" smtClean="0">
                <a:solidFill>
                  <a:srgbClr val="FF0000"/>
                </a:solidFill>
                <a:latin typeface="Comic Sans MS" panose="030F0702030302020204" pitchFamily="66" charset="0"/>
              </a:rPr>
              <a:t>u e                </a:t>
            </a:r>
            <a:r>
              <a:rPr lang="en-GB" sz="5400" dirty="0" smtClean="0">
                <a:latin typeface="Comic Sans MS" panose="030F0702030302020204" pitchFamily="66" charset="0"/>
              </a:rPr>
              <a:t>glue</a:t>
            </a:r>
          </a:p>
          <a:p>
            <a:r>
              <a:rPr lang="en-GB" sz="5400" dirty="0" smtClean="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12" name="Straight Connector 11"/>
          <p:cNvCxnSpPr/>
          <p:nvPr/>
        </p:nvCxnSpPr>
        <p:spPr>
          <a:xfrm flipV="1">
            <a:off x="5505226" y="6070000"/>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74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1000"/>
                                        <p:tgtEl>
                                          <p:spTgt spid="6">
                                            <p:txEl>
                                              <p:pRg st="2" end="2"/>
                                            </p:txEl>
                                          </p:spTgt>
                                        </p:tgtEl>
                                      </p:cBhvr>
                                    </p:animEffect>
                                    <p:anim calcmode="lin" valueType="num">
                                      <p:cBhvr>
                                        <p:cTn id="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1000"/>
                                        <p:tgtEl>
                                          <p:spTgt spid="7">
                                            <p:txEl>
                                              <p:pRg st="1" end="1"/>
                                            </p:txEl>
                                          </p:spTgt>
                                        </p:tgtEl>
                                      </p:cBhvr>
                                    </p:animEffect>
                                    <p:anim calcmode="lin" valueType="num">
                                      <p:cBhvr>
                                        <p:cTn id="20"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9" name="Explosion 2 8"/>
          <p:cNvSpPr/>
          <p:nvPr/>
        </p:nvSpPr>
        <p:spPr>
          <a:xfrm>
            <a:off x="6799730" y="13136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7888978" y="1502967"/>
            <a:ext cx="2651688" cy="2031325"/>
          </a:xfrm>
          <a:prstGeom prst="rect">
            <a:avLst/>
          </a:prstGeom>
          <a:noFill/>
        </p:spPr>
        <p:txBody>
          <a:bodyPr wrap="none" rtlCol="0">
            <a:spAutoFit/>
          </a:bodyPr>
          <a:lstStyle/>
          <a:p>
            <a:r>
              <a:rPr lang="en-GB" sz="3600" dirty="0" smtClean="0">
                <a:latin typeface="Comic Sans MS" panose="030F0702030302020204" pitchFamily="66" charset="0"/>
              </a:rPr>
              <a:t>How many</a:t>
            </a:r>
          </a:p>
          <a:p>
            <a:r>
              <a:rPr lang="en-GB" sz="3600" dirty="0" smtClean="0">
                <a:latin typeface="Comic Sans MS" panose="030F0702030302020204" pitchFamily="66" charset="0"/>
              </a:rPr>
              <a:t> phonemes?</a:t>
            </a:r>
          </a:p>
          <a:p>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3</a:t>
            </a:r>
            <a:endParaRPr lang="en-GB" sz="5400" dirty="0">
              <a:solidFill>
                <a:srgbClr val="FF0000"/>
              </a:solidFill>
              <a:latin typeface="Comic Sans MS" panose="030F0702030302020204" pitchFamily="66" charset="0"/>
            </a:endParaRPr>
          </a:p>
        </p:txBody>
      </p:sp>
      <p:pic>
        <p:nvPicPr>
          <p:cNvPr id="11" name="Picture 10" descr="Argue Stock Illustrations – 4,857 Argue Stock Illustrations ..."/>
          <p:cNvPicPr/>
          <p:nvPr/>
        </p:nvPicPr>
        <p:blipFill>
          <a:blip r:embed="rId2">
            <a:extLst>
              <a:ext uri="{28A0092B-C50C-407E-A947-70E740481C1C}">
                <a14:useLocalDpi xmlns:a14="http://schemas.microsoft.com/office/drawing/2010/main" val="0"/>
              </a:ext>
            </a:extLst>
          </a:blip>
          <a:srcRect/>
          <a:stretch>
            <a:fillRect/>
          </a:stretch>
        </p:blipFill>
        <p:spPr bwMode="auto">
          <a:xfrm>
            <a:off x="430306" y="2380130"/>
            <a:ext cx="4625788" cy="3630706"/>
          </a:xfrm>
          <a:prstGeom prst="rect">
            <a:avLst/>
          </a:prstGeom>
          <a:noFill/>
          <a:ln>
            <a:noFill/>
          </a:ln>
        </p:spPr>
      </p:pic>
      <p:sp>
        <p:nvSpPr>
          <p:cNvPr id="12" name="TextBox 11"/>
          <p:cNvSpPr txBox="1"/>
          <p:nvPr/>
        </p:nvSpPr>
        <p:spPr>
          <a:xfrm>
            <a:off x="5163671" y="4975413"/>
            <a:ext cx="6670416" cy="1754326"/>
          </a:xfrm>
          <a:prstGeom prst="rect">
            <a:avLst/>
          </a:prstGeom>
          <a:noFill/>
        </p:spPr>
        <p:txBody>
          <a:bodyPr wrap="none" rtlCol="0">
            <a:spAutoFit/>
          </a:bodyPr>
          <a:lstStyle/>
          <a:p>
            <a:r>
              <a:rPr lang="en-GB" sz="5400" dirty="0">
                <a:latin typeface="Comic Sans MS" panose="030F0702030302020204" pitchFamily="66" charset="0"/>
              </a:rPr>
              <a:t>a</a:t>
            </a:r>
            <a:r>
              <a:rPr lang="en-GB" sz="5400" dirty="0" smtClean="0">
                <a:latin typeface="Comic Sans MS" panose="030F0702030302020204" pitchFamily="66" charset="0"/>
              </a:rPr>
              <a:t> r g u e         argue </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p:txBody>
      </p:sp>
      <p:cxnSp>
        <p:nvCxnSpPr>
          <p:cNvPr id="13" name="Straight Connector 12"/>
          <p:cNvCxnSpPr/>
          <p:nvPr/>
        </p:nvCxnSpPr>
        <p:spPr>
          <a:xfrm flipV="1">
            <a:off x="5301647" y="6419623"/>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7006851" y="6408864"/>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860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500"/>
                                        <p:tgtEl>
                                          <p:spTgt spid="10">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fade">
                                      <p:cBhvr>
                                        <p:cTn id="15" dur="500"/>
                                        <p:tgtEl>
                                          <p:spTgt spid="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799730" y="13136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957907" y="1532965"/>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3</a:t>
            </a:r>
            <a:endParaRPr lang="en-GB" sz="5400" dirty="0">
              <a:solidFill>
                <a:srgbClr val="FF0000"/>
              </a:solidFill>
              <a:latin typeface="Comic Sans MS" panose="030F0702030302020204" pitchFamily="66" charset="0"/>
            </a:endParaRPr>
          </a:p>
        </p:txBody>
      </p:sp>
      <p:pic>
        <p:nvPicPr>
          <p:cNvPr id="4" name="Picture 3" descr="Blue Roses: Meaning and Pictures | Flower Glossary"/>
          <p:cNvPicPr/>
          <p:nvPr/>
        </p:nvPicPr>
        <p:blipFill>
          <a:blip r:embed="rId2">
            <a:extLst>
              <a:ext uri="{28A0092B-C50C-407E-A947-70E740481C1C}">
                <a14:useLocalDpi xmlns:a14="http://schemas.microsoft.com/office/drawing/2010/main" val="0"/>
              </a:ext>
            </a:extLst>
          </a:blip>
          <a:srcRect/>
          <a:stretch>
            <a:fillRect/>
          </a:stretch>
        </p:blipFill>
        <p:spPr bwMode="auto">
          <a:xfrm>
            <a:off x="255495" y="2299447"/>
            <a:ext cx="5661212" cy="3402385"/>
          </a:xfrm>
          <a:prstGeom prst="rect">
            <a:avLst/>
          </a:prstGeom>
          <a:noFill/>
          <a:ln>
            <a:noFill/>
          </a:ln>
        </p:spPr>
      </p:pic>
      <p:sp>
        <p:nvSpPr>
          <p:cNvPr id="5" name="TextBox 4"/>
          <p:cNvSpPr txBox="1"/>
          <p:nvPr/>
        </p:nvSpPr>
        <p:spPr>
          <a:xfrm>
            <a:off x="6034341" y="4778502"/>
            <a:ext cx="5346335" cy="1754326"/>
          </a:xfrm>
          <a:prstGeom prst="rect">
            <a:avLst/>
          </a:prstGeom>
          <a:noFill/>
        </p:spPr>
        <p:txBody>
          <a:bodyPr wrap="none" rtlCol="0">
            <a:spAutoFit/>
          </a:bodyPr>
          <a:lstStyle/>
          <a:p>
            <a:r>
              <a:rPr lang="en-GB" sz="5400" dirty="0">
                <a:latin typeface="Comic Sans MS" panose="030F0702030302020204" pitchFamily="66" charset="0"/>
              </a:rPr>
              <a:t>b</a:t>
            </a:r>
            <a:r>
              <a:rPr lang="en-GB" sz="5400" dirty="0" smtClean="0">
                <a:latin typeface="Comic Sans MS" panose="030F0702030302020204" pitchFamily="66" charset="0"/>
              </a:rPr>
              <a:t> l </a:t>
            </a:r>
            <a:r>
              <a:rPr lang="en-GB" sz="5400" dirty="0" smtClean="0">
                <a:solidFill>
                  <a:srgbClr val="FF0000"/>
                </a:solidFill>
                <a:latin typeface="Comic Sans MS" panose="030F0702030302020204" pitchFamily="66" charset="0"/>
              </a:rPr>
              <a:t>u e</a:t>
            </a:r>
            <a:r>
              <a:rPr lang="en-GB" sz="5400" dirty="0" smtClean="0">
                <a:latin typeface="Comic Sans MS" panose="030F0702030302020204" pitchFamily="66" charset="0"/>
              </a:rPr>
              <a:t>         blue</a:t>
            </a:r>
          </a:p>
          <a:p>
            <a:r>
              <a:rPr lang="en-GB" sz="5400" dirty="0" smtClean="0">
                <a:solidFill>
                  <a:srgbClr val="FF0000"/>
                </a:solidFill>
                <a:latin typeface="Comic Sans MS" panose="030F0702030302020204" pitchFamily="66" charset="0"/>
              </a:rPr>
              <a:t>●●</a:t>
            </a:r>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7169910" y="6217917"/>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428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571130" y="25239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729307" y="1398495"/>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5</a:t>
            </a:r>
            <a:endParaRPr lang="en-GB" sz="5400" dirty="0">
              <a:solidFill>
                <a:srgbClr val="FF0000"/>
              </a:solidFill>
              <a:latin typeface="Comic Sans MS" panose="030F0702030302020204" pitchFamily="66" charset="0"/>
            </a:endParaRPr>
          </a:p>
        </p:txBody>
      </p:sp>
      <p:pic>
        <p:nvPicPr>
          <p:cNvPr id="4" name="Picture 3" descr="Horse rescued from sinking sand with help from Flint coastguard ..."/>
          <p:cNvPicPr/>
          <p:nvPr/>
        </p:nvPicPr>
        <p:blipFill>
          <a:blip r:embed="rId2">
            <a:extLst>
              <a:ext uri="{28A0092B-C50C-407E-A947-70E740481C1C}">
                <a14:useLocalDpi xmlns:a14="http://schemas.microsoft.com/office/drawing/2010/main" val="0"/>
              </a:ext>
            </a:extLst>
          </a:blip>
          <a:srcRect/>
          <a:stretch>
            <a:fillRect/>
          </a:stretch>
        </p:blipFill>
        <p:spPr bwMode="auto">
          <a:xfrm>
            <a:off x="0" y="1830066"/>
            <a:ext cx="5036189" cy="3642887"/>
          </a:xfrm>
          <a:prstGeom prst="rect">
            <a:avLst/>
          </a:prstGeom>
          <a:noFill/>
          <a:ln>
            <a:noFill/>
          </a:ln>
        </p:spPr>
      </p:pic>
      <p:sp>
        <p:nvSpPr>
          <p:cNvPr id="5" name="TextBox 4"/>
          <p:cNvSpPr txBox="1"/>
          <p:nvPr/>
        </p:nvSpPr>
        <p:spPr>
          <a:xfrm>
            <a:off x="5269507" y="4827495"/>
            <a:ext cx="6496669" cy="4247317"/>
          </a:xfrm>
          <a:prstGeom prst="rect">
            <a:avLst/>
          </a:prstGeom>
          <a:noFill/>
        </p:spPr>
        <p:txBody>
          <a:bodyPr wrap="square" rtlCol="0">
            <a:spAutoFit/>
          </a:bodyPr>
          <a:lstStyle/>
          <a:p>
            <a:r>
              <a:rPr lang="en-GB" sz="5400" dirty="0">
                <a:latin typeface="Comic Sans MS" panose="030F0702030302020204" pitchFamily="66" charset="0"/>
              </a:rPr>
              <a:t>r</a:t>
            </a:r>
            <a:r>
              <a:rPr lang="en-GB" sz="5400" dirty="0" smtClean="0">
                <a:latin typeface="Comic Sans MS" panose="030F0702030302020204" pitchFamily="66" charset="0"/>
              </a:rPr>
              <a:t> e s c </a:t>
            </a:r>
            <a:r>
              <a:rPr lang="en-GB" sz="5400" dirty="0" smtClean="0">
                <a:solidFill>
                  <a:srgbClr val="FF0000"/>
                </a:solidFill>
                <a:latin typeface="Comic Sans MS" panose="030F0702030302020204" pitchFamily="66" charset="0"/>
              </a:rPr>
              <a:t>u e</a:t>
            </a:r>
            <a:r>
              <a:rPr lang="en-GB" sz="5400" dirty="0" smtClean="0">
                <a:latin typeface="Comic Sans MS" panose="030F0702030302020204" pitchFamily="66" charset="0"/>
              </a:rPr>
              <a:t>    rescue </a:t>
            </a:r>
          </a:p>
          <a:p>
            <a:r>
              <a:rPr lang="en-GB" sz="5400" dirty="0" smtClean="0">
                <a:solidFill>
                  <a:srgbClr val="FF0000"/>
                </a:solidFill>
                <a:latin typeface="Comic Sans MS" panose="030F0702030302020204" pitchFamily="66" charset="0"/>
              </a:rPr>
              <a:t>●● ●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7" name="Straight Connector 6"/>
          <p:cNvCxnSpPr/>
          <p:nvPr/>
        </p:nvCxnSpPr>
        <p:spPr>
          <a:xfrm flipV="1">
            <a:off x="7660071" y="6177576"/>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710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 y="125978"/>
            <a:ext cx="12075459" cy="1569660"/>
          </a:xfrm>
          <a:prstGeom prst="rect">
            <a:avLst/>
          </a:prstGeom>
        </p:spPr>
        <p:txBody>
          <a:bodyPr wrap="square">
            <a:spAutoFit/>
          </a:bodyPr>
          <a:lstStyle/>
          <a:p>
            <a:r>
              <a:rPr lang="en-GB" sz="2400" dirty="0">
                <a:latin typeface="Comic Sans MS" panose="030F0702030302020204" pitchFamily="66" charset="0"/>
              </a:rPr>
              <a:t>On </a:t>
            </a:r>
            <a:r>
              <a:rPr lang="en-GB" sz="2400" dirty="0" err="1">
                <a:latin typeface="Comic Sans MS" panose="030F0702030302020204" pitchFamily="66" charset="0"/>
              </a:rPr>
              <a:t>Twinkl</a:t>
            </a:r>
            <a:r>
              <a:rPr lang="en-GB" sz="2400" dirty="0">
                <a:latin typeface="Comic Sans MS" panose="030F0702030302020204" pitchFamily="66" charset="0"/>
              </a:rPr>
              <a:t> there are some worksheets for each sound if you want to carry </a:t>
            </a:r>
          </a:p>
          <a:p>
            <a:r>
              <a:rPr lang="en-GB" sz="2400" dirty="0">
                <a:latin typeface="Comic Sans MS" panose="030F0702030302020204" pitchFamily="66" charset="0"/>
              </a:rPr>
              <a:t>on </a:t>
            </a:r>
            <a:r>
              <a:rPr lang="en-GB" sz="2400" dirty="0" smtClean="0">
                <a:latin typeface="Comic Sans MS" panose="030F0702030302020204" pitchFamily="66" charset="0"/>
              </a:rPr>
              <a:t>learning. </a:t>
            </a:r>
            <a:r>
              <a:rPr lang="en-GB" sz="2400" dirty="0">
                <a:latin typeface="Comic Sans MS" panose="030F0702030302020204" pitchFamily="66" charset="0"/>
              </a:rPr>
              <a:t>L</a:t>
            </a:r>
            <a:r>
              <a:rPr lang="en-GB" sz="2400" dirty="0" smtClean="0">
                <a:latin typeface="Comic Sans MS" panose="030F0702030302020204" pitchFamily="66" charset="0"/>
              </a:rPr>
              <a:t>ook </a:t>
            </a:r>
            <a:r>
              <a:rPr lang="en-GB" sz="2400" dirty="0">
                <a:latin typeface="Comic Sans MS" panose="030F0702030302020204" pitchFamily="66" charset="0"/>
              </a:rPr>
              <a:t>for sounds in your reading book or on signs</a:t>
            </a:r>
            <a:r>
              <a:rPr lang="en-GB" sz="2400" dirty="0" smtClean="0">
                <a:latin typeface="Comic Sans MS" panose="030F0702030302020204" pitchFamily="66" charset="0"/>
              </a:rPr>
              <a:t>.</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For example:</a:t>
            </a:r>
            <a:endParaRPr lang="en-GB" sz="2400" dirty="0">
              <a:latin typeface="Comic Sans MS" panose="030F0702030302020204" pitchFamily="66" charset="0"/>
            </a:endParaRPr>
          </a:p>
        </p:txBody>
      </p:sp>
      <p:pic>
        <p:nvPicPr>
          <p:cNvPr id="3" name="Picture 2"/>
          <p:cNvPicPr/>
          <p:nvPr/>
        </p:nvPicPr>
        <p:blipFill rotWithShape="1">
          <a:blip r:embed="rId2"/>
          <a:srcRect l="36229" t="18082" r="36849" b="24482"/>
          <a:stretch/>
        </p:blipFill>
        <p:spPr bwMode="auto">
          <a:xfrm>
            <a:off x="50809" y="1695638"/>
            <a:ext cx="2786240" cy="3960161"/>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3"/>
          <a:srcRect l="41214" t="14359" r="42666" b="46286"/>
          <a:stretch/>
        </p:blipFill>
        <p:spPr bwMode="auto">
          <a:xfrm>
            <a:off x="2835092" y="1668744"/>
            <a:ext cx="3039737" cy="4231621"/>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4"/>
          <a:srcRect l="42377" t="17018" r="43331" b="51605"/>
          <a:stretch/>
        </p:blipFill>
        <p:spPr bwMode="auto">
          <a:xfrm>
            <a:off x="5943110" y="1475207"/>
            <a:ext cx="2904076" cy="4398263"/>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l="42377" t="48661" r="43331" b="18632"/>
          <a:stretch/>
        </p:blipFill>
        <p:spPr bwMode="auto">
          <a:xfrm>
            <a:off x="8915467" y="1472449"/>
            <a:ext cx="3159991" cy="440102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506273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0" y="193638"/>
            <a:ext cx="12070080" cy="7017306"/>
          </a:xfrm>
          <a:prstGeom prst="rect">
            <a:avLst/>
          </a:prstGeom>
          <a:noFill/>
        </p:spPr>
        <p:txBody>
          <a:bodyPr wrap="square" rtlCol="0">
            <a:spAutoFit/>
          </a:bodyPr>
          <a:lstStyle/>
          <a:p>
            <a:r>
              <a:rPr lang="en-GB" dirty="0">
                <a:latin typeface="Comic Sans MS" panose="030F0702030302020204" pitchFamily="66" charset="0"/>
              </a:rPr>
              <a:t>Play </a:t>
            </a:r>
            <a:r>
              <a:rPr lang="en-GB" dirty="0" smtClean="0">
                <a:latin typeface="Comic Sans MS" panose="030F0702030302020204" pitchFamily="66" charset="0"/>
              </a:rPr>
              <a:t>Picnic on Pluto </a:t>
            </a:r>
            <a:r>
              <a:rPr lang="en-GB" dirty="0">
                <a:latin typeface="Comic Sans MS" panose="030F0702030302020204" pitchFamily="66" charset="0"/>
              </a:rPr>
              <a:t>on Phonics Play use the username and password provided. </a:t>
            </a:r>
          </a:p>
          <a:p>
            <a:r>
              <a:rPr lang="en-GB" dirty="0">
                <a:latin typeface="Comic Sans MS" panose="030F0702030302020204" pitchFamily="66" charset="0"/>
              </a:rPr>
              <a:t>Phase 5 and select </a:t>
            </a:r>
            <a:r>
              <a:rPr lang="en-GB" dirty="0" err="1" smtClean="0">
                <a:solidFill>
                  <a:srgbClr val="FF0000"/>
                </a:solidFill>
                <a:latin typeface="Comic Sans MS" panose="030F0702030302020204" pitchFamily="66" charset="0"/>
              </a:rPr>
              <a:t>ue</a:t>
            </a:r>
            <a:r>
              <a:rPr lang="en-GB" dirty="0" smtClean="0">
                <a:latin typeface="Comic Sans MS" panose="030F0702030302020204" pitchFamily="66" charset="0"/>
              </a:rPr>
              <a:t>.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endParaRPr lang="en-GB" dirty="0">
              <a:latin typeface="Comic Sans MS" panose="030F0702030302020204" pitchFamily="66" charset="0"/>
            </a:endParaRPr>
          </a:p>
          <a:p>
            <a:r>
              <a:rPr lang="en-GB" sz="5400" dirty="0" smtClean="0">
                <a:solidFill>
                  <a:srgbClr val="FFC000"/>
                </a:solidFill>
                <a:latin typeface="Comic Sans MS" panose="030F0702030302020204" pitchFamily="66" charset="0"/>
              </a:rPr>
              <a:t>Can you argue with a statue?</a:t>
            </a:r>
          </a:p>
          <a:p>
            <a:endParaRPr lang="en-GB" sz="5400" dirty="0">
              <a:solidFill>
                <a:srgbClr val="FFC000"/>
              </a:solidFill>
              <a:latin typeface="Comic Sans MS" panose="030F0702030302020204" pitchFamily="66" charset="0"/>
            </a:endParaRPr>
          </a:p>
          <a:p>
            <a:r>
              <a:rPr lang="en-GB" sz="5400" dirty="0" smtClean="0">
                <a:solidFill>
                  <a:srgbClr val="002060"/>
                </a:solidFill>
                <a:latin typeface="Comic Sans MS" panose="030F0702030302020204" pitchFamily="66" charset="0"/>
              </a:rPr>
              <a:t>You need to queue until the bus is due.</a:t>
            </a:r>
          </a:p>
          <a:p>
            <a:endParaRPr lang="en-GB" sz="5400" dirty="0" smtClean="0">
              <a:solidFill>
                <a:srgbClr val="002060"/>
              </a:solidFill>
              <a:latin typeface="Comic Sans MS" panose="030F0702030302020204" pitchFamily="66" charset="0"/>
            </a:endParaRPr>
          </a:p>
          <a:p>
            <a:r>
              <a:rPr lang="en-GB" sz="5400" dirty="0" smtClean="0">
                <a:solidFill>
                  <a:srgbClr val="FF0000"/>
                </a:solidFill>
                <a:latin typeface="Comic Sans MS" panose="030F0702030302020204" pitchFamily="66" charset="0"/>
              </a:rPr>
              <a:t>Is it true that you can get blue glue?</a:t>
            </a:r>
            <a:endParaRPr lang="en-GB" sz="5400" dirty="0">
              <a:solidFill>
                <a:srgbClr val="FF0000"/>
              </a:solidFill>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Effect transition="in" filter="fade">
                                      <p:cBhvr>
                                        <p:cTn id="7" dur="1000"/>
                                        <p:tgtEl>
                                          <p:spTgt spid="2">
                                            <p:txEl>
                                              <p:pRg st="8" end="8"/>
                                            </p:txEl>
                                          </p:spTgt>
                                        </p:tgtEl>
                                      </p:cBhvr>
                                    </p:animEffect>
                                    <p:anim calcmode="lin" valueType="num">
                                      <p:cBhvr>
                                        <p:cTn id="8"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10" end="10"/>
                                            </p:txEl>
                                          </p:spTgt>
                                        </p:tgtEl>
                                        <p:attrNameLst>
                                          <p:attrName>style.visibility</p:attrName>
                                        </p:attrNameLst>
                                      </p:cBhvr>
                                      <p:to>
                                        <p:strVal val="visible"/>
                                      </p:to>
                                    </p:set>
                                    <p:animEffect transition="in" filter="fade">
                                      <p:cBhvr>
                                        <p:cTn id="14"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7576" y="247426"/>
            <a:ext cx="11413864" cy="6832640"/>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Friday: </a:t>
            </a:r>
            <a:r>
              <a:rPr lang="en-GB" sz="3200" dirty="0">
                <a:latin typeface="Comic Sans MS" panose="030F0702030302020204" pitchFamily="66" charset="0"/>
              </a:rPr>
              <a:t>Practise the phonemes and graphemes on the sheet (slide 2) using the </a:t>
            </a:r>
            <a:r>
              <a:rPr lang="en-GB" sz="3200" dirty="0">
                <a:solidFill>
                  <a:srgbClr val="FF0000"/>
                </a:solidFill>
                <a:latin typeface="Comic Sans MS" panose="030F0702030302020204" pitchFamily="66" charset="0"/>
              </a:rPr>
              <a:t>Pure Sound </a:t>
            </a:r>
            <a:r>
              <a:rPr lang="en-GB" sz="3200" dirty="0">
                <a:latin typeface="Comic Sans MS" panose="030F0702030302020204" pitchFamily="66" charset="0"/>
              </a:rPr>
              <a:t>and the tricky phonemes. Including GPCs </a:t>
            </a:r>
            <a:r>
              <a:rPr lang="en-GB" sz="3200" dirty="0">
                <a:solidFill>
                  <a:srgbClr val="FF0000"/>
                </a:solidFill>
                <a:latin typeface="Comic Sans MS" panose="030F0702030302020204" pitchFamily="66" charset="0"/>
              </a:rPr>
              <a:t>oy, </a:t>
            </a:r>
            <a:r>
              <a:rPr lang="en-GB" sz="3200" dirty="0" smtClean="0">
                <a:solidFill>
                  <a:srgbClr val="FF0000"/>
                </a:solidFill>
                <a:latin typeface="Comic Sans MS" panose="030F0702030302020204" pitchFamily="66" charset="0"/>
              </a:rPr>
              <a:t>ir, </a:t>
            </a:r>
            <a:r>
              <a:rPr lang="en-GB" sz="3200" dirty="0" err="1" smtClean="0">
                <a:solidFill>
                  <a:srgbClr val="FF0000"/>
                </a:solidFill>
                <a:latin typeface="Comic Sans MS" panose="030F0702030302020204" pitchFamily="66" charset="0"/>
              </a:rPr>
              <a:t>ue</a:t>
            </a:r>
            <a:r>
              <a:rPr lang="en-GB" sz="3200" dirty="0" smtClean="0">
                <a:solidFill>
                  <a:srgbClr val="FF0000"/>
                </a:solidFill>
                <a:latin typeface="Comic Sans MS" panose="030F0702030302020204" pitchFamily="66" charset="0"/>
              </a:rPr>
              <a:t>.</a:t>
            </a:r>
            <a:endParaRPr lang="en-GB" sz="3200" dirty="0">
              <a:solidFill>
                <a:srgbClr val="FF0000"/>
              </a:solidFill>
              <a:latin typeface="Comic Sans MS" panose="030F0702030302020204" pitchFamily="66" charset="0"/>
            </a:endParaRPr>
          </a:p>
          <a:p>
            <a:endParaRPr lang="en-GB" sz="3200" dirty="0" smtClean="0">
              <a:solidFill>
                <a:srgbClr val="FF0000"/>
              </a:solidFill>
              <a:latin typeface="Comic Sans MS" panose="030F0702030302020204" pitchFamily="66" charset="0"/>
            </a:endParaRPr>
          </a:p>
          <a:p>
            <a:r>
              <a:rPr lang="en-GB" sz="3600" dirty="0">
                <a:solidFill>
                  <a:srgbClr val="7030A0"/>
                </a:solidFill>
                <a:latin typeface="Comic Sans MS" panose="030F0702030302020204" pitchFamily="66" charset="0"/>
              </a:rPr>
              <a:t>Today we are learning the grapheme </a:t>
            </a:r>
            <a:r>
              <a:rPr lang="en-GB" sz="3600" dirty="0" smtClean="0">
                <a:solidFill>
                  <a:srgbClr val="FF0000"/>
                </a:solidFill>
                <a:latin typeface="Comic Sans MS" panose="030F0702030302020204" pitchFamily="66" charset="0"/>
              </a:rPr>
              <a:t>aw</a:t>
            </a:r>
            <a:r>
              <a:rPr lang="en-GB" sz="4400" dirty="0" smtClean="0">
                <a:latin typeface="Comic Sans MS" panose="030F0702030302020204" pitchFamily="66" charset="0"/>
              </a:rPr>
              <a:t>.</a:t>
            </a:r>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r>
              <a:rPr lang="en-GB" sz="3200" dirty="0">
                <a:latin typeface="Comic Sans MS" panose="030F0702030302020204" pitchFamily="66" charset="0"/>
              </a:rPr>
              <a:t>Write the phoneme </a:t>
            </a:r>
            <a:r>
              <a:rPr lang="en-GB" sz="3200" dirty="0" smtClean="0">
                <a:solidFill>
                  <a:srgbClr val="FF0000"/>
                </a:solidFill>
                <a:latin typeface="Comic Sans MS" panose="030F0702030302020204" pitchFamily="66" charset="0"/>
              </a:rPr>
              <a:t>aw </a:t>
            </a:r>
            <a:r>
              <a:rPr lang="en-GB" sz="3200" dirty="0">
                <a:latin typeface="Comic Sans MS" panose="030F0702030302020204" pitchFamily="66" charset="0"/>
              </a:rPr>
              <a:t>in the air or on your adult’s, brother’s or sister’s back using your finger.</a:t>
            </a:r>
          </a:p>
          <a:p>
            <a:endParaRPr lang="en-GB" sz="3200" dirty="0">
              <a:latin typeface="Comic Sans MS" panose="030F0702030302020204" pitchFamily="66" charset="0"/>
            </a:endParaRPr>
          </a:p>
          <a:p>
            <a:r>
              <a:rPr lang="en-GB" sz="3200" dirty="0">
                <a:latin typeface="Comic Sans MS" panose="030F0702030302020204" pitchFamily="66" charset="0"/>
              </a:rPr>
              <a:t>Watch Geraldine the Giraffe</a:t>
            </a:r>
          </a:p>
          <a:p>
            <a:r>
              <a:rPr lang="en-GB" sz="3200" dirty="0">
                <a:hlinkClick r:id="rId2"/>
              </a:rPr>
              <a:t>https://www.youtube.com/watch?v=7xvdbR6g060</a:t>
            </a:r>
            <a:endParaRPr lang="en-GB" sz="3200" dirty="0">
              <a:solidFill>
                <a:srgbClr val="FF0000"/>
              </a:solidFill>
              <a:latin typeface="Comic Sans MS" panose="030F0702030302020204" pitchFamily="66" charset="0"/>
            </a:endParaRPr>
          </a:p>
          <a:p>
            <a:endParaRPr lang="en-GB" sz="3200" dirty="0">
              <a:solidFill>
                <a:srgbClr val="002060"/>
              </a:solidFill>
              <a:latin typeface="Comic Sans MS" panose="030F0702030302020204" pitchFamily="66" charset="0"/>
            </a:endParaRPr>
          </a:p>
          <a:p>
            <a:r>
              <a:rPr lang="en-GB" sz="3200" dirty="0" smtClean="0">
                <a:solidFill>
                  <a:srgbClr val="002060"/>
                </a:solidFill>
                <a:latin typeface="Comic Sans MS" panose="030F0702030302020204" pitchFamily="66" charset="0"/>
              </a:rPr>
              <a:t> </a:t>
            </a:r>
            <a:r>
              <a:rPr lang="en-GB" sz="3200" dirty="0">
                <a:latin typeface="Comic Sans MS" panose="030F0702030302020204" pitchFamily="66" charset="0"/>
              </a:rPr>
              <a:t>Let’s see what other words have </a:t>
            </a:r>
            <a:r>
              <a:rPr lang="en-GB" sz="3200" dirty="0" smtClean="0">
                <a:solidFill>
                  <a:srgbClr val="FF0000"/>
                </a:solidFill>
                <a:latin typeface="Comic Sans MS" panose="030F0702030302020204" pitchFamily="66" charset="0"/>
              </a:rPr>
              <a:t>aw </a:t>
            </a:r>
            <a:r>
              <a:rPr lang="en-GB" sz="3200" dirty="0">
                <a:latin typeface="Comic Sans MS" panose="030F0702030302020204" pitchFamily="66" charset="0"/>
              </a:rPr>
              <a:t>in them. </a:t>
            </a:r>
          </a:p>
          <a:p>
            <a:endParaRPr lang="en-GB" sz="32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27344038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Explosion 2 6"/>
          <p:cNvSpPr/>
          <p:nvPr/>
        </p:nvSpPr>
        <p:spPr>
          <a:xfrm>
            <a:off x="7216590" y="126444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280637" y="2770091"/>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3</a:t>
            </a:r>
            <a:endParaRPr lang="en-GB" sz="5400" dirty="0">
              <a:solidFill>
                <a:srgbClr val="FF0000"/>
              </a:solidFill>
              <a:latin typeface="Comic Sans MS" panose="030F0702030302020204" pitchFamily="66" charset="0"/>
            </a:endParaRPr>
          </a:p>
        </p:txBody>
      </p:sp>
      <p:sp>
        <p:nvSpPr>
          <p:cNvPr id="9" name="Rectangle 8"/>
          <p:cNvSpPr/>
          <p:nvPr/>
        </p:nvSpPr>
        <p:spPr>
          <a:xfrm>
            <a:off x="475129" y="252390"/>
            <a:ext cx="10766611" cy="1938992"/>
          </a:xfrm>
          <a:prstGeom prst="rect">
            <a:avLst/>
          </a:prstGeom>
        </p:spPr>
        <p:txBody>
          <a:bodyPr wrap="square">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pic>
        <p:nvPicPr>
          <p:cNvPr id="10" name="Picture 9" descr="How to Draw Like an Architect: An Introduction in Six Videos ..."/>
          <p:cNvPicPr/>
          <p:nvPr/>
        </p:nvPicPr>
        <p:blipFill>
          <a:blip r:embed="rId2">
            <a:extLst>
              <a:ext uri="{28A0092B-C50C-407E-A947-70E740481C1C}">
                <a14:useLocalDpi xmlns:a14="http://schemas.microsoft.com/office/drawing/2010/main" val="0"/>
              </a:ext>
            </a:extLst>
          </a:blip>
          <a:srcRect/>
          <a:stretch>
            <a:fillRect/>
          </a:stretch>
        </p:blipFill>
        <p:spPr bwMode="auto">
          <a:xfrm>
            <a:off x="313765" y="2588545"/>
            <a:ext cx="4312024" cy="2551345"/>
          </a:xfrm>
          <a:prstGeom prst="rect">
            <a:avLst/>
          </a:prstGeom>
          <a:noFill/>
          <a:ln>
            <a:noFill/>
          </a:ln>
        </p:spPr>
      </p:pic>
      <p:sp>
        <p:nvSpPr>
          <p:cNvPr id="11" name="TextBox 10"/>
          <p:cNvSpPr txBox="1"/>
          <p:nvPr/>
        </p:nvSpPr>
        <p:spPr>
          <a:xfrm>
            <a:off x="4625789" y="5150202"/>
            <a:ext cx="7252306" cy="2585323"/>
          </a:xfrm>
          <a:prstGeom prst="rect">
            <a:avLst/>
          </a:prstGeom>
          <a:noFill/>
        </p:spPr>
        <p:txBody>
          <a:bodyPr wrap="none" rtlCol="0">
            <a:spAutoFit/>
          </a:bodyPr>
          <a:lstStyle/>
          <a:p>
            <a:r>
              <a:rPr lang="en-GB" sz="5400" dirty="0" smtClean="0">
                <a:latin typeface="Comic Sans MS" panose="030F0702030302020204" pitchFamily="66" charset="0"/>
              </a:rPr>
              <a:t>d r </a:t>
            </a:r>
            <a:r>
              <a:rPr lang="en-GB" sz="5400" dirty="0" smtClean="0">
                <a:solidFill>
                  <a:srgbClr val="FF0000"/>
                </a:solidFill>
                <a:latin typeface="Comic Sans MS" panose="030F0702030302020204" pitchFamily="66" charset="0"/>
              </a:rPr>
              <a:t>a w</a:t>
            </a:r>
            <a:r>
              <a:rPr lang="en-GB" sz="5400" dirty="0" smtClean="0">
                <a:latin typeface="Comic Sans MS" panose="030F0702030302020204" pitchFamily="66" charset="0"/>
              </a:rPr>
              <a:t>                draw</a:t>
            </a:r>
          </a:p>
          <a:p>
            <a:r>
              <a:rPr lang="en-GB" sz="5400" dirty="0" smtClean="0">
                <a:solidFill>
                  <a:srgbClr val="FF0000"/>
                </a:solidFill>
                <a:latin typeface="Comic Sans MS" panose="030F0702030302020204" pitchFamily="66" charset="0"/>
              </a:rPr>
              <a:t>●</a:t>
            </a:r>
            <a:r>
              <a:rPr lang="en-GB" sz="5400" dirty="0">
                <a:solidFill>
                  <a:srgbClr val="FF0000"/>
                </a:solidFill>
                <a:latin typeface="Comic Sans MS" panose="030F0702030302020204" pitchFamily="66" charset="0"/>
              </a:rPr>
              <a:t>●</a:t>
            </a:r>
          </a:p>
          <a:p>
            <a:endParaRPr lang="en-GB" sz="5400" dirty="0">
              <a:solidFill>
                <a:srgbClr val="FF0000"/>
              </a:solidFill>
              <a:latin typeface="Comic Sans MS" panose="030F0702030302020204" pitchFamily="66" charset="0"/>
            </a:endParaRPr>
          </a:p>
        </p:txBody>
      </p:sp>
      <p:cxnSp>
        <p:nvCxnSpPr>
          <p:cNvPr id="12" name="Straight Connector 11"/>
          <p:cNvCxnSpPr/>
          <p:nvPr/>
        </p:nvCxnSpPr>
        <p:spPr>
          <a:xfrm flipV="1">
            <a:off x="6032976" y="6550440"/>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478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 calcmode="lin" valueType="num">
                                      <p:cBhvr additive="base">
                                        <p:cTn id="1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947649" y="33660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105826" y="169432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2</a:t>
            </a:r>
          </a:p>
        </p:txBody>
      </p:sp>
      <p:pic>
        <p:nvPicPr>
          <p:cNvPr id="4" name="Picture 3" descr="How To Safely Take Paw Prints Of Your Dog's Paws - Dogtime"/>
          <p:cNvPicPr/>
          <p:nvPr/>
        </p:nvPicPr>
        <p:blipFill>
          <a:blip r:embed="rId2">
            <a:extLst>
              <a:ext uri="{28A0092B-C50C-407E-A947-70E740481C1C}">
                <a14:useLocalDpi xmlns:a14="http://schemas.microsoft.com/office/drawing/2010/main" val="0"/>
              </a:ext>
            </a:extLst>
          </a:blip>
          <a:srcRect/>
          <a:stretch>
            <a:fillRect/>
          </a:stretch>
        </p:blipFill>
        <p:spPr bwMode="auto">
          <a:xfrm>
            <a:off x="387687" y="2096175"/>
            <a:ext cx="4291890" cy="3258952"/>
          </a:xfrm>
          <a:prstGeom prst="rect">
            <a:avLst/>
          </a:prstGeom>
          <a:noFill/>
          <a:ln>
            <a:noFill/>
          </a:ln>
        </p:spPr>
      </p:pic>
      <p:sp>
        <p:nvSpPr>
          <p:cNvPr id="5" name="TextBox 4"/>
          <p:cNvSpPr txBox="1"/>
          <p:nvPr/>
        </p:nvSpPr>
        <p:spPr>
          <a:xfrm>
            <a:off x="5266114" y="4893462"/>
            <a:ext cx="5684569" cy="1754326"/>
          </a:xfrm>
          <a:prstGeom prst="rect">
            <a:avLst/>
          </a:prstGeom>
          <a:noFill/>
        </p:spPr>
        <p:txBody>
          <a:bodyPr wrap="none" rtlCol="0">
            <a:spAutoFit/>
          </a:bodyPr>
          <a:lstStyle/>
          <a:p>
            <a:r>
              <a:rPr lang="en-GB" sz="5400" dirty="0">
                <a:latin typeface="Comic Sans MS" panose="030F0702030302020204" pitchFamily="66" charset="0"/>
              </a:rPr>
              <a:t>p</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 w</a:t>
            </a:r>
            <a:r>
              <a:rPr lang="en-GB" sz="5400" dirty="0" smtClean="0">
                <a:latin typeface="Comic Sans MS" panose="030F0702030302020204" pitchFamily="66" charset="0"/>
              </a:rPr>
              <a:t>             paw</a:t>
            </a:r>
          </a:p>
          <a:p>
            <a:r>
              <a:rPr lang="en-GB" sz="5400" dirty="0">
                <a:solidFill>
                  <a:srgbClr val="FF0000"/>
                </a:solidFill>
                <a:latin typeface="Comic Sans MS" panose="030F0702030302020204" pitchFamily="66" charset="0"/>
              </a:rPr>
              <a:t>●</a:t>
            </a:r>
          </a:p>
        </p:txBody>
      </p:sp>
      <p:cxnSp>
        <p:nvCxnSpPr>
          <p:cNvPr id="6" name="Straight Connector 5"/>
          <p:cNvCxnSpPr/>
          <p:nvPr/>
        </p:nvCxnSpPr>
        <p:spPr>
          <a:xfrm flipV="1">
            <a:off x="6065522" y="6227710"/>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74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descr="11 Causes Of Jaw Pain In Children And Treatment Option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988" y="2598644"/>
            <a:ext cx="3073400" cy="3465980"/>
          </a:xfrm>
          <a:prstGeom prst="rect">
            <a:avLst/>
          </a:prstGeom>
          <a:noFill/>
          <a:ln>
            <a:noFill/>
          </a:ln>
        </p:spPr>
      </p:pic>
      <p:sp>
        <p:nvSpPr>
          <p:cNvPr id="3" name="Explosion 2 2"/>
          <p:cNvSpPr/>
          <p:nvPr/>
        </p:nvSpPr>
        <p:spPr>
          <a:xfrm>
            <a:off x="6947649" y="33660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8105826" y="169432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2</a:t>
            </a:r>
          </a:p>
        </p:txBody>
      </p:sp>
      <p:sp>
        <p:nvSpPr>
          <p:cNvPr id="5" name="TextBox 4"/>
          <p:cNvSpPr txBox="1"/>
          <p:nvPr/>
        </p:nvSpPr>
        <p:spPr>
          <a:xfrm>
            <a:off x="4719918" y="4814047"/>
            <a:ext cx="5088252" cy="1754326"/>
          </a:xfrm>
          <a:prstGeom prst="rect">
            <a:avLst/>
          </a:prstGeom>
          <a:noFill/>
        </p:spPr>
        <p:txBody>
          <a:bodyPr wrap="none" rtlCol="0">
            <a:spAutoFit/>
          </a:bodyPr>
          <a:lstStyle/>
          <a:p>
            <a:r>
              <a:rPr lang="en-GB" sz="5400" dirty="0">
                <a:latin typeface="Comic Sans MS" panose="030F0702030302020204" pitchFamily="66" charset="0"/>
              </a:rPr>
              <a:t>j</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 w</a:t>
            </a:r>
            <a:r>
              <a:rPr lang="en-GB" sz="5400" dirty="0" smtClean="0">
                <a:latin typeface="Comic Sans MS" panose="030F0702030302020204" pitchFamily="66" charset="0"/>
              </a:rPr>
              <a:t>           jaw</a:t>
            </a:r>
          </a:p>
          <a:p>
            <a:r>
              <a:rPr lang="en-GB" sz="5400" dirty="0">
                <a:solidFill>
                  <a:srgbClr val="FF0000"/>
                </a:solidFill>
                <a:latin typeface="Comic Sans MS" panose="030F0702030302020204" pitchFamily="66" charset="0"/>
              </a:rPr>
              <a:t>●</a:t>
            </a:r>
          </a:p>
        </p:txBody>
      </p:sp>
      <p:cxnSp>
        <p:nvCxnSpPr>
          <p:cNvPr id="6" name="Straight Connector 5"/>
          <p:cNvCxnSpPr/>
          <p:nvPr/>
        </p:nvCxnSpPr>
        <p:spPr>
          <a:xfrm flipV="1">
            <a:off x="5433510" y="6173922"/>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18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500"/>
                                        <p:tgtEl>
                                          <p:spTgt spid="5">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947649" y="33660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105826" y="169432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3</a:t>
            </a:r>
            <a:endParaRPr lang="en-GB" sz="5400" dirty="0">
              <a:solidFill>
                <a:srgbClr val="FF0000"/>
              </a:solidFill>
              <a:latin typeface="Comic Sans MS" panose="030F0702030302020204" pitchFamily="66" charset="0"/>
            </a:endParaRPr>
          </a:p>
        </p:txBody>
      </p:sp>
      <p:pic>
        <p:nvPicPr>
          <p:cNvPr id="4" name="Picture 3" descr="https://www.goartificialgrass.co.uk/images/evergrass-wembley-stripe-30mm-artificial-grass-p867-4052_image.jpg"/>
          <p:cNvPicPr/>
          <p:nvPr/>
        </p:nvPicPr>
        <p:blipFill>
          <a:blip r:embed="rId2">
            <a:extLst>
              <a:ext uri="{28A0092B-C50C-407E-A947-70E740481C1C}">
                <a14:useLocalDpi xmlns:a14="http://schemas.microsoft.com/office/drawing/2010/main" val="0"/>
              </a:ext>
            </a:extLst>
          </a:blip>
          <a:srcRect/>
          <a:stretch>
            <a:fillRect/>
          </a:stretch>
        </p:blipFill>
        <p:spPr bwMode="auto">
          <a:xfrm>
            <a:off x="539283" y="2269471"/>
            <a:ext cx="4194082" cy="3889282"/>
          </a:xfrm>
          <a:prstGeom prst="rect">
            <a:avLst/>
          </a:prstGeom>
          <a:noFill/>
          <a:ln>
            <a:noFill/>
          </a:ln>
        </p:spPr>
      </p:pic>
      <p:sp>
        <p:nvSpPr>
          <p:cNvPr id="5" name="TextBox 4"/>
          <p:cNvSpPr txBox="1"/>
          <p:nvPr/>
        </p:nvSpPr>
        <p:spPr>
          <a:xfrm>
            <a:off x="5284694" y="5235423"/>
            <a:ext cx="5012911" cy="1754326"/>
          </a:xfrm>
          <a:prstGeom prst="rect">
            <a:avLst/>
          </a:prstGeom>
          <a:noFill/>
        </p:spPr>
        <p:txBody>
          <a:bodyPr wrap="none" rtlCol="0">
            <a:spAutoFit/>
          </a:bodyPr>
          <a:lstStyle/>
          <a:p>
            <a:r>
              <a:rPr lang="en-GB" sz="5400" dirty="0">
                <a:latin typeface="Comic Sans MS" panose="030F0702030302020204" pitchFamily="66" charset="0"/>
              </a:rPr>
              <a:t>l</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 w </a:t>
            </a:r>
            <a:r>
              <a:rPr lang="en-GB" sz="5400" dirty="0" smtClean="0">
                <a:latin typeface="Comic Sans MS" panose="030F0702030302020204" pitchFamily="66" charset="0"/>
              </a:rPr>
              <a:t>n       lawn</a:t>
            </a:r>
          </a:p>
          <a:p>
            <a:r>
              <a:rPr lang="en-GB" sz="5400" dirty="0" smtClean="0">
                <a:solidFill>
                  <a:srgbClr val="FF0000"/>
                </a:solidFill>
                <a:latin typeface="Comic Sans MS" panose="030F0702030302020204" pitchFamily="66" charset="0"/>
              </a:rPr>
              <a:t>●</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6" name="Straight Connector 5"/>
          <p:cNvCxnSpPr/>
          <p:nvPr/>
        </p:nvCxnSpPr>
        <p:spPr>
          <a:xfrm flipV="1">
            <a:off x="5957945" y="6644569"/>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414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210670" y="158261"/>
            <a:ext cx="11622742" cy="1569660"/>
          </a:xfrm>
          <a:prstGeom prst="rect">
            <a:avLst/>
          </a:prstGeom>
        </p:spPr>
        <p:txBody>
          <a:bodyPr wrap="square">
            <a:spAutoFit/>
          </a:bodyPr>
          <a:lstStyle/>
          <a:p>
            <a:r>
              <a:rPr lang="en-GB" sz="2400" dirty="0">
                <a:latin typeface="Comic Sans MS" panose="030F0702030302020204" pitchFamily="66" charset="0"/>
              </a:rPr>
              <a:t>On </a:t>
            </a:r>
            <a:r>
              <a:rPr lang="en-GB" sz="2400" dirty="0" err="1">
                <a:latin typeface="Comic Sans MS" panose="030F0702030302020204" pitchFamily="66" charset="0"/>
              </a:rPr>
              <a:t>Twinkl</a:t>
            </a:r>
            <a:r>
              <a:rPr lang="en-GB" sz="2400" dirty="0">
                <a:latin typeface="Comic Sans MS" panose="030F0702030302020204" pitchFamily="66" charset="0"/>
              </a:rPr>
              <a:t> there are some worksheets for each sound if you want to carry </a:t>
            </a:r>
          </a:p>
          <a:p>
            <a:r>
              <a:rPr lang="en-GB" sz="2400" dirty="0">
                <a:latin typeface="Comic Sans MS" panose="030F0702030302020204" pitchFamily="66" charset="0"/>
              </a:rPr>
              <a:t>on </a:t>
            </a:r>
            <a:r>
              <a:rPr lang="en-GB" sz="2400" dirty="0" smtClean="0">
                <a:latin typeface="Comic Sans MS" panose="030F0702030302020204" pitchFamily="66" charset="0"/>
              </a:rPr>
              <a:t>learning. Look </a:t>
            </a:r>
            <a:r>
              <a:rPr lang="en-GB" sz="2400" dirty="0">
                <a:latin typeface="Comic Sans MS" panose="030F0702030302020204" pitchFamily="66" charset="0"/>
              </a:rPr>
              <a:t>for sounds in your reading book or on signs.</a:t>
            </a:r>
          </a:p>
          <a:p>
            <a:endParaRPr lang="en-GB" sz="2400" dirty="0">
              <a:latin typeface="Comic Sans MS" panose="030F0702030302020204" pitchFamily="66" charset="0"/>
            </a:endParaRPr>
          </a:p>
          <a:p>
            <a:r>
              <a:rPr lang="en-GB" sz="2400" dirty="0">
                <a:latin typeface="Comic Sans MS" panose="030F0702030302020204" pitchFamily="66" charset="0"/>
              </a:rPr>
              <a:t>For example:</a:t>
            </a:r>
          </a:p>
        </p:txBody>
      </p:sp>
      <p:pic>
        <p:nvPicPr>
          <p:cNvPr id="16" name="Picture 15"/>
          <p:cNvPicPr/>
          <p:nvPr/>
        </p:nvPicPr>
        <p:blipFill rotWithShape="1">
          <a:blip r:embed="rId2"/>
          <a:srcRect l="30412" t="19943" r="30036" b="37245"/>
          <a:stretch/>
        </p:blipFill>
        <p:spPr bwMode="auto">
          <a:xfrm>
            <a:off x="3536577" y="943091"/>
            <a:ext cx="3926542" cy="2972082"/>
          </a:xfrm>
          <a:prstGeom prst="rect">
            <a:avLst/>
          </a:prstGeom>
          <a:ln>
            <a:noFill/>
          </a:ln>
          <a:extLst>
            <a:ext uri="{53640926-AAD7-44D8-BBD7-CCE9431645EC}">
              <a14:shadowObscured xmlns:a14="http://schemas.microsoft.com/office/drawing/2010/main"/>
            </a:ext>
          </a:extLst>
        </p:spPr>
      </p:pic>
      <p:pic>
        <p:nvPicPr>
          <p:cNvPr id="17" name="Picture 16"/>
          <p:cNvPicPr/>
          <p:nvPr/>
        </p:nvPicPr>
        <p:blipFill rotWithShape="1">
          <a:blip r:embed="rId3"/>
          <a:srcRect l="35730" t="18614" r="36517" b="23950"/>
          <a:stretch/>
        </p:blipFill>
        <p:spPr bwMode="auto">
          <a:xfrm>
            <a:off x="352144" y="1909482"/>
            <a:ext cx="2579315" cy="3845859"/>
          </a:xfrm>
          <a:prstGeom prst="rect">
            <a:avLst/>
          </a:prstGeom>
          <a:ln>
            <a:noFill/>
          </a:ln>
          <a:extLst>
            <a:ext uri="{53640926-AAD7-44D8-BBD7-CCE9431645EC}">
              <a14:shadowObscured xmlns:a14="http://schemas.microsoft.com/office/drawing/2010/main"/>
            </a:ext>
          </a:extLst>
        </p:spPr>
      </p:pic>
      <p:pic>
        <p:nvPicPr>
          <p:cNvPr id="18" name="Picture 17"/>
          <p:cNvPicPr/>
          <p:nvPr/>
        </p:nvPicPr>
        <p:blipFill rotWithShape="1">
          <a:blip r:embed="rId4"/>
          <a:srcRect l="36727" t="17285" r="36185" b="22886"/>
          <a:stretch/>
        </p:blipFill>
        <p:spPr bwMode="auto">
          <a:xfrm>
            <a:off x="8599955" y="1005014"/>
            <a:ext cx="3045198" cy="3967164"/>
          </a:xfrm>
          <a:prstGeom prst="rect">
            <a:avLst/>
          </a:prstGeom>
          <a:ln>
            <a:noFill/>
          </a:ln>
          <a:extLst>
            <a:ext uri="{53640926-AAD7-44D8-BBD7-CCE9431645EC}">
              <a14:shadowObscured xmlns:a14="http://schemas.microsoft.com/office/drawing/2010/main"/>
            </a:ext>
          </a:extLst>
        </p:spPr>
      </p:pic>
      <p:pic>
        <p:nvPicPr>
          <p:cNvPr id="13" name="Picture 12"/>
          <p:cNvPicPr>
            <a:picLocks noChangeAspect="1"/>
          </p:cNvPicPr>
          <p:nvPr/>
        </p:nvPicPr>
        <p:blipFill rotWithShape="1">
          <a:blip r:embed="rId5"/>
          <a:srcRect l="36479" t="17647" r="36929" b="53137"/>
          <a:stretch/>
        </p:blipFill>
        <p:spPr>
          <a:xfrm>
            <a:off x="3651717" y="3915173"/>
            <a:ext cx="4740648" cy="2801634"/>
          </a:xfrm>
          <a:prstGeom prst="rect">
            <a:avLst/>
          </a:prstGeom>
        </p:spPr>
      </p:pic>
    </p:spTree>
    <p:extLst>
      <p:ext uri="{BB962C8B-B14F-4D97-AF65-F5344CB8AC3E}">
        <p14:creationId xmlns:p14="http://schemas.microsoft.com/office/powerpoint/2010/main" val="16973243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50608"/>
            <a:ext cx="12123868" cy="6740307"/>
          </a:xfrm>
          <a:prstGeom prst="rect">
            <a:avLst/>
          </a:prstGeom>
          <a:noFill/>
        </p:spPr>
        <p:txBody>
          <a:bodyPr wrap="square" rtlCol="0">
            <a:spAutoFit/>
          </a:bodyPr>
          <a:lstStyle/>
          <a:p>
            <a:r>
              <a:rPr lang="en-GB" dirty="0">
                <a:latin typeface="Comic Sans MS" panose="030F0702030302020204" pitchFamily="66" charset="0"/>
              </a:rPr>
              <a:t>Play Picnic on Pluto on Phonics Play use the username and password provided. </a:t>
            </a:r>
          </a:p>
          <a:p>
            <a:r>
              <a:rPr lang="en-GB" dirty="0">
                <a:latin typeface="Comic Sans MS" panose="030F0702030302020204" pitchFamily="66" charset="0"/>
              </a:rPr>
              <a:t>Phase 5 and select </a:t>
            </a:r>
            <a:r>
              <a:rPr lang="en-GB" dirty="0" smtClean="0">
                <a:solidFill>
                  <a:srgbClr val="FF0000"/>
                </a:solidFill>
                <a:latin typeface="Comic Sans MS" panose="030F0702030302020204" pitchFamily="66" charset="0"/>
              </a:rPr>
              <a:t>aw</a:t>
            </a:r>
            <a:r>
              <a:rPr lang="en-GB" dirty="0" smtClean="0">
                <a:latin typeface="Comic Sans MS" panose="030F0702030302020204" pitchFamily="66" charset="0"/>
              </a:rPr>
              <a:t>.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endParaRPr lang="en-GB" dirty="0">
              <a:latin typeface="Comic Sans MS" panose="030F0702030302020204" pitchFamily="66" charset="0"/>
            </a:endParaRPr>
          </a:p>
          <a:p>
            <a:r>
              <a:rPr lang="en-GB" sz="5400" dirty="0" smtClean="0">
                <a:solidFill>
                  <a:srgbClr val="FFC000"/>
                </a:solidFill>
                <a:latin typeface="Comic Sans MS" panose="030F0702030302020204" pitchFamily="66" charset="0"/>
              </a:rPr>
              <a:t>Can a paw also be a claw?</a:t>
            </a:r>
            <a:endParaRPr lang="en-GB" sz="5400" dirty="0">
              <a:solidFill>
                <a:srgbClr val="FFC000"/>
              </a:solidFill>
              <a:latin typeface="Comic Sans MS" panose="030F0702030302020204" pitchFamily="66" charset="0"/>
            </a:endParaRPr>
          </a:p>
          <a:p>
            <a:endParaRPr lang="en-GB" dirty="0" smtClean="0">
              <a:latin typeface="Comic Sans MS" panose="030F0702030302020204" pitchFamily="66" charset="0"/>
            </a:endParaRPr>
          </a:p>
          <a:p>
            <a:r>
              <a:rPr lang="en-GB" sz="5400" dirty="0" smtClean="0">
                <a:solidFill>
                  <a:srgbClr val="7030A0"/>
                </a:solidFill>
                <a:latin typeface="Comic Sans MS" panose="030F0702030302020204" pitchFamily="66" charset="0"/>
              </a:rPr>
              <a:t>Do you stretch your jaw when you yawn?</a:t>
            </a:r>
          </a:p>
          <a:p>
            <a:endParaRPr lang="en-GB" sz="5400" dirty="0" smtClean="0">
              <a:solidFill>
                <a:srgbClr val="7030A0"/>
              </a:solidFill>
              <a:latin typeface="Comic Sans MS" panose="030F0702030302020204" pitchFamily="66" charset="0"/>
            </a:endParaRPr>
          </a:p>
          <a:p>
            <a:r>
              <a:rPr lang="en-GB" sz="5400" dirty="0" smtClean="0">
                <a:solidFill>
                  <a:srgbClr val="FF0000"/>
                </a:solidFill>
                <a:latin typeface="Comic Sans MS" panose="030F0702030302020204" pitchFamily="66" charset="0"/>
              </a:rPr>
              <a:t>If you go out on the lawn, will you need a shawl to help you stay warm?</a:t>
            </a:r>
            <a:endParaRPr lang="en-GB" sz="5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18408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9" end="9"/>
                                            </p:txEl>
                                          </p:spTgt>
                                        </p:tgtEl>
                                        <p:attrNameLst>
                                          <p:attrName>style.visibility</p:attrName>
                                        </p:attrNameLst>
                                      </p:cBhvr>
                                      <p:to>
                                        <p:strVal val="visible"/>
                                      </p:to>
                                    </p:set>
                                    <p:anim calcmode="lin" valueType="num">
                                      <p:cBhvr additive="base">
                                        <p:cTn id="1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907</TotalTime>
  <Words>1700</Words>
  <Application>Microsoft Office PowerPoint</Application>
  <PresentationFormat>Custom</PresentationFormat>
  <Paragraphs>353</Paragraphs>
  <Slides>39</Slides>
  <Notes>1</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MrsChild</cp:lastModifiedBy>
  <cp:revision>109</cp:revision>
  <dcterms:created xsi:type="dcterms:W3CDTF">2020-04-29T08:19:42Z</dcterms:created>
  <dcterms:modified xsi:type="dcterms:W3CDTF">2020-05-09T08:54:18Z</dcterms:modified>
</cp:coreProperties>
</file>