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2" r:id="rId10"/>
    <p:sldId id="263" r:id="rId11"/>
    <p:sldId id="271" r:id="rId12"/>
    <p:sldId id="283" r:id="rId13"/>
    <p:sldId id="284" r:id="rId14"/>
    <p:sldId id="287" r:id="rId15"/>
    <p:sldId id="288" r:id="rId16"/>
    <p:sldId id="285" r:id="rId17"/>
    <p:sldId id="289" r:id="rId18"/>
    <p:sldId id="290" r:id="rId19"/>
    <p:sldId id="291" r:id="rId20"/>
    <p:sldId id="292" r:id="rId21"/>
    <p:sldId id="293" r:id="rId22"/>
    <p:sldId id="294" r:id="rId23"/>
    <p:sldId id="295" r:id="rId24"/>
    <p:sldId id="298" r:id="rId25"/>
    <p:sldId id="299" r:id="rId26"/>
    <p:sldId id="300" r:id="rId27"/>
    <p:sldId id="302" r:id="rId28"/>
    <p:sldId id="301" r:id="rId29"/>
    <p:sldId id="303" r:id="rId30"/>
    <p:sldId id="279" r:id="rId31"/>
    <p:sldId id="269" r:id="rId32"/>
    <p:sldId id="270"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37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youtube.com/watch?v=f1AavpvRLvo"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topmarks.co.uk/time/teaching-clock" TargetMode="Externa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hyperlink" Target="https://www.visnos.com/demos/clock"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2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www.youtube.com/watch?v=8JeYA2x1OIk"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5</a:t>
            </a:r>
            <a:r>
              <a:rPr lang="en-GB" sz="6600" dirty="0" smtClean="0"/>
              <a:t> Week </a:t>
            </a:r>
            <a:r>
              <a:rPr lang="en-GB" sz="6600" dirty="0"/>
              <a:t>5</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Hi Year Three, </a:t>
            </a:r>
          </a:p>
          <a:p>
            <a:pPr marL="0" indent="0">
              <a:buNone/>
            </a:pPr>
            <a:endParaRPr lang="en-GB" sz="2400" dirty="0"/>
          </a:p>
          <a:p>
            <a:pPr marL="0" indent="0">
              <a:buNone/>
            </a:pPr>
            <a:r>
              <a:rPr lang="en-GB" sz="2400" dirty="0" smtClean="0"/>
              <a:t>We hope you have all enjoyed the lovely, sunny bank holiday weekend. You may have been celebrating </a:t>
            </a:r>
            <a:r>
              <a:rPr lang="en-GB" sz="2400" dirty="0" err="1" smtClean="0"/>
              <a:t>VE</a:t>
            </a:r>
            <a:r>
              <a:rPr lang="en-GB" sz="2400" dirty="0" smtClean="0"/>
              <a:t> day with bunting, cake, strawberries and fish and chips or just watching some of the things about it on TV. It is currently a difficult time not seeing friends, family and loved ones but we hope you are all well and staying safe! </a:t>
            </a:r>
          </a:p>
          <a:p>
            <a:pPr marL="0" indent="0">
              <a:buNone/>
            </a:pPr>
            <a:endParaRPr lang="en-GB" sz="2400" dirty="0"/>
          </a:p>
          <a:p>
            <a:pPr marL="0" indent="0">
              <a:buNone/>
            </a:pPr>
            <a:r>
              <a:rPr lang="en-GB" sz="2400" dirty="0" smtClean="0"/>
              <a:t>Here are the home learning tasks for this week. Take care and we miss you lots and lots.  </a:t>
            </a:r>
          </a:p>
          <a:p>
            <a:pPr marL="0" indent="0">
              <a:buNone/>
            </a:pPr>
            <a:endParaRPr lang="en-GB" sz="2400" dirty="0" smtClean="0"/>
          </a:p>
          <a:p>
            <a:pPr marL="0" indent="0">
              <a:buNone/>
            </a:pPr>
            <a:r>
              <a:rPr lang="en-GB" sz="2400" dirty="0" smtClean="0"/>
              <a:t>Thank you for your continued support.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75656" y="-1714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15566" y="509935"/>
            <a:ext cx="3539046" cy="461665"/>
          </a:xfrm>
          <a:prstGeom prst="rect">
            <a:avLst/>
          </a:prstGeom>
          <a:noFill/>
        </p:spPr>
        <p:txBody>
          <a:bodyPr wrap="none" rtlCol="0">
            <a:spAutoFit/>
          </a:bodyPr>
          <a:lstStyle/>
          <a:p>
            <a:r>
              <a:rPr lang="en-GB" sz="2400" dirty="0" smtClean="0"/>
              <a:t>Task 1: spelling crossword. </a:t>
            </a: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1040793"/>
            <a:ext cx="6196802" cy="57898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740766"/>
            <a:ext cx="5436096" cy="3768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29396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0"/>
            <a:ext cx="8229600" cy="836712"/>
          </a:xfrm>
        </p:spPr>
        <p:txBody>
          <a:bodyPr>
            <a:normAutofit/>
          </a:bodyPr>
          <a:lstStyle/>
          <a:p>
            <a:pPr algn="l"/>
            <a:r>
              <a:rPr lang="en-GB" sz="3600" dirty="0" smtClean="0"/>
              <a:t>Task 2: The Truth about Ogres</a:t>
            </a:r>
            <a:endParaRPr lang="en-GB" sz="36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27384"/>
            <a:ext cx="2497358" cy="1800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25" y="1700808"/>
            <a:ext cx="917131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84984"/>
            <a:ext cx="9144000"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797152"/>
            <a:ext cx="9144000" cy="1438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173" y="6237312"/>
            <a:ext cx="8296275" cy="60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61900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762762"/>
            <a:ext cx="2575318" cy="2685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277905" cy="4869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17" y="0"/>
            <a:ext cx="3491883"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18" y="790575"/>
            <a:ext cx="3491881" cy="34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2119" y="1133475"/>
            <a:ext cx="3491881"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372" y="116632"/>
            <a:ext cx="8420100" cy="473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4825807"/>
            <a:ext cx="5137770" cy="20321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a:spLocks noGrp="1"/>
          </p:cNvSpPr>
          <p:nvPr>
            <p:ph type="title"/>
          </p:nvPr>
        </p:nvSpPr>
        <p:spPr>
          <a:xfrm>
            <a:off x="12306" y="0"/>
            <a:ext cx="9131694" cy="1556792"/>
          </a:xfrm>
        </p:spPr>
        <p:txBody>
          <a:bodyPr>
            <a:normAutofit/>
          </a:bodyPr>
          <a:lstStyle/>
          <a:p>
            <a:pPr algn="l"/>
            <a:r>
              <a:rPr lang="en-GB" sz="2400" b="1" dirty="0"/>
              <a:t>Task 2</a:t>
            </a:r>
            <a:r>
              <a:rPr lang="en-GB" sz="2400" b="1" dirty="0" smtClean="0"/>
              <a:t>: Adding more information.</a:t>
            </a:r>
            <a:br>
              <a:rPr lang="en-GB" sz="2400" b="1" dirty="0" smtClean="0"/>
            </a:br>
            <a:r>
              <a:rPr lang="en-GB" sz="2400" b="1" dirty="0" smtClean="0"/>
              <a:t>Write a paragraph about what Trolls like (and don’t like) to eat. Add some sentences that begin with ‘In addition,’ ‘Additionally,’ ‘Also,’ or ‘Furthermore,’ to add extra facts.   </a:t>
            </a:r>
            <a:endParaRPr lang="en-GB" sz="2400"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92144"/>
            <a:ext cx="9180512" cy="5165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5636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p:cNvSpPr>
            <a:spLocks noGrp="1"/>
          </p:cNvSpPr>
          <p:nvPr>
            <p:ph type="title"/>
          </p:nvPr>
        </p:nvSpPr>
        <p:spPr>
          <a:xfrm>
            <a:off x="12306" y="16405"/>
            <a:ext cx="9024190" cy="964323"/>
          </a:xfrm>
        </p:spPr>
        <p:txBody>
          <a:bodyPr>
            <a:normAutofit fontScale="90000"/>
          </a:bodyPr>
          <a:lstStyle/>
          <a:p>
            <a:pPr algn="l"/>
            <a:r>
              <a:rPr lang="en-GB" sz="2400" b="1" dirty="0"/>
              <a:t>Task </a:t>
            </a:r>
            <a:r>
              <a:rPr lang="en-GB" sz="2400" b="1" dirty="0" smtClean="0"/>
              <a:t>3: Add some sentences to your paragraph about what Trolls like to eat (and don’t like to eat) that people would </a:t>
            </a:r>
            <a:r>
              <a:rPr lang="en-GB" sz="2400" b="1" u="sng" dirty="0" smtClean="0"/>
              <a:t>not</a:t>
            </a:r>
            <a:r>
              <a:rPr lang="en-GB" sz="2400" b="1" dirty="0" smtClean="0"/>
              <a:t> know. Start with ‘Interestingly,’ ‘Surprisingly,’ and ‘Amazingly,’  </a:t>
            </a:r>
            <a:endParaRPr lang="en-GB" sz="24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00137"/>
            <a:ext cx="9144000" cy="5667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9720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Answers to the crossword</a:t>
            </a:r>
            <a:endParaRPr lang="en-GB"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75856" y="1556792"/>
            <a:ext cx="2376264" cy="446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42406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TextBox 2"/>
          <p:cNvSpPr txBox="1"/>
          <p:nvPr/>
        </p:nvSpPr>
        <p:spPr>
          <a:xfrm>
            <a:off x="179512" y="836712"/>
            <a:ext cx="8798148" cy="3416320"/>
          </a:xfrm>
          <a:prstGeom prst="rect">
            <a:avLst/>
          </a:prstGeom>
          <a:noFill/>
        </p:spPr>
        <p:txBody>
          <a:bodyPr wrap="square" rtlCol="0">
            <a:spAutoFit/>
          </a:bodyPr>
          <a:lstStyle/>
          <a:p>
            <a:r>
              <a:rPr lang="en-GB" sz="2400" dirty="0" smtClean="0"/>
              <a:t>Still learning about </a:t>
            </a:r>
            <a:r>
              <a:rPr lang="en-GB" sz="2400" b="1" dirty="0" smtClean="0"/>
              <a:t>time </a:t>
            </a:r>
            <a:r>
              <a:rPr lang="en-GB" sz="2400" dirty="0" smtClean="0"/>
              <a:t>this week. There is a lot of good resources out there and you can always try to ask you child to tell the time throughout the day on an analogue</a:t>
            </a:r>
            <a:r>
              <a:rPr lang="en-GB" sz="2400" dirty="0" smtClean="0"/>
              <a:t> clock.</a:t>
            </a:r>
            <a:endParaRPr lang="en-GB" sz="2400" dirty="0" smtClean="0"/>
          </a:p>
          <a:p>
            <a:endParaRPr lang="en-GB" sz="2400" dirty="0"/>
          </a:p>
          <a:p>
            <a:r>
              <a:rPr lang="en-GB" sz="2400" dirty="0" smtClean="0"/>
              <a:t>Once again I </a:t>
            </a:r>
            <a:r>
              <a:rPr lang="en-GB" sz="2400" dirty="0" smtClean="0"/>
              <a:t>have added worksheet slides at the end of each </a:t>
            </a:r>
            <a:r>
              <a:rPr lang="en-GB" sz="2400" dirty="0" smtClean="0"/>
              <a:t>lesson(lesson 2 is a separate pdf). </a:t>
            </a:r>
            <a:r>
              <a:rPr lang="en-GB" sz="2400" dirty="0" smtClean="0"/>
              <a:t>If you can print them then do so. Otherwise just complete the work on paper the best you can. If you are able to print, remember to only print the slides that have the worksheets (slides </a:t>
            </a:r>
            <a:r>
              <a:rPr lang="en-GB" sz="2400" dirty="0" smtClean="0"/>
              <a:t>24,29,30), </a:t>
            </a:r>
            <a:r>
              <a:rPr lang="en-GB" sz="2400" dirty="0" smtClean="0"/>
              <a:t>not the entire presentation. </a:t>
            </a:r>
            <a:endParaRPr lang="en-GB" sz="2400" dirty="0"/>
          </a:p>
        </p:txBody>
      </p:sp>
    </p:spTree>
    <p:extLst>
      <p:ext uri="{BB962C8B-B14F-4D97-AF65-F5344CB8AC3E}">
        <p14:creationId xmlns:p14="http://schemas.microsoft.com/office/powerpoint/2010/main" val="15287958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1: </a:t>
            </a:r>
            <a:r>
              <a:rPr lang="en-GB" sz="3200" b="1" u="sng" dirty="0" smtClean="0"/>
              <a:t>Telling the time 2</a:t>
            </a:r>
            <a:endParaRPr lang="en-GB" sz="3200" b="1" u="sng" dirty="0"/>
          </a:p>
        </p:txBody>
      </p:sp>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4266"/>
          <a:stretch/>
        </p:blipFill>
        <p:spPr bwMode="auto">
          <a:xfrm>
            <a:off x="21084" y="2140276"/>
            <a:ext cx="4733925" cy="3028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9790" y="2140276"/>
            <a:ext cx="4434210" cy="3028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78687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1: </a:t>
            </a:r>
            <a:r>
              <a:rPr lang="en-GB" sz="3200" b="1" u="sng" dirty="0" smtClean="0"/>
              <a:t>Telling the time 2</a:t>
            </a:r>
            <a:endParaRPr lang="en-GB" sz="3200" b="1" u="sng" dirty="0"/>
          </a:p>
        </p:txBody>
      </p:sp>
      <p:pic>
        <p:nvPicPr>
          <p:cNvPr id="3074"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988840"/>
            <a:ext cx="7450980" cy="43042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312714" y="1527175"/>
            <a:ext cx="6336704" cy="369332"/>
          </a:xfrm>
          <a:prstGeom prst="rect">
            <a:avLst/>
          </a:prstGeom>
        </p:spPr>
        <p:txBody>
          <a:bodyPr wrap="square">
            <a:spAutoFit/>
          </a:bodyPr>
          <a:lstStyle/>
          <a:p>
            <a:r>
              <a:rPr lang="en-GB" dirty="0">
                <a:hlinkClick r:id="rId2"/>
              </a:rPr>
              <a:t>https://www.youtube.com/watch?v=f1AavpvRLvo</a:t>
            </a:r>
            <a:endParaRPr lang="en-GB" dirty="0"/>
          </a:p>
        </p:txBody>
      </p:sp>
      <p:sp>
        <p:nvSpPr>
          <p:cNvPr id="3" name="TextBox 2"/>
          <p:cNvSpPr txBox="1"/>
          <p:nvPr/>
        </p:nvSpPr>
        <p:spPr>
          <a:xfrm>
            <a:off x="683568" y="1052736"/>
            <a:ext cx="7522988" cy="523220"/>
          </a:xfrm>
          <a:prstGeom prst="rect">
            <a:avLst/>
          </a:prstGeom>
          <a:noFill/>
        </p:spPr>
        <p:txBody>
          <a:bodyPr wrap="square" rtlCol="0">
            <a:spAutoFit/>
          </a:bodyPr>
          <a:lstStyle/>
          <a:p>
            <a:r>
              <a:rPr lang="en-GB" sz="2800" b="1" dirty="0" smtClean="0"/>
              <a:t>Watch this video as a starting point.</a:t>
            </a:r>
            <a:endParaRPr lang="en-GB" sz="2800" b="1" dirty="0"/>
          </a:p>
        </p:txBody>
      </p:sp>
    </p:spTree>
    <p:extLst>
      <p:ext uri="{BB962C8B-B14F-4D97-AF65-F5344CB8AC3E}">
        <p14:creationId xmlns:p14="http://schemas.microsoft.com/office/powerpoint/2010/main" val="20950553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1: </a:t>
            </a:r>
            <a:r>
              <a:rPr lang="en-GB" sz="3200" b="1" u="sng" dirty="0" smtClean="0"/>
              <a:t>Telling the time 2</a:t>
            </a:r>
            <a:endParaRPr lang="en-GB" sz="3200" b="1" u="sng" dirty="0"/>
          </a:p>
        </p:txBody>
      </p:sp>
      <p:pic>
        <p:nvPicPr>
          <p:cNvPr id="2050" name="Picture 2">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524" y="4962380"/>
            <a:ext cx="2686620" cy="17654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0" y="4621801"/>
            <a:ext cx="5742384" cy="369332"/>
          </a:xfrm>
          <a:prstGeom prst="rect">
            <a:avLst/>
          </a:prstGeom>
        </p:spPr>
        <p:txBody>
          <a:bodyPr wrap="square">
            <a:spAutoFit/>
          </a:bodyPr>
          <a:lstStyle/>
          <a:p>
            <a:r>
              <a:rPr lang="en-GB" dirty="0">
                <a:hlinkClick r:id="rId2"/>
              </a:rPr>
              <a:t>https://www.topmarks.co.uk/time/teaching-clock</a:t>
            </a:r>
            <a:endParaRPr lang="en-GB" dirty="0"/>
          </a:p>
        </p:txBody>
      </p:sp>
      <p:sp>
        <p:nvSpPr>
          <p:cNvPr id="6" name="TextBox 5"/>
          <p:cNvSpPr txBox="1"/>
          <p:nvPr/>
        </p:nvSpPr>
        <p:spPr>
          <a:xfrm>
            <a:off x="-73024" y="964286"/>
            <a:ext cx="4356992" cy="1569660"/>
          </a:xfrm>
          <a:prstGeom prst="rect">
            <a:avLst/>
          </a:prstGeom>
          <a:noFill/>
        </p:spPr>
        <p:txBody>
          <a:bodyPr wrap="square" rtlCol="0">
            <a:spAutoFit/>
          </a:bodyPr>
          <a:lstStyle/>
          <a:p>
            <a:r>
              <a:rPr lang="en-GB" sz="1600" b="1" dirty="0" smtClean="0"/>
              <a:t>Here are two interactive clocks. Hopefully one will work on your devices. I like the first one because you can drag the hands around and roll the dice for a random time. Switch off the digital clock though. </a:t>
            </a:r>
          </a:p>
          <a:p>
            <a:r>
              <a:rPr lang="en-GB" sz="1600" b="1" dirty="0" smtClean="0"/>
              <a:t>Copy and paste this link or click the clock. </a:t>
            </a:r>
            <a:endParaRPr lang="en-GB" sz="1600" b="1" dirty="0"/>
          </a:p>
        </p:txBody>
      </p:sp>
      <p:pic>
        <p:nvPicPr>
          <p:cNvPr id="2051" name="Picture 3">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8149" y="2852935"/>
            <a:ext cx="2696334" cy="1769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0" y="2502137"/>
            <a:ext cx="3761992" cy="369332"/>
          </a:xfrm>
          <a:prstGeom prst="rect">
            <a:avLst/>
          </a:prstGeom>
        </p:spPr>
        <p:txBody>
          <a:bodyPr wrap="none">
            <a:spAutoFit/>
          </a:bodyPr>
          <a:lstStyle/>
          <a:p>
            <a:r>
              <a:rPr lang="en-GB" dirty="0">
                <a:hlinkClick r:id="rId4"/>
              </a:rPr>
              <a:t>https://www.visnos.com/demos/clock</a:t>
            </a:r>
            <a:endParaRPr lang="en-GB" dirty="0"/>
          </a:p>
        </p:txBody>
      </p:sp>
      <p:sp>
        <p:nvSpPr>
          <p:cNvPr id="9" name="TextBox 8"/>
          <p:cNvSpPr txBox="1"/>
          <p:nvPr/>
        </p:nvSpPr>
        <p:spPr>
          <a:xfrm>
            <a:off x="4751512" y="1052736"/>
            <a:ext cx="4392488" cy="4462760"/>
          </a:xfrm>
          <a:prstGeom prst="rect">
            <a:avLst/>
          </a:prstGeom>
          <a:noFill/>
        </p:spPr>
        <p:txBody>
          <a:bodyPr wrap="square" rtlCol="0">
            <a:spAutoFit/>
          </a:bodyPr>
          <a:lstStyle/>
          <a:p>
            <a:pPr algn="ctr"/>
            <a:r>
              <a:rPr lang="en-GB" sz="2000" b="1" u="sng" dirty="0" smtClean="0"/>
              <a:t>Activity</a:t>
            </a:r>
          </a:p>
          <a:p>
            <a:r>
              <a:rPr lang="en-GB" sz="2400" dirty="0" smtClean="0"/>
              <a:t>Show </a:t>
            </a:r>
            <a:r>
              <a:rPr lang="en-GB" sz="2400" dirty="0"/>
              <a:t>children various times to the nearest minute for them to read. </a:t>
            </a:r>
            <a:endParaRPr lang="en-GB" sz="2400" dirty="0" smtClean="0"/>
          </a:p>
          <a:p>
            <a:endParaRPr lang="en-GB" sz="2400" dirty="0" smtClean="0"/>
          </a:p>
          <a:p>
            <a:r>
              <a:rPr lang="en-GB" sz="2400" dirty="0" smtClean="0"/>
              <a:t>Say a time for children to </a:t>
            </a:r>
            <a:r>
              <a:rPr lang="en-GB" sz="2400" dirty="0"/>
              <a:t>represent </a:t>
            </a:r>
            <a:r>
              <a:rPr lang="en-GB" sz="2400" dirty="0" smtClean="0"/>
              <a:t>to </a:t>
            </a:r>
            <a:r>
              <a:rPr lang="en-GB" sz="2400" dirty="0"/>
              <a:t>the nearest minute on </a:t>
            </a:r>
            <a:r>
              <a:rPr lang="en-GB" sz="2400" dirty="0" smtClean="0"/>
              <a:t>the clock</a:t>
            </a:r>
            <a:r>
              <a:rPr lang="en-GB" sz="2400" dirty="0"/>
              <a:t>. </a:t>
            </a:r>
            <a:endParaRPr lang="en-GB" sz="2400" dirty="0" smtClean="0"/>
          </a:p>
          <a:p>
            <a:endParaRPr lang="en-GB" sz="2400" dirty="0"/>
          </a:p>
          <a:p>
            <a:r>
              <a:rPr lang="en-GB" sz="2400" dirty="0" smtClean="0"/>
              <a:t>Discuss </a:t>
            </a:r>
            <a:r>
              <a:rPr lang="en-GB" sz="2400" dirty="0"/>
              <a:t>whether the minute hand is past or to the hour in different times</a:t>
            </a:r>
          </a:p>
        </p:txBody>
      </p:sp>
    </p:spTree>
    <p:extLst>
      <p:ext uri="{BB962C8B-B14F-4D97-AF65-F5344CB8AC3E}">
        <p14:creationId xmlns:p14="http://schemas.microsoft.com/office/powerpoint/2010/main" val="11713114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0" y="-42193"/>
            <a:ext cx="6768752" cy="461665"/>
          </a:xfrm>
          <a:prstGeom prst="rect">
            <a:avLst/>
          </a:prstGeom>
          <a:noFill/>
        </p:spPr>
        <p:txBody>
          <a:bodyPr wrap="square" rtlCol="0">
            <a:spAutoFit/>
          </a:bodyPr>
          <a:lstStyle/>
          <a:p>
            <a:r>
              <a:rPr lang="en-GB" sz="2400" b="1" u="sng" dirty="0" smtClean="0"/>
              <a:t>Lesson 1: </a:t>
            </a:r>
            <a:r>
              <a:rPr lang="en-GB" sz="2400" b="1" u="sng" dirty="0" smtClean="0"/>
              <a:t>Telling the time 2 – Worksheet</a:t>
            </a:r>
            <a:endParaRPr lang="en-GB" sz="2400" b="1"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190"/>
            <a:ext cx="3114700" cy="24300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28" y="2831258"/>
            <a:ext cx="3169716" cy="40077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2124" y="419472"/>
            <a:ext cx="3015943" cy="3873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0592" y="4247280"/>
            <a:ext cx="3172024" cy="25917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13016" y="388986"/>
            <a:ext cx="3249240" cy="49143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272060" y="4268192"/>
            <a:ext cx="432048" cy="276999"/>
          </a:xfrm>
          <a:prstGeom prst="rect">
            <a:avLst/>
          </a:prstGeom>
          <a:noFill/>
        </p:spPr>
        <p:txBody>
          <a:bodyPr wrap="square" rtlCol="0">
            <a:spAutoFit/>
          </a:bodyPr>
          <a:lstStyle/>
          <a:p>
            <a:r>
              <a:rPr lang="en-GB" sz="1200" b="1" dirty="0" smtClean="0"/>
              <a:t>4)</a:t>
            </a:r>
            <a:endParaRPr lang="en-GB" sz="1200" b="1" dirty="0"/>
          </a:p>
        </p:txBody>
      </p:sp>
      <p:sp>
        <p:nvSpPr>
          <p:cNvPr id="9" name="TextBox 8"/>
          <p:cNvSpPr txBox="1"/>
          <p:nvPr/>
        </p:nvSpPr>
        <p:spPr>
          <a:xfrm>
            <a:off x="5686019" y="389978"/>
            <a:ext cx="432048" cy="276999"/>
          </a:xfrm>
          <a:prstGeom prst="rect">
            <a:avLst/>
          </a:prstGeom>
          <a:noFill/>
        </p:spPr>
        <p:txBody>
          <a:bodyPr wrap="square" rtlCol="0">
            <a:spAutoFit/>
          </a:bodyPr>
          <a:lstStyle/>
          <a:p>
            <a:r>
              <a:rPr lang="en-GB" sz="1200" b="1" dirty="0"/>
              <a:t>5</a:t>
            </a:r>
            <a:r>
              <a:rPr lang="en-GB" sz="1200" b="1" dirty="0" smtClean="0"/>
              <a:t>)</a:t>
            </a:r>
            <a:endParaRPr lang="en-GB" sz="1200" b="1" dirty="0"/>
          </a:p>
        </p:txBody>
      </p:sp>
    </p:spTree>
    <p:extLst>
      <p:ext uri="{BB962C8B-B14F-4D97-AF65-F5344CB8AC3E}">
        <p14:creationId xmlns:p14="http://schemas.microsoft.com/office/powerpoint/2010/main" val="41179588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72" y="33040"/>
            <a:ext cx="6768752" cy="523220"/>
          </a:xfrm>
          <a:prstGeom prst="rect">
            <a:avLst/>
          </a:prstGeom>
          <a:noFill/>
        </p:spPr>
        <p:txBody>
          <a:bodyPr wrap="square" rtlCol="0">
            <a:spAutoFit/>
          </a:bodyPr>
          <a:lstStyle/>
          <a:p>
            <a:r>
              <a:rPr lang="en-GB" sz="2800" b="1" u="sng" dirty="0" smtClean="0"/>
              <a:t>Lesson 2: </a:t>
            </a:r>
            <a:r>
              <a:rPr lang="en-GB" sz="2800" b="1" u="sng" dirty="0" smtClean="0"/>
              <a:t>Using a.m. and p.m.</a:t>
            </a:r>
            <a:endParaRPr lang="en-GB" sz="2800" b="1" u="sng"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77070"/>
            <a:ext cx="4695825" cy="3009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3680" y="1877070"/>
            <a:ext cx="4311478" cy="3009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73496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72" y="33040"/>
            <a:ext cx="6768752" cy="523220"/>
          </a:xfrm>
          <a:prstGeom prst="rect">
            <a:avLst/>
          </a:prstGeom>
          <a:noFill/>
        </p:spPr>
        <p:txBody>
          <a:bodyPr wrap="square" rtlCol="0">
            <a:spAutoFit/>
          </a:bodyPr>
          <a:lstStyle/>
          <a:p>
            <a:r>
              <a:rPr lang="en-GB" sz="2800" b="1" u="sng" dirty="0" smtClean="0"/>
              <a:t>Lesson 2: </a:t>
            </a:r>
            <a:r>
              <a:rPr lang="en-GB" sz="2800" b="1" u="sng" dirty="0" smtClean="0"/>
              <a:t>Using a.m. and p.m.</a:t>
            </a:r>
            <a:endParaRPr lang="en-GB" sz="2800" b="1" u="sng"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303" y="1916832"/>
            <a:ext cx="7458075" cy="4486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51520" y="980728"/>
            <a:ext cx="8208912" cy="923330"/>
          </a:xfrm>
          <a:prstGeom prst="rect">
            <a:avLst/>
          </a:prstGeom>
          <a:noFill/>
        </p:spPr>
        <p:txBody>
          <a:bodyPr wrap="square" rtlCol="0">
            <a:spAutoFit/>
          </a:bodyPr>
          <a:lstStyle/>
          <a:p>
            <a:r>
              <a:rPr lang="en-GB" dirty="0" smtClean="0"/>
              <a:t>Download and open up the PowerPoint  on a.m. and p.m. that is on the Year 3 home learning page for this week. You can find it on </a:t>
            </a:r>
            <a:r>
              <a:rPr lang="en-GB" dirty="0" err="1" smtClean="0"/>
              <a:t>Twinkl</a:t>
            </a:r>
            <a:r>
              <a:rPr lang="en-GB" dirty="0" smtClean="0"/>
              <a:t> if it doesn’t open. Then have a go at the pdf worksheet saved in the same place. </a:t>
            </a:r>
            <a:endParaRPr lang="en-GB" dirty="0"/>
          </a:p>
        </p:txBody>
      </p:sp>
    </p:spTree>
    <p:extLst>
      <p:ext uri="{BB962C8B-B14F-4D97-AF65-F5344CB8AC3E}">
        <p14:creationId xmlns:p14="http://schemas.microsoft.com/office/powerpoint/2010/main" val="12170022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72" y="33040"/>
            <a:ext cx="6768752" cy="523220"/>
          </a:xfrm>
          <a:prstGeom prst="rect">
            <a:avLst/>
          </a:prstGeom>
          <a:noFill/>
        </p:spPr>
        <p:txBody>
          <a:bodyPr wrap="square" rtlCol="0">
            <a:spAutoFit/>
          </a:bodyPr>
          <a:lstStyle/>
          <a:p>
            <a:r>
              <a:rPr lang="en-GB" sz="2800" b="1" u="sng" dirty="0" smtClean="0"/>
              <a:t>Lesson </a:t>
            </a:r>
            <a:r>
              <a:rPr lang="en-GB" sz="2800" b="1" u="sng" dirty="0" smtClean="0"/>
              <a:t>3: the 24 hour clock</a:t>
            </a:r>
            <a:endParaRPr lang="en-GB" sz="2800"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966" y="1814706"/>
            <a:ext cx="4591050" cy="2982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1814706"/>
            <a:ext cx="4427984" cy="2982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43639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772" y="33040"/>
            <a:ext cx="6768752" cy="523220"/>
          </a:xfrm>
          <a:prstGeom prst="rect">
            <a:avLst/>
          </a:prstGeom>
          <a:noFill/>
        </p:spPr>
        <p:txBody>
          <a:bodyPr wrap="square" rtlCol="0">
            <a:spAutoFit/>
          </a:bodyPr>
          <a:lstStyle/>
          <a:p>
            <a:r>
              <a:rPr lang="en-GB" sz="2800" b="1" u="sng" dirty="0" smtClean="0"/>
              <a:t>Lesson </a:t>
            </a:r>
            <a:r>
              <a:rPr lang="en-GB" sz="2800" b="1" u="sng" dirty="0" smtClean="0"/>
              <a:t>3: the 24 hour clock</a:t>
            </a:r>
            <a:endParaRPr lang="en-GB" sz="2800" b="1"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13599"/>
            <a:ext cx="8460432" cy="3334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23528" y="692696"/>
            <a:ext cx="7920880" cy="1569660"/>
          </a:xfrm>
          <a:prstGeom prst="rect">
            <a:avLst/>
          </a:prstGeom>
          <a:noFill/>
        </p:spPr>
        <p:txBody>
          <a:bodyPr wrap="square" rtlCol="0">
            <a:spAutoFit/>
          </a:bodyPr>
          <a:lstStyle/>
          <a:p>
            <a:r>
              <a:rPr lang="en-GB" sz="3200" dirty="0" smtClean="0"/>
              <a:t>Log on to My Maths and open up </a:t>
            </a:r>
            <a:r>
              <a:rPr lang="en-GB" sz="3200" b="1" dirty="0" smtClean="0"/>
              <a:t>Y4 Time and Timetables</a:t>
            </a:r>
            <a:r>
              <a:rPr lang="en-GB" sz="3200" dirty="0" smtClean="0"/>
              <a:t> lesson. </a:t>
            </a:r>
          </a:p>
          <a:p>
            <a:r>
              <a:rPr lang="en-GB" sz="3200" dirty="0" smtClean="0"/>
              <a:t>Complete the </a:t>
            </a:r>
            <a:r>
              <a:rPr lang="en-GB" sz="3200" b="1" dirty="0" smtClean="0"/>
              <a:t>slides 1 to 5 only</a:t>
            </a:r>
            <a:r>
              <a:rPr lang="en-GB" sz="3200" dirty="0" smtClean="0"/>
              <a:t>. </a:t>
            </a:r>
            <a:endParaRPr lang="en-GB" sz="3200" dirty="0"/>
          </a:p>
        </p:txBody>
      </p:sp>
    </p:spTree>
    <p:extLst>
      <p:ext uri="{BB962C8B-B14F-4D97-AF65-F5344CB8AC3E}">
        <p14:creationId xmlns:p14="http://schemas.microsoft.com/office/powerpoint/2010/main" val="144644366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p:cNvSpPr txBox="1"/>
          <p:nvPr/>
        </p:nvSpPr>
        <p:spPr>
          <a:xfrm>
            <a:off x="-25772" y="33040"/>
            <a:ext cx="6768752" cy="461665"/>
          </a:xfrm>
          <a:prstGeom prst="rect">
            <a:avLst/>
          </a:prstGeom>
          <a:noFill/>
        </p:spPr>
        <p:txBody>
          <a:bodyPr wrap="square" rtlCol="0">
            <a:spAutoFit/>
          </a:bodyPr>
          <a:lstStyle/>
          <a:p>
            <a:r>
              <a:rPr lang="en-GB" sz="2400" b="1" u="sng" dirty="0" smtClean="0"/>
              <a:t>Lesson </a:t>
            </a:r>
            <a:r>
              <a:rPr lang="en-GB" sz="2400" b="1" u="sng" dirty="0" smtClean="0"/>
              <a:t>3: 24 hour clock - Worksheet</a:t>
            </a:r>
            <a:endParaRPr lang="en-GB" sz="2400" b="1" u="sng"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52" y="448186"/>
            <a:ext cx="4969738" cy="5501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8889" y="57120"/>
            <a:ext cx="3895725"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t="23365" r="38834"/>
          <a:stretch/>
        </p:blipFill>
        <p:spPr bwMode="auto">
          <a:xfrm>
            <a:off x="5044052" y="5325105"/>
            <a:ext cx="4072384" cy="1532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044052" y="4171920"/>
            <a:ext cx="3920436" cy="1200329"/>
          </a:xfrm>
          <a:prstGeom prst="rect">
            <a:avLst/>
          </a:prstGeom>
        </p:spPr>
        <p:txBody>
          <a:bodyPr wrap="square">
            <a:spAutoFit/>
          </a:bodyPr>
          <a:lstStyle/>
          <a:p>
            <a:r>
              <a:rPr lang="en-GB" dirty="0" smtClean="0">
                <a:latin typeface="Gabriola" panose="04040605051002020D02" pitchFamily="82" charset="0"/>
              </a:rPr>
              <a:t>3) Mitchell </a:t>
            </a:r>
            <a:r>
              <a:rPr lang="en-GB" dirty="0">
                <a:latin typeface="Gabriola" panose="04040605051002020D02" pitchFamily="82" charset="0"/>
              </a:rPr>
              <a:t>has been converting the time in words to 24-hour time. His friend tells him that he has made some mistakes. Spot the wrong answers and explain the mistakes Mitchell has made. </a:t>
            </a:r>
          </a:p>
        </p:txBody>
      </p:sp>
    </p:spTree>
    <p:extLst>
      <p:ext uri="{BB962C8B-B14F-4D97-AF65-F5344CB8AC3E}">
        <p14:creationId xmlns:p14="http://schemas.microsoft.com/office/powerpoint/2010/main" val="27631996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b="10898"/>
          <a:stretch/>
        </p:blipFill>
        <p:spPr bwMode="auto">
          <a:xfrm>
            <a:off x="125760" y="692696"/>
            <a:ext cx="8892480" cy="50045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25772" y="33040"/>
            <a:ext cx="6768752" cy="461665"/>
          </a:xfrm>
          <a:prstGeom prst="rect">
            <a:avLst/>
          </a:prstGeom>
          <a:noFill/>
        </p:spPr>
        <p:txBody>
          <a:bodyPr wrap="square" rtlCol="0">
            <a:spAutoFit/>
          </a:bodyPr>
          <a:lstStyle/>
          <a:p>
            <a:r>
              <a:rPr lang="en-GB" sz="2400" b="1" u="sng" dirty="0" smtClean="0"/>
              <a:t>Lesson </a:t>
            </a:r>
            <a:r>
              <a:rPr lang="en-GB" sz="2400" b="1" u="sng" dirty="0" smtClean="0"/>
              <a:t>3: 24 hour clock - Worksheet</a:t>
            </a:r>
            <a:endParaRPr lang="en-GB" sz="2400" b="1" u="sng" dirty="0"/>
          </a:p>
        </p:txBody>
      </p:sp>
      <p:sp>
        <p:nvSpPr>
          <p:cNvPr id="3" name="Rectangle 2"/>
          <p:cNvSpPr/>
          <p:nvPr/>
        </p:nvSpPr>
        <p:spPr>
          <a:xfrm>
            <a:off x="125760" y="5657671"/>
            <a:ext cx="8766720" cy="923330"/>
          </a:xfrm>
          <a:prstGeom prst="rect">
            <a:avLst/>
          </a:prstGeom>
        </p:spPr>
        <p:txBody>
          <a:bodyPr wrap="square">
            <a:spAutoFit/>
          </a:bodyPr>
          <a:lstStyle/>
          <a:p>
            <a:endParaRPr lang="en-GB" dirty="0"/>
          </a:p>
          <a:p>
            <a:r>
              <a:rPr lang="en-GB" dirty="0"/>
              <a:t> Either use </a:t>
            </a:r>
            <a:r>
              <a:rPr lang="en-GB" dirty="0" smtClean="0"/>
              <a:t>this worksheet or </a:t>
            </a:r>
            <a:r>
              <a:rPr lang="en-GB" dirty="0"/>
              <a:t>a sheet of paper to write your own diary about what you did yesterday.</a:t>
            </a:r>
            <a:endParaRPr lang="en-GB" dirty="0"/>
          </a:p>
        </p:txBody>
      </p:sp>
    </p:spTree>
    <p:extLst>
      <p:ext uri="{BB962C8B-B14F-4D97-AF65-F5344CB8AC3E}">
        <p14:creationId xmlns:p14="http://schemas.microsoft.com/office/powerpoint/2010/main" val="28488391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813" y="908720"/>
            <a:ext cx="9144000" cy="5324535"/>
          </a:xfrm>
          <a:prstGeom prst="rect">
            <a:avLst/>
          </a:prstGeom>
        </p:spPr>
        <p:txBody>
          <a:bodyPr wrap="square">
            <a:spAutoFit/>
          </a:bodyPr>
          <a:lstStyle/>
          <a:p>
            <a:r>
              <a:rPr lang="en-GB" sz="2000" b="1" dirty="0" smtClean="0"/>
              <a:t>What is Faith?</a:t>
            </a:r>
            <a:endParaRPr lang="en-GB" sz="2000" dirty="0" smtClean="0"/>
          </a:p>
          <a:p>
            <a:r>
              <a:rPr lang="en-GB" sz="2000" dirty="0" smtClean="0"/>
              <a:t>Watch the start of Abraham’s story at: </a:t>
            </a:r>
            <a:r>
              <a:rPr lang="en-GB" sz="2000" u="sng" dirty="0" smtClean="0">
                <a:hlinkClick r:id="rId2"/>
              </a:rPr>
              <a:t>https://</a:t>
            </a:r>
            <a:r>
              <a:rPr lang="en-GB" sz="2000" u="sng" dirty="0" err="1" smtClean="0">
                <a:hlinkClick r:id="rId2"/>
              </a:rPr>
              <a:t>www.youtube.com</a:t>
            </a:r>
            <a:r>
              <a:rPr lang="en-GB" sz="2000" u="sng" dirty="0" smtClean="0">
                <a:hlinkClick r:id="rId2"/>
              </a:rPr>
              <a:t>/</a:t>
            </a:r>
            <a:r>
              <a:rPr lang="en-GB" sz="2000" u="sng" dirty="0" err="1" smtClean="0">
                <a:hlinkClick r:id="rId2"/>
              </a:rPr>
              <a:t>watch?v</a:t>
            </a:r>
            <a:r>
              <a:rPr lang="en-GB" sz="2000" u="sng" dirty="0" smtClean="0">
                <a:hlinkClick r:id="rId2"/>
              </a:rPr>
              <a:t>=</a:t>
            </a:r>
            <a:r>
              <a:rPr lang="en-GB" sz="2000" u="sng" dirty="0" err="1" smtClean="0">
                <a:hlinkClick r:id="rId2"/>
              </a:rPr>
              <a:t>8JeYA2x1OIk</a:t>
            </a:r>
            <a:endParaRPr lang="en-GB" sz="2000" dirty="0" smtClean="0"/>
          </a:p>
          <a:p>
            <a:r>
              <a:rPr lang="en-GB" sz="2000" dirty="0" smtClean="0"/>
              <a:t>Can you think about the following questions:</a:t>
            </a:r>
          </a:p>
          <a:p>
            <a:r>
              <a:rPr lang="en-GB" sz="2000" b="1" dirty="0" smtClean="0"/>
              <a:t>Why did Abraham follow God’s command to leave Haran?</a:t>
            </a:r>
          </a:p>
          <a:p>
            <a:r>
              <a:rPr lang="en-GB" sz="2000" b="1" dirty="0" smtClean="0"/>
              <a:t>What did Abraham, Sarah and Lot have to leave behind?</a:t>
            </a:r>
          </a:p>
          <a:p>
            <a:r>
              <a:rPr lang="en-GB" sz="2000" b="1" dirty="0" smtClean="0"/>
              <a:t>How would it feel to leave?</a:t>
            </a:r>
          </a:p>
          <a:p>
            <a:r>
              <a:rPr lang="en-GB" sz="2000" b="1" dirty="0" smtClean="0"/>
              <a:t>How might it feel to have to walk so far, not knowing where you are going?</a:t>
            </a:r>
          </a:p>
          <a:p>
            <a:r>
              <a:rPr lang="en-GB" sz="2000" b="1" dirty="0" smtClean="0"/>
              <a:t>Abraham had faith. What does the word faith mean? </a:t>
            </a:r>
          </a:p>
          <a:p>
            <a:r>
              <a:rPr lang="en-GB" sz="2000" u="sng" dirty="0" smtClean="0"/>
              <a:t>Activities: </a:t>
            </a:r>
            <a:endParaRPr lang="en-GB" sz="2000" dirty="0" smtClean="0"/>
          </a:p>
          <a:p>
            <a:pPr lvl="0"/>
            <a:r>
              <a:rPr lang="en-GB" sz="2000" dirty="0" smtClean="0"/>
              <a:t>Draw all the items you think Abraham and Sarah packed into their bags for their long journey</a:t>
            </a:r>
          </a:p>
          <a:p>
            <a:pPr lvl="0"/>
            <a:r>
              <a:rPr lang="en-GB" sz="2000" dirty="0" smtClean="0"/>
              <a:t>List all the ways in which Abraham and Sarah shows they have faith</a:t>
            </a:r>
          </a:p>
          <a:p>
            <a:r>
              <a:rPr lang="en-GB" sz="2000" dirty="0" smtClean="0"/>
              <a:t>God makes Abraham a number of promises: Abraham will have lots of descendants; Abraham will be known as a great man; Abraham’s family will be given land. Can you write a list of promises you would like to make. Maybe ask your family what promises they would like to make too. </a:t>
            </a:r>
            <a:endParaRPr lang="en-GB" sz="2000" dirty="0"/>
          </a:p>
        </p:txBody>
      </p:sp>
      <p:sp>
        <p:nvSpPr>
          <p:cNvPr id="10" name="Rectangle 9"/>
          <p:cNvSpPr/>
          <p:nvPr/>
        </p:nvSpPr>
        <p:spPr>
          <a:xfrm>
            <a:off x="3635896" y="0"/>
            <a:ext cx="4572000" cy="1046440"/>
          </a:xfrm>
          <a:prstGeom prst="rect">
            <a:avLst/>
          </a:prstGeom>
        </p:spPr>
        <p:txBody>
          <a:bodyPr>
            <a:spAutoFit/>
          </a:bodyPr>
          <a:lstStyle/>
          <a:p>
            <a:r>
              <a:rPr lang="en-GB" sz="4400" dirty="0" err="1" smtClean="0">
                <a:solidFill>
                  <a:prstClr val="black"/>
                </a:solidFill>
                <a:ea typeface="+mj-ea"/>
                <a:cs typeface="+mj-cs"/>
              </a:rPr>
              <a:t>R.E</a:t>
            </a:r>
            <a:r>
              <a:rPr lang="en-GB" sz="4400" dirty="0" smtClean="0">
                <a:solidFill>
                  <a:prstClr val="black"/>
                </a:solidFill>
                <a:ea typeface="+mj-ea"/>
                <a:cs typeface="+mj-cs"/>
              </a:rPr>
              <a:t>. </a:t>
            </a:r>
            <a:r>
              <a:rPr lang="en-GB" sz="3200" dirty="0" smtClean="0">
                <a:solidFill>
                  <a:prstClr val="black"/>
                </a:solidFill>
                <a:ea typeface="+mj-ea"/>
                <a:cs typeface="+mj-cs"/>
              </a:rPr>
              <a:t>(Week 2 of 2) </a:t>
            </a:r>
            <a:r>
              <a:rPr lang="en-GB" sz="4400" dirty="0">
                <a:solidFill>
                  <a:prstClr val="black"/>
                </a:solidFill>
                <a:ea typeface="+mj-ea"/>
                <a:cs typeface="+mj-cs"/>
              </a:rPr>
              <a:t/>
            </a:r>
            <a:br>
              <a:rPr lang="en-GB" sz="4400" dirty="0">
                <a:solidFill>
                  <a:prstClr val="black"/>
                </a:solidFill>
                <a:ea typeface="+mj-ea"/>
                <a:cs typeface="+mj-cs"/>
              </a:rPr>
            </a:br>
            <a:endParaRPr lang="en-GB" dirty="0"/>
          </a:p>
        </p:txBody>
      </p:sp>
    </p:spTree>
    <p:extLst>
      <p:ext uri="{BB962C8B-B14F-4D97-AF65-F5344CB8AC3E}">
        <p14:creationId xmlns:p14="http://schemas.microsoft.com/office/powerpoint/2010/main" val="15873944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6078</TotalTime>
  <Words>1353</Words>
  <Application>Microsoft Office PowerPoint</Application>
  <PresentationFormat>On-screen Show (4:3)</PresentationFormat>
  <Paragraphs>105</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TT Rockstars</vt:lpstr>
      <vt:lpstr>Accessing Twinkl</vt:lpstr>
      <vt:lpstr>PowerPoint Presentation</vt:lpstr>
      <vt:lpstr>PowerPoint Presentation</vt:lpstr>
      <vt:lpstr>Task 2: The Truth about Ogres</vt:lpstr>
      <vt:lpstr>PowerPoint Presentation</vt:lpstr>
      <vt:lpstr>PowerPoint Presentation</vt:lpstr>
      <vt:lpstr>Task 2: Adding more information. Write a paragraph about what Trolls like (and don’t like) to eat. Add some sentences that begin with ‘In addition,’ ‘Additionally,’ ‘Also,’ or ‘Furthermore,’ to add extra facts.   </vt:lpstr>
      <vt:lpstr>Task 3: Add some sentences to your paragraph about what Trolls like to eat (and don’t like to eat) that people would not know. Start with ‘Interestingly,’ ‘Surprisingly,’ and ‘Amazingly,’  </vt:lpstr>
      <vt:lpstr>Answers to the crossword</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54</cp:revision>
  <dcterms:created xsi:type="dcterms:W3CDTF">2020-03-18T10:41:37Z</dcterms:created>
  <dcterms:modified xsi:type="dcterms:W3CDTF">2020-05-09T22:29:06Z</dcterms:modified>
</cp:coreProperties>
</file>