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90" r:id="rId14"/>
    <p:sldId id="285" r:id="rId15"/>
    <p:sldId id="287" r:id="rId16"/>
    <p:sldId id="288" r:id="rId17"/>
    <p:sldId id="289" r:id="rId18"/>
    <p:sldId id="291" r:id="rId19"/>
    <p:sldId id="292" r:id="rId20"/>
    <p:sldId id="293" r:id="rId21"/>
    <p:sldId id="294" r:id="rId22"/>
    <p:sldId id="295" r:id="rId23"/>
    <p:sldId id="296" r:id="rId24"/>
    <p:sldId id="297" r:id="rId25"/>
    <p:sldId id="298" r:id="rId26"/>
    <p:sldId id="299" r:id="rId27"/>
    <p:sldId id="300" r:id="rId28"/>
    <p:sldId id="301" r:id="rId29"/>
    <p:sldId id="302" r:id="rId30"/>
    <p:sldId id="303" r:id="rId31"/>
    <p:sldId id="304" r:id="rId32"/>
    <p:sldId id="305" r:id="rId33"/>
    <p:sldId id="306" r:id="rId34"/>
    <p:sldId id="307" r:id="rId35"/>
    <p:sldId id="308" r:id="rId36"/>
    <p:sldId id="309" r:id="rId37"/>
    <p:sldId id="310" r:id="rId38"/>
    <p:sldId id="311" r:id="rId39"/>
    <p:sldId id="312" r:id="rId40"/>
    <p:sldId id="313" r:id="rId41"/>
    <p:sldId id="314" r:id="rId42"/>
    <p:sldId id="315" r:id="rId43"/>
    <p:sldId id="316" r:id="rId44"/>
    <p:sldId id="317" r:id="rId45"/>
    <p:sldId id="318" r:id="rId46"/>
    <p:sldId id="279" r:id="rId47"/>
    <p:sldId id="269" r:id="rId48"/>
    <p:sldId id="270"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24" y="-27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116B53-2E39-4B08-B068-35CBCB0EBAC0}" type="datetimeFigureOut">
              <a:rPr lang="en-GB" smtClean="0"/>
              <a:t>07/06/2020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54B799-CC03-40C8-A237-2F6FDA2842E9}" type="slidenum">
              <a:rPr lang="en-GB" smtClean="0"/>
              <a:t>‹#›</a:t>
            </a:fld>
            <a:endParaRPr lang="en-GB"/>
          </a:p>
        </p:txBody>
      </p:sp>
    </p:spTree>
    <p:extLst>
      <p:ext uri="{BB962C8B-B14F-4D97-AF65-F5344CB8AC3E}">
        <p14:creationId xmlns:p14="http://schemas.microsoft.com/office/powerpoint/2010/main" val="19664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fld id="{EECEB5CE-5127-4EC8-A8B1-451E85606B51}" type="slidenum">
              <a:rPr lang="en-GB" altLang="en-US">
                <a:latin typeface="Calibri" pitchFamily="34" charset="0"/>
              </a:rPr>
              <a:pPr/>
              <a:t>42</a:t>
            </a:fld>
            <a:endParaRPr lang="en-GB" altLang="en-US">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458008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85462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094769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3802046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76077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9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14095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616267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027413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2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200685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3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9622601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4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18268544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5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5725696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31188893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7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10008418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8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287384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07/06/2020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app.mymaths.co.uk/1752-lesson/angles-2"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app.mymaths.co.uk/292-lesson/measuring-lengths"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8.xml"/><Relationship Id="rId4" Type="http://schemas.openxmlformats.org/officeDocument/2006/relationships/image" Target="../media/image48.png"/></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6.png"/><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6.png"/><Relationship Id="rId1" Type="http://schemas.openxmlformats.org/officeDocument/2006/relationships/slideLayout" Target="../slideLayouts/slideLayout20.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48.png"/></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hyperlink" Target="https://app.mymaths.co.uk/1755-lesson/angles-1"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4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 Id="rId4" Type="http://schemas.openxmlformats.org/officeDocument/2006/relationships/hyperlink" Target="https://victorianchildren.org/victorian-toys-and-victorian-games/"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3 Term </a:t>
            </a:r>
            <a:r>
              <a:rPr lang="en-GB" sz="6600" dirty="0"/>
              <a:t>6</a:t>
            </a:r>
            <a:r>
              <a:rPr lang="en-GB" sz="6600" dirty="0" smtClean="0"/>
              <a:t> Week </a:t>
            </a:r>
            <a:r>
              <a:rPr lang="en-GB" sz="6600" dirty="0"/>
              <a:t>2</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a:t>
            </a:r>
            <a:r>
              <a:rPr lang="en-GB" smtClean="0"/>
              <a:t>class </a:t>
            </a:r>
            <a:r>
              <a:rPr lang="en-GB" smtClean="0"/>
              <a:t>teachers</a:t>
            </a:r>
            <a:endParaRPr lang="en-GB" dirty="0"/>
          </a:p>
        </p:txBody>
      </p:sp>
      <p:sp>
        <p:nvSpPr>
          <p:cNvPr id="3" name="Content Placeholder 2"/>
          <p:cNvSpPr>
            <a:spLocks noGrp="1"/>
          </p:cNvSpPr>
          <p:nvPr>
            <p:ph idx="1"/>
          </p:nvPr>
        </p:nvSpPr>
        <p:spPr>
          <a:xfrm>
            <a:off x="179512" y="980728"/>
            <a:ext cx="8784976" cy="5040560"/>
          </a:xfrm>
        </p:spPr>
        <p:txBody>
          <a:bodyPr>
            <a:noAutofit/>
          </a:bodyPr>
          <a:lstStyle/>
          <a:p>
            <a:pPr marL="0" indent="0">
              <a:buNone/>
            </a:pPr>
            <a:r>
              <a:rPr lang="en-GB" sz="2400" dirty="0" smtClean="0"/>
              <a:t>Hi Year Three, </a:t>
            </a:r>
          </a:p>
          <a:p>
            <a:pPr marL="0" indent="0">
              <a:buNone/>
            </a:pPr>
            <a:r>
              <a:rPr lang="en-GB" sz="2400" dirty="0" smtClean="0"/>
              <a:t>We hope you are all happy and keeping safe. </a:t>
            </a:r>
          </a:p>
          <a:p>
            <a:pPr marL="0" indent="0">
              <a:buNone/>
            </a:pPr>
            <a:endParaRPr lang="en-GB" sz="2400" dirty="0"/>
          </a:p>
          <a:p>
            <a:pPr marL="0" indent="0">
              <a:buNone/>
            </a:pPr>
            <a:r>
              <a:rPr lang="en-GB" sz="2400" dirty="0" smtClean="0"/>
              <a:t>This week we have been into school for a couple days with a few children from different classes. It’s been very strange not to have our whole class together as normal (we missed seeing your smiling faces) but it has been nice to get back to school after all this time away. </a:t>
            </a:r>
          </a:p>
          <a:p>
            <a:pPr marL="0" indent="0">
              <a:buNone/>
            </a:pPr>
            <a:r>
              <a:rPr lang="en-GB" sz="2400" dirty="0" smtClean="0"/>
              <a:t>We look forward to hearing from you soon about what you’ve been up to. </a:t>
            </a:r>
          </a:p>
          <a:p>
            <a:pPr marL="0" indent="0">
              <a:buNone/>
            </a:pPr>
            <a:endParaRPr lang="en-GB" sz="2400" dirty="0" smtClean="0"/>
          </a:p>
          <a:p>
            <a:pPr marL="0" indent="0">
              <a:buNone/>
            </a:pPr>
            <a:r>
              <a:rPr lang="en-GB" sz="2400" dirty="0" smtClean="0"/>
              <a:t>Here are this week’s tasks. Don’t forget to keep reading and quizzing. There are lots of free books on </a:t>
            </a:r>
            <a:r>
              <a:rPr lang="en-GB" sz="2400" dirty="0">
                <a:hlinkClick r:id="rId2"/>
              </a:rPr>
              <a:t>http://</a:t>
            </a:r>
            <a:r>
              <a:rPr lang="en-GB" sz="2400" dirty="0" err="1" smtClean="0">
                <a:hlinkClick r:id="rId2"/>
              </a:rPr>
              <a:t>readon.myon.co.uk</a:t>
            </a:r>
            <a:endParaRPr lang="en-GB" sz="2400" dirty="0" smtClean="0"/>
          </a:p>
          <a:p>
            <a:pPr marL="0" indent="0">
              <a:buNone/>
            </a:pPr>
            <a:endParaRPr lang="en-GB" sz="2400" dirty="0"/>
          </a:p>
          <a:p>
            <a:pPr marL="0" indent="0">
              <a:buNone/>
            </a:pPr>
            <a:r>
              <a:rPr lang="en-GB" sz="2400" dirty="0" smtClean="0"/>
              <a:t>Stay safe and  thank you for your continued support. </a:t>
            </a:r>
            <a:endParaRPr lang="en-GB" sz="24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47056" y="-9026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5" name="TextBox 4"/>
          <p:cNvSpPr txBox="1"/>
          <p:nvPr/>
        </p:nvSpPr>
        <p:spPr>
          <a:xfrm>
            <a:off x="15566" y="393841"/>
            <a:ext cx="3234796" cy="461665"/>
          </a:xfrm>
          <a:prstGeom prst="rect">
            <a:avLst/>
          </a:prstGeom>
          <a:noFill/>
        </p:spPr>
        <p:txBody>
          <a:bodyPr wrap="none" rtlCol="0">
            <a:spAutoFit/>
          </a:bodyPr>
          <a:lstStyle/>
          <a:p>
            <a:r>
              <a:rPr lang="en-GB" sz="2400" b="1" dirty="0" smtClean="0"/>
              <a:t>Task 1: spelling activity. </a:t>
            </a:r>
            <a:endParaRPr lang="en-GB" sz="2400" b="1" dirty="0"/>
          </a:p>
        </p:txBody>
      </p:sp>
      <p:sp>
        <p:nvSpPr>
          <p:cNvPr id="2" name="TextBox 1"/>
          <p:cNvSpPr txBox="1"/>
          <p:nvPr/>
        </p:nvSpPr>
        <p:spPr>
          <a:xfrm>
            <a:off x="251520" y="1484784"/>
            <a:ext cx="8352928" cy="4893647"/>
          </a:xfrm>
          <a:prstGeom prst="rect">
            <a:avLst/>
          </a:prstGeom>
          <a:noFill/>
        </p:spPr>
        <p:txBody>
          <a:bodyPr wrap="square" rtlCol="0">
            <a:spAutoFit/>
          </a:bodyPr>
          <a:lstStyle/>
          <a:p>
            <a:r>
              <a:rPr lang="en-GB" sz="2400" dirty="0" smtClean="0"/>
              <a:t>Use the High Frequency word list on the next slide to hold a spelling bee. </a:t>
            </a:r>
          </a:p>
          <a:p>
            <a:r>
              <a:rPr lang="en-GB" sz="2400" dirty="0" smtClean="0"/>
              <a:t>Ask an adult to test you on the words you find tricky and you spell them out loud. (You could try and persuade your grown up to give you a sweet treat if you get over 10 right in a row!) </a:t>
            </a:r>
          </a:p>
          <a:p>
            <a:endParaRPr lang="en-GB" sz="2400" dirty="0" smtClean="0"/>
          </a:p>
          <a:p>
            <a:r>
              <a:rPr lang="en-GB" sz="2400" dirty="0" smtClean="0"/>
              <a:t>Challenge: how many words from the list can you write in a single sentence? </a:t>
            </a:r>
          </a:p>
          <a:p>
            <a:endParaRPr lang="en-GB" sz="2400" dirty="0" smtClean="0"/>
          </a:p>
          <a:p>
            <a:r>
              <a:rPr lang="en-GB" sz="2400" dirty="0" smtClean="0"/>
              <a:t>If there are enough of you in your family, play a game of sparkle. </a:t>
            </a:r>
          </a:p>
          <a:p>
            <a:endParaRPr lang="en-GB" sz="2400" dirty="0"/>
          </a:p>
          <a:p>
            <a:r>
              <a:rPr lang="en-GB" sz="2400" dirty="0" smtClean="0"/>
              <a:t>(If your child is confident with this list, complete these activities using the Year 3 / 4 word list). </a:t>
            </a:r>
            <a:endParaRPr lang="en-GB" sz="2400" dirty="0"/>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22959"/>
            <a:ext cx="5760640" cy="68591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51938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0" y="0"/>
            <a:ext cx="9141449" cy="778098"/>
          </a:xfrm>
        </p:spPr>
        <p:txBody>
          <a:bodyPr>
            <a:normAutofit fontScale="90000"/>
          </a:bodyPr>
          <a:lstStyle/>
          <a:p>
            <a:pPr algn="l"/>
            <a:r>
              <a:rPr lang="en-GB" sz="2800" dirty="0" smtClean="0"/>
              <a:t>Task 2: comprehension. Answer these questions from the jungle log.  </a:t>
            </a:r>
            <a:endParaRPr lang="en-GB" sz="2800"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717577"/>
            <a:ext cx="4176465" cy="5263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310246"/>
            <a:ext cx="4680520" cy="4095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1771411"/>
            <a:ext cx="5760640" cy="462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99" y="2276872"/>
            <a:ext cx="5422947" cy="5040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325" y="2830835"/>
            <a:ext cx="4832145" cy="454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6"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6881" y="3342440"/>
            <a:ext cx="5582488" cy="446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7"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2123" y="3863330"/>
            <a:ext cx="6331886" cy="429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8"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9512" y="4365104"/>
            <a:ext cx="4424172" cy="4320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9" name="Picture 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76880" y="4869160"/>
            <a:ext cx="7659033" cy="720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355976" y="5157192"/>
            <a:ext cx="1331383" cy="369332"/>
          </a:xfrm>
          <a:prstGeom prst="rect">
            <a:avLst/>
          </a:prstGeom>
          <a:solidFill>
            <a:schemeClr val="bg1"/>
          </a:solidFill>
        </p:spPr>
        <p:txBody>
          <a:bodyPr wrap="square" rtlCol="0">
            <a:spAutoFit/>
          </a:bodyPr>
          <a:lstStyle/>
          <a:p>
            <a:r>
              <a:rPr lang="en-GB" dirty="0" smtClean="0"/>
              <a:t>and why? </a:t>
            </a:r>
            <a:endParaRPr lang="en-GB" dirty="0"/>
          </a:p>
        </p:txBody>
      </p:sp>
    </p:spTree>
    <p:extLst>
      <p:ext uri="{BB962C8B-B14F-4D97-AF65-F5344CB8AC3E}">
        <p14:creationId xmlns:p14="http://schemas.microsoft.com/office/powerpoint/2010/main" val="3885636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8440243" cy="5976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6644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76672"/>
            <a:ext cx="8642578" cy="5040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85053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404664"/>
            <a:ext cx="7567294" cy="6021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97201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0" y="16881"/>
            <a:ext cx="8229600" cy="891839"/>
          </a:xfrm>
        </p:spPr>
        <p:txBody>
          <a:bodyPr>
            <a:normAutofit/>
          </a:bodyPr>
          <a:lstStyle/>
          <a:p>
            <a:pPr algn="l"/>
            <a:r>
              <a:rPr lang="en-GB" sz="2800" dirty="0" smtClean="0"/>
              <a:t>Task 3: list poem. </a:t>
            </a:r>
            <a:endParaRPr lang="en-GB" sz="28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764" y="735646"/>
            <a:ext cx="7730122" cy="4717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20787" y="5453172"/>
            <a:ext cx="9096144" cy="1015663"/>
          </a:xfrm>
          <a:prstGeom prst="rect">
            <a:avLst/>
          </a:prstGeom>
          <a:noFill/>
        </p:spPr>
        <p:txBody>
          <a:bodyPr wrap="none" rtlCol="0">
            <a:spAutoFit/>
          </a:bodyPr>
          <a:lstStyle/>
          <a:p>
            <a:r>
              <a:rPr lang="en-GB" sz="2000" b="1" dirty="0" smtClean="0"/>
              <a:t>Feel free to borrow (magpie) any good words from the poem and even the last line. </a:t>
            </a:r>
          </a:p>
          <a:p>
            <a:endParaRPr lang="en-GB" sz="2000" b="1" dirty="0" smtClean="0"/>
          </a:p>
          <a:p>
            <a:r>
              <a:rPr lang="en-GB" sz="2000" b="1" dirty="0" smtClean="0"/>
              <a:t>Challenge: can you write up your poem in your best handwriting and decorate it? </a:t>
            </a:r>
            <a:endParaRPr lang="en-GB" sz="2000" b="1" dirty="0"/>
          </a:p>
        </p:txBody>
      </p:sp>
    </p:spTree>
    <p:extLst>
      <p:ext uri="{BB962C8B-B14F-4D97-AF65-F5344CB8AC3E}">
        <p14:creationId xmlns:p14="http://schemas.microsoft.com/office/powerpoint/2010/main" val="1554673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6" name="TextBox 5"/>
          <p:cNvSpPr txBox="1"/>
          <p:nvPr/>
        </p:nvSpPr>
        <p:spPr>
          <a:xfrm>
            <a:off x="539552" y="1124744"/>
            <a:ext cx="7704856" cy="3785652"/>
          </a:xfrm>
          <a:prstGeom prst="rect">
            <a:avLst/>
          </a:prstGeom>
          <a:noFill/>
        </p:spPr>
        <p:txBody>
          <a:bodyPr wrap="square" rtlCol="0">
            <a:spAutoFit/>
          </a:bodyPr>
          <a:lstStyle/>
          <a:p>
            <a:r>
              <a:rPr lang="en-GB" sz="4000" dirty="0" smtClean="0"/>
              <a:t>Over the next few weeks we will be looking at angles and shapes. The best way to view this learning is by downloading the PowerPoint so that some of the animations will play on the slides. </a:t>
            </a:r>
            <a:endParaRPr lang="en-GB" sz="4000" dirty="0"/>
          </a:p>
        </p:txBody>
      </p:sp>
    </p:spTree>
    <p:extLst>
      <p:ext uri="{BB962C8B-B14F-4D97-AF65-F5344CB8AC3E}">
        <p14:creationId xmlns:p14="http://schemas.microsoft.com/office/powerpoint/2010/main" val="4970079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56" y="24036"/>
            <a:ext cx="6768752" cy="584775"/>
          </a:xfrm>
          <a:prstGeom prst="rect">
            <a:avLst/>
          </a:prstGeom>
          <a:noFill/>
        </p:spPr>
        <p:txBody>
          <a:bodyPr wrap="square" rtlCol="0">
            <a:spAutoFit/>
          </a:bodyPr>
          <a:lstStyle/>
          <a:p>
            <a:r>
              <a:rPr lang="en-GB" sz="3200" b="1" u="sng" dirty="0" smtClean="0"/>
              <a:t>Lesson 1: </a:t>
            </a:r>
            <a:r>
              <a:rPr lang="en-GB" sz="3200" b="1" u="sng" dirty="0" smtClean="0"/>
              <a:t>Comparing Angles</a:t>
            </a:r>
            <a:endParaRPr lang="en-GB" sz="3200" b="1"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6" y="1844824"/>
            <a:ext cx="4714875"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8974" y="1844824"/>
            <a:ext cx="4416921"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44529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56" y="24036"/>
            <a:ext cx="6768752" cy="584775"/>
          </a:xfrm>
          <a:prstGeom prst="rect">
            <a:avLst/>
          </a:prstGeom>
          <a:noFill/>
        </p:spPr>
        <p:txBody>
          <a:bodyPr wrap="square" rtlCol="0">
            <a:spAutoFit/>
          </a:bodyPr>
          <a:lstStyle/>
          <a:p>
            <a:r>
              <a:rPr lang="en-GB" sz="3200" b="1" u="sng" dirty="0" smtClean="0"/>
              <a:t>Lesson 1: </a:t>
            </a:r>
            <a:r>
              <a:rPr lang="en-GB" sz="3200" b="1" u="sng" dirty="0" smtClean="0"/>
              <a:t>Comparing Angles</a:t>
            </a:r>
            <a:endParaRPr lang="en-GB" sz="3200" b="1" u="sng" dirty="0"/>
          </a:p>
        </p:txBody>
      </p:sp>
      <p:pic>
        <p:nvPicPr>
          <p:cNvPr id="2050"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56" y="3068960"/>
            <a:ext cx="9152756" cy="31613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79512" y="908720"/>
            <a:ext cx="8712968" cy="2308324"/>
          </a:xfrm>
          <a:prstGeom prst="rect">
            <a:avLst/>
          </a:prstGeom>
          <a:noFill/>
        </p:spPr>
        <p:txBody>
          <a:bodyPr wrap="square" rtlCol="0">
            <a:spAutoFit/>
          </a:bodyPr>
          <a:lstStyle/>
          <a:p>
            <a:r>
              <a:rPr lang="en-GB" sz="2400" dirty="0" smtClean="0"/>
              <a:t>Just do pages </a:t>
            </a:r>
            <a:r>
              <a:rPr lang="en-GB" sz="2400" b="1" dirty="0" smtClean="0"/>
              <a:t>1-4 </a:t>
            </a:r>
            <a:r>
              <a:rPr lang="en-GB" sz="2400" dirty="0" smtClean="0"/>
              <a:t>of this lesson; </a:t>
            </a:r>
            <a:r>
              <a:rPr lang="en-GB" sz="2400" b="1" dirty="0" smtClean="0"/>
              <a:t>Angles 2</a:t>
            </a:r>
            <a:r>
              <a:rPr lang="en-GB" sz="2400" dirty="0" smtClean="0"/>
              <a:t>. I have just tried putting in a hyperlink to the lesson so you can just copy and paste or click the link and it should throw you to the lesson. You may be prompted to sign in first though. Otherwise, just do it the usual way. </a:t>
            </a:r>
          </a:p>
          <a:p>
            <a:r>
              <a:rPr lang="en-GB" sz="2400" dirty="0">
                <a:hlinkClick r:id="rId2"/>
              </a:rPr>
              <a:t>https://</a:t>
            </a:r>
            <a:r>
              <a:rPr lang="en-GB" sz="2400" dirty="0" smtClean="0">
                <a:hlinkClick r:id="rId2"/>
              </a:rPr>
              <a:t>app.mymaths.co.uk/1752-lesson/angles-2</a:t>
            </a:r>
            <a:endParaRPr lang="en-GB" sz="2400" dirty="0" smtClean="0"/>
          </a:p>
          <a:p>
            <a:endParaRPr lang="en-GB" sz="2400" dirty="0"/>
          </a:p>
        </p:txBody>
      </p:sp>
    </p:spTree>
    <p:extLst>
      <p:ext uri="{BB962C8B-B14F-4D97-AF65-F5344CB8AC3E}">
        <p14:creationId xmlns:p14="http://schemas.microsoft.com/office/powerpoint/2010/main" val="9825614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FC6E86D-4906-482E-8C01-CC126FB93770}"/>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kern="0" dirty="0">
                <a:solidFill>
                  <a:srgbClr val="000000"/>
                </a:solidFill>
              </a:rPr>
              <a:t>Click on these angles to match with their descriptions.</a:t>
            </a:r>
          </a:p>
        </p:txBody>
      </p:sp>
      <p:grpSp>
        <p:nvGrpSpPr>
          <p:cNvPr id="19" name="1">
            <a:extLst>
              <a:ext uri="{FF2B5EF4-FFF2-40B4-BE49-F238E27FC236}">
                <a16:creationId xmlns="" xmlns:a16="http://schemas.microsoft.com/office/drawing/2014/main" id="{C02CCABF-006D-4F80-B339-895A9831F343}"/>
              </a:ext>
            </a:extLst>
          </p:cNvPr>
          <p:cNvGrpSpPr/>
          <p:nvPr/>
        </p:nvGrpSpPr>
        <p:grpSpPr>
          <a:xfrm>
            <a:off x="1238089" y="4922050"/>
            <a:ext cx="1174925" cy="1174925"/>
            <a:chOff x="4774676" y="3968140"/>
            <a:chExt cx="1820255" cy="1820255"/>
          </a:xfrm>
        </p:grpSpPr>
        <p:cxnSp>
          <p:nvCxnSpPr>
            <p:cNvPr id="15" name="Straight Connector 14">
              <a:extLst>
                <a:ext uri="{FF2B5EF4-FFF2-40B4-BE49-F238E27FC236}">
                  <a16:creationId xmlns="" xmlns:a16="http://schemas.microsoft.com/office/drawing/2014/main" id="{B4FBE9C2-068A-4C4F-85D5-77ECE48D8690}"/>
                </a:ext>
              </a:extLst>
            </p:cNvPr>
            <p:cNvCxnSpPr/>
            <p:nvPr/>
          </p:nvCxnSpPr>
          <p:spPr>
            <a:xfrm>
              <a:off x="4785646" y="3968140"/>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74E7F0BB-F371-4C04-8538-CE7FEE76123F}"/>
                </a:ext>
              </a:extLst>
            </p:cNvPr>
            <p:cNvCxnSpPr>
              <a:cxnSpLocks/>
            </p:cNvCxnSpPr>
            <p:nvPr/>
          </p:nvCxnSpPr>
          <p:spPr>
            <a:xfrm rot="16200000" flipH="1">
              <a:off x="5684804" y="4867278"/>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 xmlns:a16="http://schemas.microsoft.com/office/drawing/2014/main" id="{7A41B0B8-A3CC-4909-895B-7411F0F9E520}"/>
                </a:ext>
              </a:extLst>
            </p:cNvPr>
            <p:cNvSpPr/>
            <p:nvPr/>
          </p:nvSpPr>
          <p:spPr>
            <a:xfrm>
              <a:off x="4786069" y="5536784"/>
              <a:ext cx="239282" cy="239282"/>
            </a:xfrm>
            <a:prstGeom prst="rect">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9" name="2">
            <a:extLst>
              <a:ext uri="{FF2B5EF4-FFF2-40B4-BE49-F238E27FC236}">
                <a16:creationId xmlns="" xmlns:a16="http://schemas.microsoft.com/office/drawing/2014/main" id="{75A3A5EB-3CC4-4CFE-96F2-09D9ABDCF1CE}"/>
              </a:ext>
            </a:extLst>
          </p:cNvPr>
          <p:cNvGrpSpPr/>
          <p:nvPr/>
        </p:nvGrpSpPr>
        <p:grpSpPr>
          <a:xfrm>
            <a:off x="929553" y="1736558"/>
            <a:ext cx="1503237" cy="1174921"/>
            <a:chOff x="3028949" y="1814515"/>
            <a:chExt cx="2794001" cy="2183774"/>
          </a:xfrm>
        </p:grpSpPr>
        <p:grpSp>
          <p:nvGrpSpPr>
            <p:cNvPr id="30" name="Group 29">
              <a:extLst>
                <a:ext uri="{FF2B5EF4-FFF2-40B4-BE49-F238E27FC236}">
                  <a16:creationId xmlns="" xmlns:a16="http://schemas.microsoft.com/office/drawing/2014/main" id="{DA64BC11-0B9E-4492-93C3-BEE91E783350}"/>
                </a:ext>
              </a:extLst>
            </p:cNvPr>
            <p:cNvGrpSpPr/>
            <p:nvPr/>
          </p:nvGrpSpPr>
          <p:grpSpPr>
            <a:xfrm>
              <a:off x="3028949" y="1814515"/>
              <a:ext cx="2794001" cy="1932700"/>
              <a:chOff x="4107839" y="4063756"/>
              <a:chExt cx="2487092" cy="1720401"/>
            </a:xfrm>
          </p:grpSpPr>
          <p:cxnSp>
            <p:nvCxnSpPr>
              <p:cNvPr id="31" name="Straight Connector 30">
                <a:extLst>
                  <a:ext uri="{FF2B5EF4-FFF2-40B4-BE49-F238E27FC236}">
                    <a16:creationId xmlns="" xmlns:a16="http://schemas.microsoft.com/office/drawing/2014/main" id="{00B1E397-2DDE-4E2A-8CC6-89B5A9D881B6}"/>
                  </a:ext>
                </a:extLst>
              </p:cNvPr>
              <p:cNvCxnSpPr>
                <a:cxnSpLocks/>
              </p:cNvCxnSpPr>
              <p:nvPr/>
            </p:nvCxnSpPr>
            <p:spPr>
              <a:xfrm>
                <a:off x="4107839" y="4063756"/>
                <a:ext cx="677807" cy="172040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 xmlns:a16="http://schemas.microsoft.com/office/drawing/2014/main" id="{8FAA1978-20A5-4D4C-8507-A06D497552F4}"/>
                  </a:ext>
                </a:extLst>
              </p:cNvPr>
              <p:cNvCxnSpPr>
                <a:cxnSpLocks/>
              </p:cNvCxnSpPr>
              <p:nvPr/>
            </p:nvCxnSpPr>
            <p:spPr>
              <a:xfrm rot="16200000" flipH="1">
                <a:off x="5684804" y="4867278"/>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 name="Partial Circle 9">
              <a:extLst>
                <a:ext uri="{FF2B5EF4-FFF2-40B4-BE49-F238E27FC236}">
                  <a16:creationId xmlns="" xmlns:a16="http://schemas.microsoft.com/office/drawing/2014/main" id="{6E2FF17B-55FB-4AFF-A784-98E72177BD7D}"/>
                </a:ext>
              </a:extLst>
            </p:cNvPr>
            <p:cNvSpPr/>
            <p:nvPr/>
          </p:nvSpPr>
          <p:spPr>
            <a:xfrm>
              <a:off x="3530661" y="3482129"/>
              <a:ext cx="516160" cy="516160"/>
            </a:xfrm>
            <a:prstGeom prst="pie">
              <a:avLst>
                <a:gd name="adj1" fmla="val 14893180"/>
                <a:gd name="adj2" fmla="val 11965"/>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grpSp>
        <p:nvGrpSpPr>
          <p:cNvPr id="40" name="3">
            <a:extLst>
              <a:ext uri="{FF2B5EF4-FFF2-40B4-BE49-F238E27FC236}">
                <a16:creationId xmlns="" xmlns:a16="http://schemas.microsoft.com/office/drawing/2014/main" id="{93DE7CD1-E3D5-44D3-913D-DBD99AEF5209}"/>
              </a:ext>
            </a:extLst>
          </p:cNvPr>
          <p:cNvGrpSpPr/>
          <p:nvPr/>
        </p:nvGrpSpPr>
        <p:grpSpPr>
          <a:xfrm>
            <a:off x="1096222" y="3503434"/>
            <a:ext cx="1255458" cy="852865"/>
            <a:chOff x="6103804" y="2441576"/>
            <a:chExt cx="2284547" cy="1551951"/>
          </a:xfrm>
        </p:grpSpPr>
        <p:grpSp>
          <p:nvGrpSpPr>
            <p:cNvPr id="34" name="Group 33">
              <a:extLst>
                <a:ext uri="{FF2B5EF4-FFF2-40B4-BE49-F238E27FC236}">
                  <a16:creationId xmlns="" xmlns:a16="http://schemas.microsoft.com/office/drawing/2014/main" id="{A0F05E58-0502-47CB-9F56-5FEE5BCF11CD}"/>
                </a:ext>
              </a:extLst>
            </p:cNvPr>
            <p:cNvGrpSpPr/>
            <p:nvPr/>
          </p:nvGrpSpPr>
          <p:grpSpPr>
            <a:xfrm>
              <a:off x="6343475" y="2441576"/>
              <a:ext cx="2044876" cy="1298053"/>
              <a:chOff x="4774676" y="4621938"/>
              <a:chExt cx="1820255" cy="1155468"/>
            </a:xfrm>
          </p:grpSpPr>
          <p:cxnSp>
            <p:nvCxnSpPr>
              <p:cNvPr id="35" name="Straight Connector 34">
                <a:extLst>
                  <a:ext uri="{FF2B5EF4-FFF2-40B4-BE49-F238E27FC236}">
                    <a16:creationId xmlns="" xmlns:a16="http://schemas.microsoft.com/office/drawing/2014/main" id="{90023F19-32C1-4A03-8EBA-62549BA53FEF}"/>
                  </a:ext>
                </a:extLst>
              </p:cNvPr>
              <p:cNvCxnSpPr>
                <a:cxnSpLocks/>
              </p:cNvCxnSpPr>
              <p:nvPr/>
            </p:nvCxnSpPr>
            <p:spPr>
              <a:xfrm flipH="1">
                <a:off x="4785647" y="4621938"/>
                <a:ext cx="1378220" cy="115162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4F83521C-2609-4E6C-8647-F0484824DED7}"/>
                  </a:ext>
                </a:extLst>
              </p:cNvPr>
              <p:cNvCxnSpPr>
                <a:cxnSpLocks/>
              </p:cNvCxnSpPr>
              <p:nvPr/>
            </p:nvCxnSpPr>
            <p:spPr>
              <a:xfrm rot="16200000" flipH="1">
                <a:off x="5684804" y="4867278"/>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7" name="Partial Circle 36">
              <a:extLst>
                <a:ext uri="{FF2B5EF4-FFF2-40B4-BE49-F238E27FC236}">
                  <a16:creationId xmlns="" xmlns:a16="http://schemas.microsoft.com/office/drawing/2014/main" id="{C43BED9E-A22F-4D13-BCE7-4B81CA4AD694}"/>
                </a:ext>
              </a:extLst>
            </p:cNvPr>
            <p:cNvSpPr/>
            <p:nvPr/>
          </p:nvSpPr>
          <p:spPr>
            <a:xfrm>
              <a:off x="6103804" y="3477367"/>
              <a:ext cx="516160" cy="516160"/>
            </a:xfrm>
            <a:prstGeom prst="pie">
              <a:avLst>
                <a:gd name="adj1" fmla="val 19177158"/>
                <a:gd name="adj2" fmla="val 11965"/>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sp>
        <p:nvSpPr>
          <p:cNvPr id="13" name="Rectangle 12">
            <a:extLst>
              <a:ext uri="{FF2B5EF4-FFF2-40B4-BE49-F238E27FC236}">
                <a16:creationId xmlns="" xmlns:a16="http://schemas.microsoft.com/office/drawing/2014/main" id="{F94CB30A-8632-4324-97D0-EDB79D2734E2}"/>
              </a:ext>
            </a:extLst>
          </p:cNvPr>
          <p:cNvSpPr/>
          <p:nvPr/>
        </p:nvSpPr>
        <p:spPr>
          <a:xfrm>
            <a:off x="5029203" y="2070760"/>
            <a:ext cx="3672515" cy="646331"/>
          </a:xfrm>
          <a:prstGeom prst="rect">
            <a:avLst/>
          </a:prstGeom>
        </p:spPr>
        <p:txBody>
          <a:bodyPr wrap="square">
            <a:spAutoFit/>
          </a:bodyPr>
          <a:lstStyle/>
          <a:p>
            <a:r>
              <a:rPr lang="en-GB" dirty="0"/>
              <a:t>A right angle is 90 degrees, or a quarter turn.</a:t>
            </a:r>
          </a:p>
        </p:txBody>
      </p:sp>
      <p:sp>
        <p:nvSpPr>
          <p:cNvPr id="14" name="A:3">
            <a:extLst>
              <a:ext uri="{FF2B5EF4-FFF2-40B4-BE49-F238E27FC236}">
                <a16:creationId xmlns="" xmlns:a16="http://schemas.microsoft.com/office/drawing/2014/main" id="{3750A22F-82D9-4E87-B367-203246FF62B1}"/>
              </a:ext>
            </a:extLst>
          </p:cNvPr>
          <p:cNvSpPr/>
          <p:nvPr/>
        </p:nvSpPr>
        <p:spPr>
          <a:xfrm>
            <a:off x="5029200" y="5239960"/>
            <a:ext cx="3672510" cy="923330"/>
          </a:xfrm>
          <a:prstGeom prst="rect">
            <a:avLst/>
          </a:prstGeom>
        </p:spPr>
        <p:txBody>
          <a:bodyPr wrap="square">
            <a:spAutoFit/>
          </a:bodyPr>
          <a:lstStyle/>
          <a:p>
            <a:r>
              <a:rPr lang="en-GB" dirty="0"/>
              <a:t>An angle smaller than a right angle (less than 90 degrees) is called an </a:t>
            </a:r>
            <a:r>
              <a:rPr lang="en-GB" b="1" dirty="0"/>
              <a:t>acute</a:t>
            </a:r>
            <a:r>
              <a:rPr lang="en-GB" dirty="0"/>
              <a:t> angle.</a:t>
            </a:r>
          </a:p>
        </p:txBody>
      </p:sp>
      <p:sp>
        <p:nvSpPr>
          <p:cNvPr id="38" name="A:2">
            <a:extLst>
              <a:ext uri="{FF2B5EF4-FFF2-40B4-BE49-F238E27FC236}">
                <a16:creationId xmlns="" xmlns:a16="http://schemas.microsoft.com/office/drawing/2014/main" id="{0477B994-DC2F-4B1D-80FA-80D08774A85C}"/>
              </a:ext>
            </a:extLst>
          </p:cNvPr>
          <p:cNvSpPr/>
          <p:nvPr/>
        </p:nvSpPr>
        <p:spPr>
          <a:xfrm>
            <a:off x="5029200" y="3429000"/>
            <a:ext cx="3672510" cy="1200329"/>
          </a:xfrm>
          <a:prstGeom prst="rect">
            <a:avLst/>
          </a:prstGeom>
        </p:spPr>
        <p:txBody>
          <a:bodyPr wrap="square">
            <a:spAutoFit/>
          </a:bodyPr>
          <a:lstStyle/>
          <a:p>
            <a:r>
              <a:rPr lang="en-GB" dirty="0"/>
              <a:t>An angle bigger than a right angle, but not a straight line or half turn (90-179 degrees) is called an </a:t>
            </a:r>
            <a:r>
              <a:rPr lang="en-GB" b="1" dirty="0"/>
              <a:t>obtuse</a:t>
            </a:r>
            <a:r>
              <a:rPr lang="en-GB" dirty="0"/>
              <a:t> angle.</a:t>
            </a:r>
          </a:p>
        </p:txBody>
      </p:sp>
      <p:cxnSp>
        <p:nvCxnSpPr>
          <p:cNvPr id="3" name="A">
            <a:extLst>
              <a:ext uri="{FF2B5EF4-FFF2-40B4-BE49-F238E27FC236}">
                <a16:creationId xmlns="" xmlns:a16="http://schemas.microsoft.com/office/drawing/2014/main" id="{2DB9E553-53D3-40A3-A5CE-96222213D4FD}"/>
              </a:ext>
            </a:extLst>
          </p:cNvPr>
          <p:cNvCxnSpPr>
            <a:cxnSpLocks/>
            <a:endCxn id="38" idx="1"/>
          </p:cNvCxnSpPr>
          <p:nvPr/>
        </p:nvCxnSpPr>
        <p:spPr>
          <a:xfrm>
            <a:off x="2565904" y="2292971"/>
            <a:ext cx="2463296" cy="173619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B">
            <a:extLst>
              <a:ext uri="{FF2B5EF4-FFF2-40B4-BE49-F238E27FC236}">
                <a16:creationId xmlns="" xmlns:a16="http://schemas.microsoft.com/office/drawing/2014/main" id="{7867A5B5-FA0E-4306-92BC-7485BA68F77D}"/>
              </a:ext>
            </a:extLst>
          </p:cNvPr>
          <p:cNvCxnSpPr>
            <a:cxnSpLocks/>
            <a:endCxn id="14" idx="1"/>
          </p:cNvCxnSpPr>
          <p:nvPr/>
        </p:nvCxnSpPr>
        <p:spPr>
          <a:xfrm>
            <a:off x="2490163" y="3929867"/>
            <a:ext cx="2539037" cy="177175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B">
            <a:extLst>
              <a:ext uri="{FF2B5EF4-FFF2-40B4-BE49-F238E27FC236}">
                <a16:creationId xmlns="" xmlns:a16="http://schemas.microsoft.com/office/drawing/2014/main" id="{C2A65DDA-3396-48F4-B803-A95E5FA54D00}"/>
              </a:ext>
            </a:extLst>
          </p:cNvPr>
          <p:cNvCxnSpPr>
            <a:cxnSpLocks/>
            <a:endCxn id="13" idx="1"/>
          </p:cNvCxnSpPr>
          <p:nvPr/>
        </p:nvCxnSpPr>
        <p:spPr>
          <a:xfrm flipV="1">
            <a:off x="2043925" y="2393926"/>
            <a:ext cx="2985278" cy="31711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8756" y="24036"/>
            <a:ext cx="6768752" cy="523220"/>
          </a:xfrm>
          <a:prstGeom prst="rect">
            <a:avLst/>
          </a:prstGeom>
          <a:noFill/>
        </p:spPr>
        <p:txBody>
          <a:bodyPr wrap="square" rtlCol="0">
            <a:spAutoFit/>
          </a:bodyPr>
          <a:lstStyle/>
          <a:p>
            <a:r>
              <a:rPr lang="en-GB" sz="2800" b="1" u="sng" dirty="0" smtClean="0"/>
              <a:t>Lesson 1: </a:t>
            </a:r>
            <a:r>
              <a:rPr lang="en-GB" sz="2800" b="1" u="sng" dirty="0" smtClean="0"/>
              <a:t>Comparing Angles</a:t>
            </a:r>
            <a:endParaRPr lang="en-GB" sz="2800" b="1" u="sng" dirty="0"/>
          </a:p>
        </p:txBody>
      </p:sp>
    </p:spTree>
    <p:extLst>
      <p:ext uri="{BB962C8B-B14F-4D97-AF65-F5344CB8AC3E}">
        <p14:creationId xmlns:p14="http://schemas.microsoft.com/office/powerpoint/2010/main" val="1878751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500"/>
                                        <p:tgtEl>
                                          <p:spTgt spid="39"/>
                                        </p:tgtEl>
                                      </p:cBhvr>
                                    </p:animEffect>
                                  </p:childTnLst>
                                </p:cTn>
                              </p:par>
                              <p:par>
                                <p:cTn id="11" presetID="10" presetClass="entr" presetSubtype="0" fill="hold" nodeType="with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500"/>
                                        <p:tgtEl>
                                          <p:spTgt spid="4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40"/>
                    </p:tgtEl>
                  </p:cond>
                </p:stCondLst>
                <p:endSync evt="end" delay="0">
                  <p:rtn val="all"/>
                </p:endSync>
                <p:childTnLst>
                  <p:par>
                    <p:cTn id="24" fill="hold">
                      <p:stCondLst>
                        <p:cond delay="0"/>
                      </p:stCondLst>
                      <p:childTnLst>
                        <p:par>
                          <p:cTn id="25" fill="hold">
                            <p:stCondLst>
                              <p:cond delay="0"/>
                            </p:stCondLst>
                            <p:childTnLst>
                              <p:par>
                                <p:cTn id="26" presetID="22" presetClass="entr" presetSubtype="1" fill="hold" nodeType="click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ipe(up)">
                                      <p:cBhvr>
                                        <p:cTn id="28" dur="500"/>
                                        <p:tgtEl>
                                          <p:spTgt spid="51"/>
                                        </p:tgtEl>
                                      </p:cBhvr>
                                    </p:animEffect>
                                  </p:childTnLst>
                                </p:cTn>
                              </p:par>
                            </p:childTnLst>
                          </p:cTn>
                        </p:par>
                      </p:childTnLst>
                    </p:cTn>
                  </p:par>
                </p:childTnLst>
              </p:cTn>
              <p:nextCondLst>
                <p:cond evt="onClick" delay="0">
                  <p:tgtEl>
                    <p:spTgt spid="40"/>
                  </p:tgtEl>
                </p:cond>
              </p:nextCondLst>
            </p:seq>
            <p:seq concurrent="1" nextAc="seek">
              <p:cTn id="29" restart="whenNotActive" fill="hold" evtFilter="cancelBubble" nodeType="interactiveSeq">
                <p:stCondLst>
                  <p:cond evt="onClick" delay="0">
                    <p:tgtEl>
                      <p:spTgt spid="39"/>
                    </p:tgtEl>
                  </p:cond>
                </p:stCondLst>
                <p:endSync evt="end" delay="0">
                  <p:rtn val="all"/>
                </p:endSync>
                <p:childTnLst>
                  <p:par>
                    <p:cTn id="30" fill="hold">
                      <p:stCondLst>
                        <p:cond delay="0"/>
                      </p:stCondLst>
                      <p:childTnLst>
                        <p:par>
                          <p:cTn id="31" fill="hold">
                            <p:stCondLst>
                              <p:cond delay="0"/>
                            </p:stCondLst>
                            <p:childTnLst>
                              <p:par>
                                <p:cTn id="32" presetID="22" presetClass="entr" presetSubtype="1" fill="hold" nodeType="click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wipe(up)">
                                      <p:cBhvr>
                                        <p:cTn id="34" dur="500"/>
                                        <p:tgtEl>
                                          <p:spTgt spid="3"/>
                                        </p:tgtEl>
                                      </p:cBhvr>
                                    </p:animEffect>
                                  </p:childTnLst>
                                </p:cTn>
                              </p:par>
                            </p:childTnLst>
                          </p:cTn>
                        </p:par>
                      </p:childTnLst>
                    </p:cTn>
                  </p:par>
                </p:childTnLst>
              </p:cTn>
              <p:nextCondLst>
                <p:cond evt="onClick" delay="0">
                  <p:tgtEl>
                    <p:spTgt spid="39"/>
                  </p:tgtEl>
                </p:cond>
              </p:nextCondLst>
            </p:seq>
            <p:seq concurrent="1" nextAc="seek">
              <p:cTn id="35" restart="whenNotActive" fill="hold" evtFilter="cancelBubble" nodeType="interactiveSeq">
                <p:stCondLst>
                  <p:cond evt="onClick" delay="0">
                    <p:tgtEl>
                      <p:spTgt spid="19"/>
                    </p:tgtEl>
                  </p:cond>
                </p:stCondLst>
                <p:endSync evt="end" delay="0">
                  <p:rtn val="all"/>
                </p:endSync>
                <p:childTnLst>
                  <p:par>
                    <p:cTn id="36" fill="hold">
                      <p:stCondLst>
                        <p:cond delay="0"/>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wipe(down)">
                                      <p:cBhvr>
                                        <p:cTn id="40" dur="500"/>
                                        <p:tgtEl>
                                          <p:spTgt spid="52"/>
                                        </p:tgtEl>
                                      </p:cBhvr>
                                    </p:animEffect>
                                  </p:childTnLst>
                                </p:cTn>
                              </p:par>
                            </p:childTnLst>
                          </p:cTn>
                        </p:par>
                      </p:childTnLst>
                    </p:cTn>
                  </p:par>
                </p:childTnLst>
              </p:cTn>
              <p:nextCondLst>
                <p:cond evt="onClick" delay="0">
                  <p:tgtEl>
                    <p:spTgt spid="19"/>
                  </p:tgtEl>
                </p:cond>
              </p:nextCondLst>
            </p:seq>
          </p:childTnLst>
        </p:cTn>
      </p:par>
    </p:tnLst>
    <p:bldLst>
      <p:bldP spid="13" grpId="0"/>
      <p:bldP spid="14" grpId="0"/>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FC6E86D-4906-482E-8C01-CC126FB93770}"/>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kern="0" dirty="0">
                <a:solidFill>
                  <a:srgbClr val="000000"/>
                </a:solidFill>
              </a:rPr>
              <a:t>Can you tell if these angles are acute, obtuse or right angles?</a:t>
            </a:r>
          </a:p>
        </p:txBody>
      </p:sp>
      <p:grpSp>
        <p:nvGrpSpPr>
          <p:cNvPr id="19" name="5">
            <a:extLst>
              <a:ext uri="{FF2B5EF4-FFF2-40B4-BE49-F238E27FC236}">
                <a16:creationId xmlns="" xmlns:a16="http://schemas.microsoft.com/office/drawing/2014/main" id="{C02CCABF-006D-4F80-B339-895A9831F343}"/>
              </a:ext>
            </a:extLst>
          </p:cNvPr>
          <p:cNvGrpSpPr/>
          <p:nvPr/>
        </p:nvGrpSpPr>
        <p:grpSpPr>
          <a:xfrm>
            <a:off x="4432797" y="3969563"/>
            <a:ext cx="1686897" cy="1686897"/>
            <a:chOff x="4774676" y="3968140"/>
            <a:chExt cx="1820255" cy="1820255"/>
          </a:xfrm>
        </p:grpSpPr>
        <p:cxnSp>
          <p:nvCxnSpPr>
            <p:cNvPr id="15" name="Straight Connector 14">
              <a:extLst>
                <a:ext uri="{FF2B5EF4-FFF2-40B4-BE49-F238E27FC236}">
                  <a16:creationId xmlns="" xmlns:a16="http://schemas.microsoft.com/office/drawing/2014/main" id="{B4FBE9C2-068A-4C4F-85D5-77ECE48D8690}"/>
                </a:ext>
              </a:extLst>
            </p:cNvPr>
            <p:cNvCxnSpPr/>
            <p:nvPr/>
          </p:nvCxnSpPr>
          <p:spPr>
            <a:xfrm>
              <a:off x="4785646" y="3968140"/>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74E7F0BB-F371-4C04-8538-CE7FEE76123F}"/>
                </a:ext>
              </a:extLst>
            </p:cNvPr>
            <p:cNvCxnSpPr>
              <a:cxnSpLocks/>
            </p:cNvCxnSpPr>
            <p:nvPr/>
          </p:nvCxnSpPr>
          <p:spPr>
            <a:xfrm rot="16200000" flipH="1">
              <a:off x="5684804" y="4867278"/>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 xmlns:a16="http://schemas.microsoft.com/office/drawing/2014/main" id="{7A41B0B8-A3CC-4909-895B-7411F0F9E520}"/>
                </a:ext>
              </a:extLst>
            </p:cNvPr>
            <p:cNvSpPr/>
            <p:nvPr/>
          </p:nvSpPr>
          <p:spPr>
            <a:xfrm>
              <a:off x="4786069" y="5536784"/>
              <a:ext cx="239282" cy="239282"/>
            </a:xfrm>
            <a:prstGeom prst="rect">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9" name="4">
            <a:extLst>
              <a:ext uri="{FF2B5EF4-FFF2-40B4-BE49-F238E27FC236}">
                <a16:creationId xmlns="" xmlns:a16="http://schemas.microsoft.com/office/drawing/2014/main" id="{75A3A5EB-3CC4-4CFE-96F2-09D9ABDCF1CE}"/>
              </a:ext>
            </a:extLst>
          </p:cNvPr>
          <p:cNvGrpSpPr/>
          <p:nvPr/>
        </p:nvGrpSpPr>
        <p:grpSpPr>
          <a:xfrm>
            <a:off x="3492864" y="1815280"/>
            <a:ext cx="2158271" cy="1686892"/>
            <a:chOff x="3028949" y="1814515"/>
            <a:chExt cx="2794001" cy="2183774"/>
          </a:xfrm>
        </p:grpSpPr>
        <p:grpSp>
          <p:nvGrpSpPr>
            <p:cNvPr id="30" name="Group 29">
              <a:extLst>
                <a:ext uri="{FF2B5EF4-FFF2-40B4-BE49-F238E27FC236}">
                  <a16:creationId xmlns="" xmlns:a16="http://schemas.microsoft.com/office/drawing/2014/main" id="{DA64BC11-0B9E-4492-93C3-BEE91E783350}"/>
                </a:ext>
              </a:extLst>
            </p:cNvPr>
            <p:cNvGrpSpPr/>
            <p:nvPr/>
          </p:nvGrpSpPr>
          <p:grpSpPr>
            <a:xfrm>
              <a:off x="3028949" y="1814515"/>
              <a:ext cx="2794001" cy="1932700"/>
              <a:chOff x="4107839" y="4063756"/>
              <a:chExt cx="2487092" cy="1720401"/>
            </a:xfrm>
          </p:grpSpPr>
          <p:cxnSp>
            <p:nvCxnSpPr>
              <p:cNvPr id="31" name="Straight Connector 30">
                <a:extLst>
                  <a:ext uri="{FF2B5EF4-FFF2-40B4-BE49-F238E27FC236}">
                    <a16:creationId xmlns="" xmlns:a16="http://schemas.microsoft.com/office/drawing/2014/main" id="{00B1E397-2DDE-4E2A-8CC6-89B5A9D881B6}"/>
                  </a:ext>
                </a:extLst>
              </p:cNvPr>
              <p:cNvCxnSpPr>
                <a:cxnSpLocks/>
              </p:cNvCxnSpPr>
              <p:nvPr/>
            </p:nvCxnSpPr>
            <p:spPr>
              <a:xfrm>
                <a:off x="4107839" y="4063756"/>
                <a:ext cx="677807" cy="172040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 xmlns:a16="http://schemas.microsoft.com/office/drawing/2014/main" id="{8FAA1978-20A5-4D4C-8507-A06D497552F4}"/>
                  </a:ext>
                </a:extLst>
              </p:cNvPr>
              <p:cNvCxnSpPr>
                <a:cxnSpLocks/>
              </p:cNvCxnSpPr>
              <p:nvPr/>
            </p:nvCxnSpPr>
            <p:spPr>
              <a:xfrm rot="16200000" flipH="1">
                <a:off x="5684804" y="4867278"/>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 name="Partial Circle 9">
              <a:extLst>
                <a:ext uri="{FF2B5EF4-FFF2-40B4-BE49-F238E27FC236}">
                  <a16:creationId xmlns="" xmlns:a16="http://schemas.microsoft.com/office/drawing/2014/main" id="{6E2FF17B-55FB-4AFF-A784-98E72177BD7D}"/>
                </a:ext>
              </a:extLst>
            </p:cNvPr>
            <p:cNvSpPr/>
            <p:nvPr/>
          </p:nvSpPr>
          <p:spPr>
            <a:xfrm>
              <a:off x="3530661" y="3482129"/>
              <a:ext cx="516160" cy="516160"/>
            </a:xfrm>
            <a:prstGeom prst="pie">
              <a:avLst>
                <a:gd name="adj1" fmla="val 14893180"/>
                <a:gd name="adj2" fmla="val 11965"/>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grpSp>
        <p:nvGrpSpPr>
          <p:cNvPr id="40" name="3">
            <a:extLst>
              <a:ext uri="{FF2B5EF4-FFF2-40B4-BE49-F238E27FC236}">
                <a16:creationId xmlns="" xmlns:a16="http://schemas.microsoft.com/office/drawing/2014/main" id="{93DE7CD1-E3D5-44D3-913D-DBD99AEF5209}"/>
              </a:ext>
            </a:extLst>
          </p:cNvPr>
          <p:cNvGrpSpPr/>
          <p:nvPr/>
        </p:nvGrpSpPr>
        <p:grpSpPr>
          <a:xfrm>
            <a:off x="848511" y="4930637"/>
            <a:ext cx="1776331" cy="1217357"/>
            <a:chOff x="6137002" y="2441576"/>
            <a:chExt cx="2251349" cy="1542897"/>
          </a:xfrm>
        </p:grpSpPr>
        <p:grpSp>
          <p:nvGrpSpPr>
            <p:cNvPr id="34" name="Group 33">
              <a:extLst>
                <a:ext uri="{FF2B5EF4-FFF2-40B4-BE49-F238E27FC236}">
                  <a16:creationId xmlns="" xmlns:a16="http://schemas.microsoft.com/office/drawing/2014/main" id="{A0F05E58-0502-47CB-9F56-5FEE5BCF11CD}"/>
                </a:ext>
              </a:extLst>
            </p:cNvPr>
            <p:cNvGrpSpPr/>
            <p:nvPr/>
          </p:nvGrpSpPr>
          <p:grpSpPr>
            <a:xfrm>
              <a:off x="6343475" y="2441576"/>
              <a:ext cx="2044876" cy="1298053"/>
              <a:chOff x="4774676" y="4621938"/>
              <a:chExt cx="1820255" cy="1155468"/>
            </a:xfrm>
          </p:grpSpPr>
          <p:cxnSp>
            <p:nvCxnSpPr>
              <p:cNvPr id="35" name="Straight Connector 34">
                <a:extLst>
                  <a:ext uri="{FF2B5EF4-FFF2-40B4-BE49-F238E27FC236}">
                    <a16:creationId xmlns="" xmlns:a16="http://schemas.microsoft.com/office/drawing/2014/main" id="{90023F19-32C1-4A03-8EBA-62549BA53FEF}"/>
                  </a:ext>
                </a:extLst>
              </p:cNvPr>
              <p:cNvCxnSpPr>
                <a:cxnSpLocks/>
              </p:cNvCxnSpPr>
              <p:nvPr/>
            </p:nvCxnSpPr>
            <p:spPr>
              <a:xfrm flipH="1">
                <a:off x="4785647" y="4621938"/>
                <a:ext cx="1378220" cy="115162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4F83521C-2609-4E6C-8647-F0484824DED7}"/>
                  </a:ext>
                </a:extLst>
              </p:cNvPr>
              <p:cNvCxnSpPr>
                <a:cxnSpLocks/>
              </p:cNvCxnSpPr>
              <p:nvPr/>
            </p:nvCxnSpPr>
            <p:spPr>
              <a:xfrm rot="16200000" flipH="1">
                <a:off x="5684804" y="4867278"/>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7" name="Partial Circle 36">
              <a:extLst>
                <a:ext uri="{FF2B5EF4-FFF2-40B4-BE49-F238E27FC236}">
                  <a16:creationId xmlns="" xmlns:a16="http://schemas.microsoft.com/office/drawing/2014/main" id="{C43BED9E-A22F-4D13-BCE7-4B81CA4AD694}"/>
                </a:ext>
              </a:extLst>
            </p:cNvPr>
            <p:cNvSpPr/>
            <p:nvPr/>
          </p:nvSpPr>
          <p:spPr>
            <a:xfrm>
              <a:off x="6137002" y="3468313"/>
              <a:ext cx="516159" cy="516160"/>
            </a:xfrm>
            <a:prstGeom prst="pie">
              <a:avLst>
                <a:gd name="adj1" fmla="val 19177158"/>
                <a:gd name="adj2" fmla="val 11965"/>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grpSp>
        <p:nvGrpSpPr>
          <p:cNvPr id="24" name="2">
            <a:extLst>
              <a:ext uri="{FF2B5EF4-FFF2-40B4-BE49-F238E27FC236}">
                <a16:creationId xmlns="" xmlns:a16="http://schemas.microsoft.com/office/drawing/2014/main" id="{D513A56D-5517-41C2-A582-BBAD9CD80C64}"/>
              </a:ext>
            </a:extLst>
          </p:cNvPr>
          <p:cNvGrpSpPr/>
          <p:nvPr/>
        </p:nvGrpSpPr>
        <p:grpSpPr>
          <a:xfrm>
            <a:off x="963331" y="3718008"/>
            <a:ext cx="2984712" cy="982807"/>
            <a:chOff x="1959072" y="2725990"/>
            <a:chExt cx="3863877" cy="1272299"/>
          </a:xfrm>
        </p:grpSpPr>
        <p:grpSp>
          <p:nvGrpSpPr>
            <p:cNvPr id="25" name="Group 24">
              <a:extLst>
                <a:ext uri="{FF2B5EF4-FFF2-40B4-BE49-F238E27FC236}">
                  <a16:creationId xmlns="" xmlns:a16="http://schemas.microsoft.com/office/drawing/2014/main" id="{83900C75-B51F-404F-A66C-EB3DAEF12EED}"/>
                </a:ext>
              </a:extLst>
            </p:cNvPr>
            <p:cNvGrpSpPr/>
            <p:nvPr/>
          </p:nvGrpSpPr>
          <p:grpSpPr>
            <a:xfrm>
              <a:off x="1959072" y="2725990"/>
              <a:ext cx="3863877" cy="1021224"/>
              <a:chOff x="3155484" y="4875110"/>
              <a:chExt cx="3439447" cy="909047"/>
            </a:xfrm>
          </p:grpSpPr>
          <p:cxnSp>
            <p:nvCxnSpPr>
              <p:cNvPr id="27" name="Straight Connector 26">
                <a:extLst>
                  <a:ext uri="{FF2B5EF4-FFF2-40B4-BE49-F238E27FC236}">
                    <a16:creationId xmlns="" xmlns:a16="http://schemas.microsoft.com/office/drawing/2014/main" id="{6C319BD3-7B91-4C64-9706-BC81B8843BD4}"/>
                  </a:ext>
                </a:extLst>
              </p:cNvPr>
              <p:cNvCxnSpPr>
                <a:cxnSpLocks/>
              </p:cNvCxnSpPr>
              <p:nvPr/>
            </p:nvCxnSpPr>
            <p:spPr>
              <a:xfrm>
                <a:off x="3155484" y="4875110"/>
                <a:ext cx="1630162" cy="90904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 xmlns:a16="http://schemas.microsoft.com/office/drawing/2014/main" id="{425D836B-BE55-4540-84C2-C058B65823D2}"/>
                  </a:ext>
                </a:extLst>
              </p:cNvPr>
              <p:cNvCxnSpPr>
                <a:cxnSpLocks/>
              </p:cNvCxnSpPr>
              <p:nvPr/>
            </p:nvCxnSpPr>
            <p:spPr>
              <a:xfrm rot="16200000" flipH="1">
                <a:off x="5684804" y="4872767"/>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6" name="Partial Circle 25">
              <a:extLst>
                <a:ext uri="{FF2B5EF4-FFF2-40B4-BE49-F238E27FC236}">
                  <a16:creationId xmlns="" xmlns:a16="http://schemas.microsoft.com/office/drawing/2014/main" id="{D30867E1-C6AE-4DE2-AADA-9947036CCAFA}"/>
                </a:ext>
              </a:extLst>
            </p:cNvPr>
            <p:cNvSpPr/>
            <p:nvPr/>
          </p:nvSpPr>
          <p:spPr>
            <a:xfrm>
              <a:off x="3530660" y="3482129"/>
              <a:ext cx="516160" cy="516160"/>
            </a:xfrm>
            <a:prstGeom prst="pie">
              <a:avLst>
                <a:gd name="adj1" fmla="val 12528518"/>
                <a:gd name="adj2" fmla="val 11965"/>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grpSp>
        <p:nvGrpSpPr>
          <p:cNvPr id="33" name="1">
            <a:extLst>
              <a:ext uri="{FF2B5EF4-FFF2-40B4-BE49-F238E27FC236}">
                <a16:creationId xmlns="" xmlns:a16="http://schemas.microsoft.com/office/drawing/2014/main" id="{21DAE8C8-F16D-4E0D-ABFE-C4E4A3219E2C}"/>
              </a:ext>
            </a:extLst>
          </p:cNvPr>
          <p:cNvGrpSpPr/>
          <p:nvPr/>
        </p:nvGrpSpPr>
        <p:grpSpPr>
          <a:xfrm>
            <a:off x="895687" y="2274568"/>
            <a:ext cx="1729145" cy="604682"/>
            <a:chOff x="6196806" y="3224128"/>
            <a:chExt cx="2191545" cy="766382"/>
          </a:xfrm>
        </p:grpSpPr>
        <p:grpSp>
          <p:nvGrpSpPr>
            <p:cNvPr id="41" name="Group 40">
              <a:extLst>
                <a:ext uri="{FF2B5EF4-FFF2-40B4-BE49-F238E27FC236}">
                  <a16:creationId xmlns="" xmlns:a16="http://schemas.microsoft.com/office/drawing/2014/main" id="{80234B20-93B7-4647-AD20-562AA5742F26}"/>
                </a:ext>
              </a:extLst>
            </p:cNvPr>
            <p:cNvGrpSpPr/>
            <p:nvPr/>
          </p:nvGrpSpPr>
          <p:grpSpPr>
            <a:xfrm>
              <a:off x="6343475" y="3224128"/>
              <a:ext cx="2044876" cy="515499"/>
              <a:chOff x="4774676" y="5318532"/>
              <a:chExt cx="1820255" cy="458874"/>
            </a:xfrm>
          </p:grpSpPr>
          <p:cxnSp>
            <p:nvCxnSpPr>
              <p:cNvPr id="43" name="Straight Connector 42">
                <a:extLst>
                  <a:ext uri="{FF2B5EF4-FFF2-40B4-BE49-F238E27FC236}">
                    <a16:creationId xmlns="" xmlns:a16="http://schemas.microsoft.com/office/drawing/2014/main" id="{A95086F8-F4C8-4D54-867A-58D0B7F126DC}"/>
                  </a:ext>
                </a:extLst>
              </p:cNvPr>
              <p:cNvCxnSpPr>
                <a:cxnSpLocks/>
              </p:cNvCxnSpPr>
              <p:nvPr/>
            </p:nvCxnSpPr>
            <p:spPr>
              <a:xfrm flipH="1">
                <a:off x="4785649" y="5318532"/>
                <a:ext cx="1681490" cy="45503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 xmlns:a16="http://schemas.microsoft.com/office/drawing/2014/main" id="{E157FDC1-307B-4DE3-9CEE-91E4DCE4C0CA}"/>
                  </a:ext>
                </a:extLst>
              </p:cNvPr>
              <p:cNvCxnSpPr>
                <a:cxnSpLocks/>
              </p:cNvCxnSpPr>
              <p:nvPr/>
            </p:nvCxnSpPr>
            <p:spPr>
              <a:xfrm rot="16200000" flipH="1">
                <a:off x="5684804" y="4867278"/>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2" name="Partial Circle 41">
              <a:extLst>
                <a:ext uri="{FF2B5EF4-FFF2-40B4-BE49-F238E27FC236}">
                  <a16:creationId xmlns="" xmlns:a16="http://schemas.microsoft.com/office/drawing/2014/main" id="{28343BB5-A2F0-4100-9066-D05704A08342}"/>
                </a:ext>
              </a:extLst>
            </p:cNvPr>
            <p:cNvSpPr/>
            <p:nvPr/>
          </p:nvSpPr>
          <p:spPr>
            <a:xfrm>
              <a:off x="6196806" y="3474350"/>
              <a:ext cx="516159" cy="516160"/>
            </a:xfrm>
            <a:prstGeom prst="pie">
              <a:avLst>
                <a:gd name="adj1" fmla="val 20549817"/>
                <a:gd name="adj2" fmla="val 11965"/>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pic>
        <p:nvPicPr>
          <p:cNvPr id="8" name="Picture 7">
            <a:extLst>
              <a:ext uri="{FF2B5EF4-FFF2-40B4-BE49-F238E27FC236}">
                <a16:creationId xmlns="" xmlns:a16="http://schemas.microsoft.com/office/drawing/2014/main" id="{18184687-D9F1-4097-A14E-9F7600C54A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04021" y="2241104"/>
            <a:ext cx="2618522" cy="4616895"/>
          </a:xfrm>
          <a:prstGeom prst="rect">
            <a:avLst/>
          </a:prstGeom>
        </p:spPr>
      </p:pic>
      <p:sp>
        <p:nvSpPr>
          <p:cNvPr id="9" name="Rectangle 8">
            <a:extLst>
              <a:ext uri="{FF2B5EF4-FFF2-40B4-BE49-F238E27FC236}">
                <a16:creationId xmlns="" xmlns:a16="http://schemas.microsoft.com/office/drawing/2014/main" id="{4C6DA5BF-02B6-416D-9CAB-1D004E6C225F}"/>
              </a:ext>
            </a:extLst>
          </p:cNvPr>
          <p:cNvSpPr/>
          <p:nvPr/>
        </p:nvSpPr>
        <p:spPr>
          <a:xfrm>
            <a:off x="1874804" y="5378551"/>
            <a:ext cx="755335" cy="369332"/>
          </a:xfrm>
          <a:prstGeom prst="rect">
            <a:avLst/>
          </a:prstGeom>
        </p:spPr>
        <p:txBody>
          <a:bodyPr wrap="none">
            <a:spAutoFit/>
          </a:bodyPr>
          <a:lstStyle/>
          <a:p>
            <a:r>
              <a:rPr lang="en-GB" b="1" dirty="0"/>
              <a:t>acute</a:t>
            </a:r>
          </a:p>
        </p:txBody>
      </p:sp>
      <p:sp>
        <p:nvSpPr>
          <p:cNvPr id="45" name="Rectangle 44">
            <a:extLst>
              <a:ext uri="{FF2B5EF4-FFF2-40B4-BE49-F238E27FC236}">
                <a16:creationId xmlns="" xmlns:a16="http://schemas.microsoft.com/office/drawing/2014/main" id="{BCF8BA3D-F2B1-48C9-AC3E-953BD4367E9B}"/>
              </a:ext>
            </a:extLst>
          </p:cNvPr>
          <p:cNvSpPr/>
          <p:nvPr/>
        </p:nvSpPr>
        <p:spPr>
          <a:xfrm>
            <a:off x="1611311" y="1923381"/>
            <a:ext cx="755335" cy="369332"/>
          </a:xfrm>
          <a:prstGeom prst="rect">
            <a:avLst/>
          </a:prstGeom>
        </p:spPr>
        <p:txBody>
          <a:bodyPr wrap="none">
            <a:spAutoFit/>
          </a:bodyPr>
          <a:lstStyle/>
          <a:p>
            <a:r>
              <a:rPr lang="en-GB" b="1" dirty="0"/>
              <a:t>acute</a:t>
            </a:r>
          </a:p>
        </p:txBody>
      </p:sp>
      <p:sp>
        <p:nvSpPr>
          <p:cNvPr id="46" name="Rectangle 45">
            <a:extLst>
              <a:ext uri="{FF2B5EF4-FFF2-40B4-BE49-F238E27FC236}">
                <a16:creationId xmlns="" xmlns:a16="http://schemas.microsoft.com/office/drawing/2014/main" id="{9D339F8C-479C-44C1-A3B4-006142087E05}"/>
              </a:ext>
            </a:extLst>
          </p:cNvPr>
          <p:cNvSpPr/>
          <p:nvPr/>
        </p:nvSpPr>
        <p:spPr>
          <a:xfrm>
            <a:off x="2357148" y="3680150"/>
            <a:ext cx="867545" cy="369332"/>
          </a:xfrm>
          <a:prstGeom prst="rect">
            <a:avLst/>
          </a:prstGeom>
        </p:spPr>
        <p:txBody>
          <a:bodyPr wrap="none">
            <a:spAutoFit/>
          </a:bodyPr>
          <a:lstStyle/>
          <a:p>
            <a:r>
              <a:rPr lang="en-GB" b="1" dirty="0"/>
              <a:t>obtuse</a:t>
            </a:r>
          </a:p>
        </p:txBody>
      </p:sp>
      <p:sp>
        <p:nvSpPr>
          <p:cNvPr id="47" name="Rectangle 46">
            <a:extLst>
              <a:ext uri="{FF2B5EF4-FFF2-40B4-BE49-F238E27FC236}">
                <a16:creationId xmlns="" xmlns:a16="http://schemas.microsoft.com/office/drawing/2014/main" id="{24205928-C8DE-4C89-AD57-695EA0C9DD56}"/>
              </a:ext>
            </a:extLst>
          </p:cNvPr>
          <p:cNvSpPr/>
          <p:nvPr/>
        </p:nvSpPr>
        <p:spPr>
          <a:xfrm>
            <a:off x="4231333" y="2224167"/>
            <a:ext cx="867545" cy="369332"/>
          </a:xfrm>
          <a:prstGeom prst="rect">
            <a:avLst/>
          </a:prstGeom>
        </p:spPr>
        <p:txBody>
          <a:bodyPr wrap="none">
            <a:spAutoFit/>
          </a:bodyPr>
          <a:lstStyle/>
          <a:p>
            <a:r>
              <a:rPr lang="en-GB" b="1" dirty="0"/>
              <a:t>obtuse</a:t>
            </a:r>
          </a:p>
        </p:txBody>
      </p:sp>
      <p:sp>
        <p:nvSpPr>
          <p:cNvPr id="48" name="Rectangle 47">
            <a:extLst>
              <a:ext uri="{FF2B5EF4-FFF2-40B4-BE49-F238E27FC236}">
                <a16:creationId xmlns="" xmlns:a16="http://schemas.microsoft.com/office/drawing/2014/main" id="{D66AC114-7944-4826-BAFA-3055270825E1}"/>
              </a:ext>
            </a:extLst>
          </p:cNvPr>
          <p:cNvSpPr/>
          <p:nvPr/>
        </p:nvSpPr>
        <p:spPr>
          <a:xfrm>
            <a:off x="4695285" y="4654341"/>
            <a:ext cx="1346844" cy="369332"/>
          </a:xfrm>
          <a:prstGeom prst="rect">
            <a:avLst/>
          </a:prstGeom>
        </p:spPr>
        <p:txBody>
          <a:bodyPr wrap="none">
            <a:spAutoFit/>
          </a:bodyPr>
          <a:lstStyle/>
          <a:p>
            <a:r>
              <a:rPr lang="en-GB" b="1" dirty="0"/>
              <a:t>right angle</a:t>
            </a:r>
          </a:p>
        </p:txBody>
      </p:sp>
      <p:sp>
        <p:nvSpPr>
          <p:cNvPr id="38" name="TextBox 37"/>
          <p:cNvSpPr txBox="1"/>
          <p:nvPr/>
        </p:nvSpPr>
        <p:spPr>
          <a:xfrm>
            <a:off x="-8756" y="24036"/>
            <a:ext cx="6768752" cy="523220"/>
          </a:xfrm>
          <a:prstGeom prst="rect">
            <a:avLst/>
          </a:prstGeom>
          <a:noFill/>
        </p:spPr>
        <p:txBody>
          <a:bodyPr wrap="square" rtlCol="0">
            <a:spAutoFit/>
          </a:bodyPr>
          <a:lstStyle/>
          <a:p>
            <a:r>
              <a:rPr lang="en-GB" sz="2800" b="1" u="sng" dirty="0" smtClean="0"/>
              <a:t>Lesson 1: </a:t>
            </a:r>
            <a:r>
              <a:rPr lang="en-GB" sz="2800" b="1" u="sng" dirty="0" smtClean="0"/>
              <a:t>Comparing Angles</a:t>
            </a:r>
            <a:endParaRPr lang="en-GB" sz="2800" b="1" u="sng" dirty="0"/>
          </a:p>
        </p:txBody>
      </p:sp>
    </p:spTree>
    <p:extLst>
      <p:ext uri="{BB962C8B-B14F-4D97-AF65-F5344CB8AC3E}">
        <p14:creationId xmlns:p14="http://schemas.microsoft.com/office/powerpoint/2010/main" val="1855167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5" grpId="0"/>
      <p:bldP spid="46" grpId="0"/>
      <p:bldP spid="47" grpId="0"/>
      <p:bldP spid="4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9180C806-FC04-4A3C-89C8-A631D0BF7F5C}"/>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altLang="en-US" dirty="0"/>
              <a:t>Look at this clock face.</a:t>
            </a:r>
          </a:p>
        </p:txBody>
      </p:sp>
      <p:grpSp>
        <p:nvGrpSpPr>
          <p:cNvPr id="15" name="Group 14">
            <a:extLst>
              <a:ext uri="{FF2B5EF4-FFF2-40B4-BE49-F238E27FC236}">
                <a16:creationId xmlns="" xmlns:a16="http://schemas.microsoft.com/office/drawing/2014/main" id="{4AE97E3C-9A04-4632-A135-723EBFEF44E0}"/>
              </a:ext>
            </a:extLst>
          </p:cNvPr>
          <p:cNvGrpSpPr/>
          <p:nvPr/>
        </p:nvGrpSpPr>
        <p:grpSpPr>
          <a:xfrm>
            <a:off x="1109326" y="2331604"/>
            <a:ext cx="3191548" cy="3190875"/>
            <a:chOff x="1109326" y="2331604"/>
            <a:chExt cx="3191548" cy="3190875"/>
          </a:xfrm>
        </p:grpSpPr>
        <p:pic>
          <p:nvPicPr>
            <p:cNvPr id="22" name="Picture 21">
              <a:extLst>
                <a:ext uri="{FF2B5EF4-FFF2-40B4-BE49-F238E27FC236}">
                  <a16:creationId xmlns="" xmlns:a16="http://schemas.microsoft.com/office/drawing/2014/main" id="{AA33DD47-85D0-4912-A814-762D404831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9326" y="2331604"/>
              <a:ext cx="3191548" cy="3190875"/>
            </a:xfrm>
            <a:prstGeom prst="rect">
              <a:avLst/>
            </a:prstGeom>
          </p:spPr>
        </p:pic>
        <p:cxnSp>
          <p:nvCxnSpPr>
            <p:cNvPr id="5" name="Straight Arrow Connector 4">
              <a:extLst>
                <a:ext uri="{FF2B5EF4-FFF2-40B4-BE49-F238E27FC236}">
                  <a16:creationId xmlns="" xmlns:a16="http://schemas.microsoft.com/office/drawing/2014/main" id="{F69C7365-3713-457A-8E1F-DB7C5D50C2B1}"/>
                </a:ext>
              </a:extLst>
            </p:cNvPr>
            <p:cNvCxnSpPr>
              <a:cxnSpLocks/>
            </p:cNvCxnSpPr>
            <p:nvPr/>
          </p:nvCxnSpPr>
          <p:spPr>
            <a:xfrm flipH="1">
              <a:off x="2019300" y="3943350"/>
              <a:ext cx="685800" cy="40957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 xmlns:a16="http://schemas.microsoft.com/office/drawing/2014/main" id="{E633D552-9C41-4A0B-9CAE-4CBD365F69BB}"/>
                </a:ext>
              </a:extLst>
            </p:cNvPr>
            <p:cNvCxnSpPr>
              <a:cxnSpLocks/>
            </p:cNvCxnSpPr>
            <p:nvPr/>
          </p:nvCxnSpPr>
          <p:spPr>
            <a:xfrm flipV="1">
              <a:off x="2705100" y="2800350"/>
              <a:ext cx="0" cy="115252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14" name="Picture 13">
            <a:extLst>
              <a:ext uri="{FF2B5EF4-FFF2-40B4-BE49-F238E27FC236}">
                <a16:creationId xmlns="" xmlns:a16="http://schemas.microsoft.com/office/drawing/2014/main" id="{A6DD5CBE-41B1-485C-AFCA-DFA4FB3674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38899" y="3610461"/>
            <a:ext cx="1920875" cy="3961913"/>
          </a:xfrm>
          <a:prstGeom prst="rect">
            <a:avLst/>
          </a:prstGeom>
        </p:spPr>
      </p:pic>
      <p:sp>
        <p:nvSpPr>
          <p:cNvPr id="21" name="Speech Bubble: Oval 20">
            <a:extLst>
              <a:ext uri="{FF2B5EF4-FFF2-40B4-BE49-F238E27FC236}">
                <a16:creationId xmlns="" xmlns:a16="http://schemas.microsoft.com/office/drawing/2014/main" id="{82220270-B932-4D19-B154-3AF6F3144E31}"/>
              </a:ext>
            </a:extLst>
          </p:cNvPr>
          <p:cNvSpPr/>
          <p:nvPr/>
        </p:nvSpPr>
        <p:spPr>
          <a:xfrm>
            <a:off x="3934302" y="1365371"/>
            <a:ext cx="4100372" cy="1768254"/>
          </a:xfrm>
          <a:prstGeom prst="wedgeEllipseCallout">
            <a:avLst>
              <a:gd name="adj1" fmla="val 20042"/>
              <a:gd name="adj2" fmla="val 694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Is the angle between the hour hand and the minute hand acute, obtuse or a right angle?</a:t>
            </a:r>
          </a:p>
        </p:txBody>
      </p:sp>
      <p:sp>
        <p:nvSpPr>
          <p:cNvPr id="13" name="TextBox 12"/>
          <p:cNvSpPr txBox="1"/>
          <p:nvPr/>
        </p:nvSpPr>
        <p:spPr>
          <a:xfrm>
            <a:off x="-8756" y="24036"/>
            <a:ext cx="6768752" cy="523220"/>
          </a:xfrm>
          <a:prstGeom prst="rect">
            <a:avLst/>
          </a:prstGeom>
          <a:noFill/>
        </p:spPr>
        <p:txBody>
          <a:bodyPr wrap="square" rtlCol="0">
            <a:spAutoFit/>
          </a:bodyPr>
          <a:lstStyle/>
          <a:p>
            <a:r>
              <a:rPr lang="en-GB" sz="2800" b="1" u="sng" dirty="0" smtClean="0"/>
              <a:t>Lesson 1: </a:t>
            </a:r>
            <a:r>
              <a:rPr lang="en-GB" sz="2800" b="1" u="sng" dirty="0" smtClean="0"/>
              <a:t>Comparing Angles</a:t>
            </a:r>
            <a:endParaRPr lang="en-GB" sz="2800" b="1" u="sng" dirty="0"/>
          </a:p>
        </p:txBody>
      </p:sp>
    </p:spTree>
    <p:extLst>
      <p:ext uri="{BB962C8B-B14F-4D97-AF65-F5344CB8AC3E}">
        <p14:creationId xmlns:p14="http://schemas.microsoft.com/office/powerpoint/2010/main" val="2882287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9180C806-FC04-4A3C-89C8-A631D0BF7F5C}"/>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altLang="en-US" dirty="0"/>
              <a:t>Look at this clock face.</a:t>
            </a:r>
          </a:p>
        </p:txBody>
      </p:sp>
      <p:grpSp>
        <p:nvGrpSpPr>
          <p:cNvPr id="15" name="Group 14">
            <a:extLst>
              <a:ext uri="{FF2B5EF4-FFF2-40B4-BE49-F238E27FC236}">
                <a16:creationId xmlns="" xmlns:a16="http://schemas.microsoft.com/office/drawing/2014/main" id="{4AE97E3C-9A04-4632-A135-723EBFEF44E0}"/>
              </a:ext>
            </a:extLst>
          </p:cNvPr>
          <p:cNvGrpSpPr/>
          <p:nvPr/>
        </p:nvGrpSpPr>
        <p:grpSpPr>
          <a:xfrm>
            <a:off x="1109326" y="2331604"/>
            <a:ext cx="3191548" cy="3190875"/>
            <a:chOff x="1109326" y="2331604"/>
            <a:chExt cx="3191548" cy="3190875"/>
          </a:xfrm>
        </p:grpSpPr>
        <p:pic>
          <p:nvPicPr>
            <p:cNvPr id="22" name="Picture 21">
              <a:extLst>
                <a:ext uri="{FF2B5EF4-FFF2-40B4-BE49-F238E27FC236}">
                  <a16:creationId xmlns="" xmlns:a16="http://schemas.microsoft.com/office/drawing/2014/main" id="{AA33DD47-85D0-4912-A814-762D404831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9326" y="2331604"/>
              <a:ext cx="3191548" cy="3190875"/>
            </a:xfrm>
            <a:prstGeom prst="rect">
              <a:avLst/>
            </a:prstGeom>
          </p:spPr>
        </p:pic>
        <p:cxnSp>
          <p:nvCxnSpPr>
            <p:cNvPr id="5" name="Straight Arrow Connector 4">
              <a:extLst>
                <a:ext uri="{FF2B5EF4-FFF2-40B4-BE49-F238E27FC236}">
                  <a16:creationId xmlns="" xmlns:a16="http://schemas.microsoft.com/office/drawing/2014/main" id="{F69C7365-3713-457A-8E1F-DB7C5D50C2B1}"/>
                </a:ext>
              </a:extLst>
            </p:cNvPr>
            <p:cNvCxnSpPr>
              <a:cxnSpLocks/>
            </p:cNvCxnSpPr>
            <p:nvPr/>
          </p:nvCxnSpPr>
          <p:spPr>
            <a:xfrm flipV="1">
              <a:off x="2705100" y="3533775"/>
              <a:ext cx="698969" cy="40957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 xmlns:a16="http://schemas.microsoft.com/office/drawing/2014/main" id="{E633D552-9C41-4A0B-9CAE-4CBD365F69BB}"/>
                </a:ext>
              </a:extLst>
            </p:cNvPr>
            <p:cNvCxnSpPr>
              <a:cxnSpLocks/>
            </p:cNvCxnSpPr>
            <p:nvPr/>
          </p:nvCxnSpPr>
          <p:spPr>
            <a:xfrm flipV="1">
              <a:off x="2705100" y="2800350"/>
              <a:ext cx="0" cy="115252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1" name="Speech Bubble: Oval 20">
            <a:extLst>
              <a:ext uri="{FF2B5EF4-FFF2-40B4-BE49-F238E27FC236}">
                <a16:creationId xmlns="" xmlns:a16="http://schemas.microsoft.com/office/drawing/2014/main" id="{82220270-B932-4D19-B154-3AF6F3144E31}"/>
              </a:ext>
            </a:extLst>
          </p:cNvPr>
          <p:cNvSpPr/>
          <p:nvPr/>
        </p:nvSpPr>
        <p:spPr>
          <a:xfrm>
            <a:off x="3934302" y="1365371"/>
            <a:ext cx="4100372" cy="1768254"/>
          </a:xfrm>
          <a:prstGeom prst="wedgeEllipseCallout">
            <a:avLst>
              <a:gd name="adj1" fmla="val 20042"/>
              <a:gd name="adj2" fmla="val 694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Is the angle between the minute hand and the hour hand acute, obtuse or a right angle?</a:t>
            </a:r>
          </a:p>
        </p:txBody>
      </p:sp>
      <p:pic>
        <p:nvPicPr>
          <p:cNvPr id="4" name="Picture 3">
            <a:extLst>
              <a:ext uri="{FF2B5EF4-FFF2-40B4-BE49-F238E27FC236}">
                <a16:creationId xmlns="" xmlns:a16="http://schemas.microsoft.com/office/drawing/2014/main" id="{A9EAC82F-A195-427E-928E-6A4D171A1C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374067" y="3606814"/>
            <a:ext cx="2003814" cy="3965560"/>
          </a:xfrm>
          <a:prstGeom prst="rect">
            <a:avLst/>
          </a:prstGeom>
        </p:spPr>
      </p:pic>
      <p:sp>
        <p:nvSpPr>
          <p:cNvPr id="13" name="TextBox 12"/>
          <p:cNvSpPr txBox="1"/>
          <p:nvPr/>
        </p:nvSpPr>
        <p:spPr>
          <a:xfrm>
            <a:off x="-8756" y="24036"/>
            <a:ext cx="6768752" cy="523220"/>
          </a:xfrm>
          <a:prstGeom prst="rect">
            <a:avLst/>
          </a:prstGeom>
          <a:noFill/>
        </p:spPr>
        <p:txBody>
          <a:bodyPr wrap="square" rtlCol="0">
            <a:spAutoFit/>
          </a:bodyPr>
          <a:lstStyle/>
          <a:p>
            <a:r>
              <a:rPr lang="en-GB" sz="2800" b="1" u="sng" dirty="0" smtClean="0"/>
              <a:t>Lesson 1: </a:t>
            </a:r>
            <a:r>
              <a:rPr lang="en-GB" sz="2800" b="1" u="sng" dirty="0" smtClean="0"/>
              <a:t>Comparing Angles</a:t>
            </a:r>
            <a:endParaRPr lang="en-GB" sz="2800" b="1" u="sng" dirty="0"/>
          </a:p>
        </p:txBody>
      </p:sp>
    </p:spTree>
    <p:extLst>
      <p:ext uri="{BB962C8B-B14F-4D97-AF65-F5344CB8AC3E}">
        <p14:creationId xmlns:p14="http://schemas.microsoft.com/office/powerpoint/2010/main" val="3370556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9180C806-FC04-4A3C-89C8-A631D0BF7F5C}"/>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altLang="en-US" dirty="0"/>
              <a:t>Look at this clock face.</a:t>
            </a:r>
          </a:p>
        </p:txBody>
      </p:sp>
      <p:grpSp>
        <p:nvGrpSpPr>
          <p:cNvPr id="15" name="Group 14">
            <a:extLst>
              <a:ext uri="{FF2B5EF4-FFF2-40B4-BE49-F238E27FC236}">
                <a16:creationId xmlns="" xmlns:a16="http://schemas.microsoft.com/office/drawing/2014/main" id="{4AE97E3C-9A04-4632-A135-723EBFEF44E0}"/>
              </a:ext>
            </a:extLst>
          </p:cNvPr>
          <p:cNvGrpSpPr/>
          <p:nvPr/>
        </p:nvGrpSpPr>
        <p:grpSpPr>
          <a:xfrm>
            <a:off x="1109326" y="2331604"/>
            <a:ext cx="3191548" cy="3190875"/>
            <a:chOff x="1109326" y="2331604"/>
            <a:chExt cx="3191548" cy="3190875"/>
          </a:xfrm>
        </p:grpSpPr>
        <p:pic>
          <p:nvPicPr>
            <p:cNvPr id="22" name="Picture 21">
              <a:extLst>
                <a:ext uri="{FF2B5EF4-FFF2-40B4-BE49-F238E27FC236}">
                  <a16:creationId xmlns="" xmlns:a16="http://schemas.microsoft.com/office/drawing/2014/main" id="{AA33DD47-85D0-4912-A814-762D404831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9326" y="2331604"/>
              <a:ext cx="3191548" cy="3190875"/>
            </a:xfrm>
            <a:prstGeom prst="rect">
              <a:avLst/>
            </a:prstGeom>
          </p:spPr>
        </p:pic>
        <p:cxnSp>
          <p:nvCxnSpPr>
            <p:cNvPr id="5" name="Straight Arrow Connector 4">
              <a:extLst>
                <a:ext uri="{FF2B5EF4-FFF2-40B4-BE49-F238E27FC236}">
                  <a16:creationId xmlns="" xmlns:a16="http://schemas.microsoft.com/office/drawing/2014/main" id="{F69C7365-3713-457A-8E1F-DB7C5D50C2B1}"/>
                </a:ext>
              </a:extLst>
            </p:cNvPr>
            <p:cNvCxnSpPr>
              <a:cxnSpLocks/>
            </p:cNvCxnSpPr>
            <p:nvPr/>
          </p:nvCxnSpPr>
          <p:spPr>
            <a:xfrm flipH="1" flipV="1">
              <a:off x="1962150" y="3943350"/>
              <a:ext cx="742950" cy="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 xmlns:a16="http://schemas.microsoft.com/office/drawing/2014/main" id="{E633D552-9C41-4A0B-9CAE-4CBD365F69BB}"/>
                </a:ext>
              </a:extLst>
            </p:cNvPr>
            <p:cNvCxnSpPr>
              <a:cxnSpLocks/>
            </p:cNvCxnSpPr>
            <p:nvPr/>
          </p:nvCxnSpPr>
          <p:spPr>
            <a:xfrm flipV="1">
              <a:off x="2705100" y="2800350"/>
              <a:ext cx="0" cy="115252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1" name="Speech Bubble: Oval 20">
            <a:extLst>
              <a:ext uri="{FF2B5EF4-FFF2-40B4-BE49-F238E27FC236}">
                <a16:creationId xmlns="" xmlns:a16="http://schemas.microsoft.com/office/drawing/2014/main" id="{82220270-B932-4D19-B154-3AF6F3144E31}"/>
              </a:ext>
            </a:extLst>
          </p:cNvPr>
          <p:cNvSpPr/>
          <p:nvPr/>
        </p:nvSpPr>
        <p:spPr>
          <a:xfrm>
            <a:off x="3934302" y="1365371"/>
            <a:ext cx="4100372" cy="1768254"/>
          </a:xfrm>
          <a:prstGeom prst="wedgeEllipseCallout">
            <a:avLst>
              <a:gd name="adj1" fmla="val 20042"/>
              <a:gd name="adj2" fmla="val 694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Is the angle between the hour hand and the minute hand acute, obtuse or a right angle?</a:t>
            </a:r>
          </a:p>
        </p:txBody>
      </p:sp>
      <p:pic>
        <p:nvPicPr>
          <p:cNvPr id="7" name="Picture 6">
            <a:extLst>
              <a:ext uri="{FF2B5EF4-FFF2-40B4-BE49-F238E27FC236}">
                <a16:creationId xmlns="" xmlns:a16="http://schemas.microsoft.com/office/drawing/2014/main" id="{0C2A509A-C3DE-4320-8306-31F5676410D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653140" y="3429000"/>
            <a:ext cx="2249110" cy="3965561"/>
          </a:xfrm>
          <a:prstGeom prst="rect">
            <a:avLst/>
          </a:prstGeom>
        </p:spPr>
      </p:pic>
      <p:sp>
        <p:nvSpPr>
          <p:cNvPr id="13" name="TextBox 12"/>
          <p:cNvSpPr txBox="1"/>
          <p:nvPr/>
        </p:nvSpPr>
        <p:spPr>
          <a:xfrm>
            <a:off x="-8756" y="24036"/>
            <a:ext cx="6768752" cy="523220"/>
          </a:xfrm>
          <a:prstGeom prst="rect">
            <a:avLst/>
          </a:prstGeom>
          <a:noFill/>
        </p:spPr>
        <p:txBody>
          <a:bodyPr wrap="square" rtlCol="0">
            <a:spAutoFit/>
          </a:bodyPr>
          <a:lstStyle/>
          <a:p>
            <a:r>
              <a:rPr lang="en-GB" sz="2800" b="1" u="sng" dirty="0" smtClean="0"/>
              <a:t>Lesson 1: </a:t>
            </a:r>
            <a:r>
              <a:rPr lang="en-GB" sz="2800" b="1" u="sng" dirty="0" smtClean="0"/>
              <a:t>Comparing Angles</a:t>
            </a:r>
            <a:endParaRPr lang="en-GB" sz="2800" b="1" u="sng" dirty="0"/>
          </a:p>
        </p:txBody>
      </p:sp>
    </p:spTree>
    <p:extLst>
      <p:ext uri="{BB962C8B-B14F-4D97-AF65-F5344CB8AC3E}">
        <p14:creationId xmlns:p14="http://schemas.microsoft.com/office/powerpoint/2010/main" val="2896118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9180C806-FC04-4A3C-89C8-A631D0BF7F5C}"/>
              </a:ext>
            </a:extLst>
          </p:cNvPr>
          <p:cNvSpPr/>
          <p:nvPr/>
        </p:nvSpPr>
        <p:spPr>
          <a:xfrm>
            <a:off x="766118" y="1158657"/>
            <a:ext cx="7611763" cy="699404"/>
          </a:xfrm>
          <a:prstGeom prst="rect">
            <a:avLst/>
          </a:prstGeom>
          <a:noFill/>
          <a:ln w="28575">
            <a:noFill/>
          </a:ln>
        </p:spPr>
        <p:txBody>
          <a:bodyPr wrap="square" lIns="72000" tIns="72000" rIns="72000" bIns="72000">
            <a:spAutoFit/>
          </a:bodyPr>
          <a:lstStyle/>
          <a:p>
            <a:r>
              <a:rPr lang="en-GB" altLang="en-US" dirty="0"/>
              <a:t>Look at these letters. Can you see any acute, obtuse or right angles where the lines meet?</a:t>
            </a:r>
          </a:p>
        </p:txBody>
      </p:sp>
      <p:sp>
        <p:nvSpPr>
          <p:cNvPr id="3" name="Rectangle 2">
            <a:extLst>
              <a:ext uri="{FF2B5EF4-FFF2-40B4-BE49-F238E27FC236}">
                <a16:creationId xmlns="" xmlns:a16="http://schemas.microsoft.com/office/drawing/2014/main" id="{2E7A2319-D5AF-4240-A6B0-670639800469}"/>
              </a:ext>
            </a:extLst>
          </p:cNvPr>
          <p:cNvSpPr/>
          <p:nvPr/>
        </p:nvSpPr>
        <p:spPr>
          <a:xfrm>
            <a:off x="1243152" y="1898871"/>
            <a:ext cx="6752041" cy="3154710"/>
          </a:xfrm>
          <a:prstGeom prst="rect">
            <a:avLst/>
          </a:prstGeom>
        </p:spPr>
        <p:txBody>
          <a:bodyPr wrap="none">
            <a:spAutoFit/>
          </a:bodyPr>
          <a:lstStyle/>
          <a:p>
            <a:r>
              <a:rPr lang="en-GB" sz="19900" b="1" dirty="0">
                <a:latin typeface="Arial" panose="020B0604020202020204" pitchFamily="34" charset="0"/>
                <a:cs typeface="Arial" panose="020B0604020202020204" pitchFamily="34" charset="0"/>
              </a:rPr>
              <a:t>A F N</a:t>
            </a:r>
          </a:p>
        </p:txBody>
      </p:sp>
      <p:sp>
        <p:nvSpPr>
          <p:cNvPr id="2" name="Rectangle 1">
            <a:extLst>
              <a:ext uri="{FF2B5EF4-FFF2-40B4-BE49-F238E27FC236}">
                <a16:creationId xmlns="" xmlns:a16="http://schemas.microsoft.com/office/drawing/2014/main" id="{B2227641-6B67-4E37-92C1-E0B604DA79BD}"/>
              </a:ext>
            </a:extLst>
          </p:cNvPr>
          <p:cNvSpPr/>
          <p:nvPr/>
        </p:nvSpPr>
        <p:spPr>
          <a:xfrm>
            <a:off x="1380741" y="4730415"/>
            <a:ext cx="1703638" cy="646331"/>
          </a:xfrm>
          <a:prstGeom prst="rect">
            <a:avLst/>
          </a:prstGeom>
        </p:spPr>
        <p:txBody>
          <a:bodyPr wrap="square">
            <a:spAutoFit/>
          </a:bodyPr>
          <a:lstStyle/>
          <a:p>
            <a:pPr algn="ctr"/>
            <a:r>
              <a:rPr lang="en-GB" b="1" dirty="0"/>
              <a:t>obtuse and acute angles</a:t>
            </a:r>
          </a:p>
        </p:txBody>
      </p:sp>
      <p:sp>
        <p:nvSpPr>
          <p:cNvPr id="24" name="Rectangle 23">
            <a:extLst>
              <a:ext uri="{FF2B5EF4-FFF2-40B4-BE49-F238E27FC236}">
                <a16:creationId xmlns="" xmlns:a16="http://schemas.microsoft.com/office/drawing/2014/main" id="{54977DF5-50DA-48A8-841E-F0DB3D1F6182}"/>
              </a:ext>
            </a:extLst>
          </p:cNvPr>
          <p:cNvSpPr/>
          <p:nvPr/>
        </p:nvSpPr>
        <p:spPr>
          <a:xfrm>
            <a:off x="3628641" y="4730415"/>
            <a:ext cx="1703638" cy="369332"/>
          </a:xfrm>
          <a:prstGeom prst="rect">
            <a:avLst/>
          </a:prstGeom>
        </p:spPr>
        <p:txBody>
          <a:bodyPr wrap="square">
            <a:spAutoFit/>
          </a:bodyPr>
          <a:lstStyle/>
          <a:p>
            <a:pPr algn="ctr"/>
            <a:r>
              <a:rPr lang="en-GB" b="1" dirty="0"/>
              <a:t>right angles</a:t>
            </a:r>
          </a:p>
        </p:txBody>
      </p:sp>
      <p:sp>
        <p:nvSpPr>
          <p:cNvPr id="25" name="Rectangle 24">
            <a:extLst>
              <a:ext uri="{FF2B5EF4-FFF2-40B4-BE49-F238E27FC236}">
                <a16:creationId xmlns="" xmlns:a16="http://schemas.microsoft.com/office/drawing/2014/main" id="{2A252EE5-EFDD-488B-A815-3F5DBC87B0EA}"/>
              </a:ext>
            </a:extLst>
          </p:cNvPr>
          <p:cNvSpPr/>
          <p:nvPr/>
        </p:nvSpPr>
        <p:spPr>
          <a:xfrm>
            <a:off x="6059621" y="4730415"/>
            <a:ext cx="1703638" cy="369332"/>
          </a:xfrm>
          <a:prstGeom prst="rect">
            <a:avLst/>
          </a:prstGeom>
        </p:spPr>
        <p:txBody>
          <a:bodyPr wrap="square">
            <a:spAutoFit/>
          </a:bodyPr>
          <a:lstStyle/>
          <a:p>
            <a:pPr algn="ctr"/>
            <a:r>
              <a:rPr lang="en-GB" b="1" dirty="0"/>
              <a:t>acute angles</a:t>
            </a:r>
          </a:p>
        </p:txBody>
      </p:sp>
      <p:grpSp>
        <p:nvGrpSpPr>
          <p:cNvPr id="4" name="Group 3">
            <a:extLst>
              <a:ext uri="{FF2B5EF4-FFF2-40B4-BE49-F238E27FC236}">
                <a16:creationId xmlns="" xmlns:a16="http://schemas.microsoft.com/office/drawing/2014/main" id="{F5A1A2A4-08B8-40B3-B3D4-2331B125252C}"/>
              </a:ext>
            </a:extLst>
          </p:cNvPr>
          <p:cNvGrpSpPr/>
          <p:nvPr/>
        </p:nvGrpSpPr>
        <p:grpSpPr>
          <a:xfrm>
            <a:off x="4308239" y="2882965"/>
            <a:ext cx="153271" cy="889077"/>
            <a:chOff x="4308239" y="2882965"/>
            <a:chExt cx="153271" cy="889077"/>
          </a:xfrm>
        </p:grpSpPr>
        <p:sp>
          <p:nvSpPr>
            <p:cNvPr id="11" name="Rectangle 10">
              <a:extLst>
                <a:ext uri="{FF2B5EF4-FFF2-40B4-BE49-F238E27FC236}">
                  <a16:creationId xmlns="" xmlns:a16="http://schemas.microsoft.com/office/drawing/2014/main" id="{6BA19A70-4D91-4076-AF29-BE1E6741DDAF}"/>
                </a:ext>
              </a:extLst>
            </p:cNvPr>
            <p:cNvSpPr/>
            <p:nvPr/>
          </p:nvSpPr>
          <p:spPr>
            <a:xfrm>
              <a:off x="4308239" y="2882965"/>
              <a:ext cx="153271" cy="153271"/>
            </a:xfrm>
            <a:prstGeom prst="rect">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 xmlns:a16="http://schemas.microsoft.com/office/drawing/2014/main" id="{FD03C0CE-5236-40D8-9B72-EDEFD6E1FEB7}"/>
                </a:ext>
              </a:extLst>
            </p:cNvPr>
            <p:cNvSpPr/>
            <p:nvPr/>
          </p:nvSpPr>
          <p:spPr>
            <a:xfrm>
              <a:off x="4308239" y="3187765"/>
              <a:ext cx="153271" cy="153271"/>
            </a:xfrm>
            <a:prstGeom prst="rect">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a:extLst>
                <a:ext uri="{FF2B5EF4-FFF2-40B4-BE49-F238E27FC236}">
                  <a16:creationId xmlns="" xmlns:a16="http://schemas.microsoft.com/office/drawing/2014/main" id="{947B557C-D2ED-4548-B224-726413D5D5EB}"/>
                </a:ext>
              </a:extLst>
            </p:cNvPr>
            <p:cNvSpPr/>
            <p:nvPr/>
          </p:nvSpPr>
          <p:spPr>
            <a:xfrm>
              <a:off x="4308239" y="3618771"/>
              <a:ext cx="153271" cy="153271"/>
            </a:xfrm>
            <a:prstGeom prst="rect">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7" name="Straight Connector 6">
            <a:extLst>
              <a:ext uri="{FF2B5EF4-FFF2-40B4-BE49-F238E27FC236}">
                <a16:creationId xmlns="" xmlns:a16="http://schemas.microsoft.com/office/drawing/2014/main" id="{9B8F15E3-C05D-4DBE-89F7-C5F1D9A52B55}"/>
              </a:ext>
            </a:extLst>
          </p:cNvPr>
          <p:cNvCxnSpPr/>
          <p:nvPr/>
        </p:nvCxnSpPr>
        <p:spPr>
          <a:xfrm>
            <a:off x="3848101" y="5100633"/>
            <a:ext cx="1252538" cy="0"/>
          </a:xfrm>
          <a:prstGeom prst="line">
            <a:avLst/>
          </a:prstGeom>
          <a:ln w="38100">
            <a:solidFill>
              <a:srgbClr val="4EB2E5"/>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1016B1FD-745D-49B4-8C36-113D3F1D08BD}"/>
              </a:ext>
            </a:extLst>
          </p:cNvPr>
          <p:cNvCxnSpPr/>
          <p:nvPr/>
        </p:nvCxnSpPr>
        <p:spPr>
          <a:xfrm>
            <a:off x="1606291" y="5376746"/>
            <a:ext cx="1252538" cy="0"/>
          </a:xfrm>
          <a:prstGeom prst="line">
            <a:avLst/>
          </a:prstGeom>
          <a:ln w="38100">
            <a:solidFill>
              <a:srgbClr val="B4497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 xmlns:a16="http://schemas.microsoft.com/office/drawing/2014/main" id="{92433480-5AAB-4655-9916-13B21A580119}"/>
              </a:ext>
            </a:extLst>
          </p:cNvPr>
          <p:cNvGrpSpPr/>
          <p:nvPr/>
        </p:nvGrpSpPr>
        <p:grpSpPr>
          <a:xfrm>
            <a:off x="1813211" y="2847043"/>
            <a:ext cx="836374" cy="997950"/>
            <a:chOff x="1813211" y="2847043"/>
            <a:chExt cx="836374" cy="997950"/>
          </a:xfrm>
        </p:grpSpPr>
        <p:sp>
          <p:nvSpPr>
            <p:cNvPr id="18" name="Partial Circle 17">
              <a:extLst>
                <a:ext uri="{FF2B5EF4-FFF2-40B4-BE49-F238E27FC236}">
                  <a16:creationId xmlns="" xmlns:a16="http://schemas.microsoft.com/office/drawing/2014/main" id="{4113102D-91F3-4A9C-BA9F-E130B1BF5FCC}"/>
                </a:ext>
              </a:extLst>
            </p:cNvPr>
            <p:cNvSpPr/>
            <p:nvPr/>
          </p:nvSpPr>
          <p:spPr>
            <a:xfrm>
              <a:off x="1813211" y="3551208"/>
              <a:ext cx="293785" cy="293785"/>
            </a:xfrm>
            <a:prstGeom prst="pie">
              <a:avLst>
                <a:gd name="adj1" fmla="val 17566475"/>
                <a:gd name="adj2" fmla="val 11965"/>
              </a:avLst>
            </a:prstGeom>
            <a:solidFill>
              <a:srgbClr val="B4497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0" name="Partial Circle 19">
              <a:extLst>
                <a:ext uri="{FF2B5EF4-FFF2-40B4-BE49-F238E27FC236}">
                  <a16:creationId xmlns="" xmlns:a16="http://schemas.microsoft.com/office/drawing/2014/main" id="{106F66E1-9AA7-447D-B25C-7CFFD2FC127C}"/>
                </a:ext>
              </a:extLst>
            </p:cNvPr>
            <p:cNvSpPr/>
            <p:nvPr/>
          </p:nvSpPr>
          <p:spPr>
            <a:xfrm flipH="1">
              <a:off x="2355800" y="3551208"/>
              <a:ext cx="293785" cy="293785"/>
            </a:xfrm>
            <a:prstGeom prst="pie">
              <a:avLst>
                <a:gd name="adj1" fmla="val 17566475"/>
                <a:gd name="adj2" fmla="val 11965"/>
              </a:avLst>
            </a:prstGeom>
            <a:solidFill>
              <a:srgbClr val="B4497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Partial Circle 20">
              <a:extLst>
                <a:ext uri="{FF2B5EF4-FFF2-40B4-BE49-F238E27FC236}">
                  <a16:creationId xmlns="" xmlns:a16="http://schemas.microsoft.com/office/drawing/2014/main" id="{1D25CCE7-CB5E-4DCA-8F76-29A1F4097C4B}"/>
                </a:ext>
              </a:extLst>
            </p:cNvPr>
            <p:cNvSpPr/>
            <p:nvPr/>
          </p:nvSpPr>
          <p:spPr>
            <a:xfrm>
              <a:off x="2076301" y="2847043"/>
              <a:ext cx="293785" cy="293785"/>
            </a:xfrm>
            <a:prstGeom prst="pie">
              <a:avLst>
                <a:gd name="adj1" fmla="val 4030263"/>
                <a:gd name="adj2" fmla="val 6530440"/>
              </a:avLst>
            </a:prstGeom>
            <a:solidFill>
              <a:srgbClr val="B4497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cxnSp>
        <p:nvCxnSpPr>
          <p:cNvPr id="26" name="Straight Connector 25">
            <a:extLst>
              <a:ext uri="{FF2B5EF4-FFF2-40B4-BE49-F238E27FC236}">
                <a16:creationId xmlns="" xmlns:a16="http://schemas.microsoft.com/office/drawing/2014/main" id="{2417F452-99BC-4217-B378-D64624CB85C6}"/>
              </a:ext>
            </a:extLst>
          </p:cNvPr>
          <p:cNvCxnSpPr/>
          <p:nvPr/>
        </p:nvCxnSpPr>
        <p:spPr>
          <a:xfrm>
            <a:off x="6285171" y="5099747"/>
            <a:ext cx="1252538" cy="0"/>
          </a:xfrm>
          <a:prstGeom prst="line">
            <a:avLst/>
          </a:prstGeom>
          <a:ln w="38100">
            <a:solidFill>
              <a:srgbClr val="B4497F"/>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 xmlns:a16="http://schemas.microsoft.com/office/drawing/2014/main" id="{604C086F-FF1B-4949-8F26-DC67C7E65EDE}"/>
              </a:ext>
            </a:extLst>
          </p:cNvPr>
          <p:cNvGrpSpPr/>
          <p:nvPr/>
        </p:nvGrpSpPr>
        <p:grpSpPr>
          <a:xfrm>
            <a:off x="6277977" y="2942933"/>
            <a:ext cx="1282677" cy="1148388"/>
            <a:chOff x="6277977" y="2942933"/>
            <a:chExt cx="1282677" cy="1148388"/>
          </a:xfrm>
        </p:grpSpPr>
        <p:sp>
          <p:nvSpPr>
            <p:cNvPr id="27" name="Partial Circle 26">
              <a:extLst>
                <a:ext uri="{FF2B5EF4-FFF2-40B4-BE49-F238E27FC236}">
                  <a16:creationId xmlns="" xmlns:a16="http://schemas.microsoft.com/office/drawing/2014/main" id="{6D3EC795-5DDB-4F19-892D-890484B4BDB7}"/>
                </a:ext>
              </a:extLst>
            </p:cNvPr>
            <p:cNvSpPr/>
            <p:nvPr/>
          </p:nvSpPr>
          <p:spPr>
            <a:xfrm>
              <a:off x="6277977" y="2942933"/>
              <a:ext cx="503957" cy="503957"/>
            </a:xfrm>
            <a:prstGeom prst="pie">
              <a:avLst>
                <a:gd name="adj1" fmla="val 3486738"/>
                <a:gd name="adj2" fmla="val 5359214"/>
              </a:avLst>
            </a:prstGeom>
            <a:solidFill>
              <a:srgbClr val="B4497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8" name="Partial Circle 27">
              <a:extLst>
                <a:ext uri="{FF2B5EF4-FFF2-40B4-BE49-F238E27FC236}">
                  <a16:creationId xmlns="" xmlns:a16="http://schemas.microsoft.com/office/drawing/2014/main" id="{E7E30D5D-C0A3-45D5-B97E-4EF8BE8DBDE0}"/>
                </a:ext>
              </a:extLst>
            </p:cNvPr>
            <p:cNvSpPr/>
            <p:nvPr/>
          </p:nvSpPr>
          <p:spPr>
            <a:xfrm flipV="1">
              <a:off x="7056697" y="3587364"/>
              <a:ext cx="503957" cy="503957"/>
            </a:xfrm>
            <a:prstGeom prst="pie">
              <a:avLst>
                <a:gd name="adj1" fmla="val 5339339"/>
                <a:gd name="adj2" fmla="val 7338540"/>
              </a:avLst>
            </a:prstGeom>
            <a:solidFill>
              <a:srgbClr val="B4497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grpSp>
        <p:nvGrpSpPr>
          <p:cNvPr id="5" name="Group 4">
            <a:extLst>
              <a:ext uri="{FF2B5EF4-FFF2-40B4-BE49-F238E27FC236}">
                <a16:creationId xmlns="" xmlns:a16="http://schemas.microsoft.com/office/drawing/2014/main" id="{1508761E-E018-4D22-A5CD-BCE33B5E699D}"/>
              </a:ext>
            </a:extLst>
          </p:cNvPr>
          <p:cNvGrpSpPr/>
          <p:nvPr/>
        </p:nvGrpSpPr>
        <p:grpSpPr>
          <a:xfrm>
            <a:off x="1722723" y="3834580"/>
            <a:ext cx="1025022" cy="293785"/>
            <a:chOff x="1722723" y="3834580"/>
            <a:chExt cx="1025022" cy="293785"/>
          </a:xfrm>
        </p:grpSpPr>
        <p:sp>
          <p:nvSpPr>
            <p:cNvPr id="29" name="Partial Circle 28">
              <a:extLst>
                <a:ext uri="{FF2B5EF4-FFF2-40B4-BE49-F238E27FC236}">
                  <a16:creationId xmlns="" xmlns:a16="http://schemas.microsoft.com/office/drawing/2014/main" id="{BDA36C33-3EBA-4FAD-BE4F-806A166EBDE2}"/>
                </a:ext>
              </a:extLst>
            </p:cNvPr>
            <p:cNvSpPr/>
            <p:nvPr/>
          </p:nvSpPr>
          <p:spPr>
            <a:xfrm>
              <a:off x="1722723" y="3834580"/>
              <a:ext cx="293785" cy="293785"/>
            </a:xfrm>
            <a:prstGeom prst="pie">
              <a:avLst>
                <a:gd name="adj1" fmla="val 8946"/>
                <a:gd name="adj2" fmla="val 6615122"/>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0" name="Partial Circle 29">
              <a:extLst>
                <a:ext uri="{FF2B5EF4-FFF2-40B4-BE49-F238E27FC236}">
                  <a16:creationId xmlns="" xmlns:a16="http://schemas.microsoft.com/office/drawing/2014/main" id="{72A74477-EB65-4B7B-8C2D-C75B756548D9}"/>
                </a:ext>
              </a:extLst>
            </p:cNvPr>
            <p:cNvSpPr/>
            <p:nvPr/>
          </p:nvSpPr>
          <p:spPr>
            <a:xfrm>
              <a:off x="2453960" y="3834580"/>
              <a:ext cx="293785" cy="293785"/>
            </a:xfrm>
            <a:prstGeom prst="pie">
              <a:avLst>
                <a:gd name="adj1" fmla="val 4186708"/>
                <a:gd name="adj2" fmla="val 10808008"/>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cxnSp>
        <p:nvCxnSpPr>
          <p:cNvPr id="31" name="Straight Connector 30">
            <a:extLst>
              <a:ext uri="{FF2B5EF4-FFF2-40B4-BE49-F238E27FC236}">
                <a16:creationId xmlns="" xmlns:a16="http://schemas.microsoft.com/office/drawing/2014/main" id="{CB80937D-61F7-4A75-A367-A6C308F4EEEC}"/>
              </a:ext>
            </a:extLst>
          </p:cNvPr>
          <p:cNvCxnSpPr/>
          <p:nvPr/>
        </p:nvCxnSpPr>
        <p:spPr>
          <a:xfrm>
            <a:off x="1682582" y="5053580"/>
            <a:ext cx="642750" cy="0"/>
          </a:xfrm>
          <a:prstGeom prst="line">
            <a:avLst/>
          </a:prstGeom>
          <a:ln w="38100">
            <a:solidFill>
              <a:srgbClr val="F08115"/>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8756" y="24036"/>
            <a:ext cx="6768752" cy="523220"/>
          </a:xfrm>
          <a:prstGeom prst="rect">
            <a:avLst/>
          </a:prstGeom>
          <a:noFill/>
        </p:spPr>
        <p:txBody>
          <a:bodyPr wrap="square" rtlCol="0">
            <a:spAutoFit/>
          </a:bodyPr>
          <a:lstStyle/>
          <a:p>
            <a:r>
              <a:rPr lang="en-GB" sz="2800" b="1" u="sng" dirty="0" smtClean="0"/>
              <a:t>Lesson 1: </a:t>
            </a:r>
            <a:r>
              <a:rPr lang="en-GB" sz="2800" b="1" u="sng" dirty="0" smtClean="0"/>
              <a:t>Comparing Angles</a:t>
            </a:r>
            <a:endParaRPr lang="en-GB" sz="2800" b="1" u="sng" dirty="0"/>
          </a:p>
        </p:txBody>
      </p:sp>
    </p:spTree>
    <p:extLst>
      <p:ext uri="{BB962C8B-B14F-4D97-AF65-F5344CB8AC3E}">
        <p14:creationId xmlns:p14="http://schemas.microsoft.com/office/powerpoint/2010/main" val="476757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left)">
                                      <p:cBhvr>
                                        <p:cTn id="32" dur="500"/>
                                        <p:tgtEl>
                                          <p:spTgt spid="17"/>
                                        </p:tgtEl>
                                      </p:cBhvr>
                                    </p:animEffect>
                                  </p:childTnLst>
                                </p:cTn>
                              </p:par>
                              <p:par>
                                <p:cTn id="33" presetID="22" presetClass="entr" presetSubtype="8"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par>
                                <p:cTn id="40" presetID="10" presetClass="entr" presetSubtype="0"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wipe(left)">
                                      <p:cBhvr>
                                        <p:cTn id="47" dur="500"/>
                                        <p:tgtEl>
                                          <p:spTgt spid="31"/>
                                        </p:tgtEl>
                                      </p:cBhvr>
                                    </p:animEffect>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fade">
                                      <p:cBhvr>
                                        <p:cTn id="5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24" grpId="0"/>
      <p:bldP spid="2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56" y="24036"/>
            <a:ext cx="6768752" cy="461665"/>
          </a:xfrm>
          <a:prstGeom prst="rect">
            <a:avLst/>
          </a:prstGeom>
          <a:noFill/>
        </p:spPr>
        <p:txBody>
          <a:bodyPr wrap="square" rtlCol="0">
            <a:spAutoFit/>
          </a:bodyPr>
          <a:lstStyle/>
          <a:p>
            <a:r>
              <a:rPr lang="en-GB" sz="2400" b="1" u="sng" dirty="0" smtClean="0"/>
              <a:t>Lesson 1: </a:t>
            </a:r>
            <a:r>
              <a:rPr lang="en-GB" sz="2400" b="1" u="sng" dirty="0" smtClean="0"/>
              <a:t>Comparing Angles</a:t>
            </a:r>
            <a:endParaRPr lang="en-GB" sz="2400" b="1" u="sng" dirty="0"/>
          </a:p>
        </p:txBody>
      </p:sp>
      <p:pic>
        <p:nvPicPr>
          <p:cNvPr id="3076"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t="2841"/>
          <a:stretch/>
        </p:blipFill>
        <p:spPr bwMode="auto">
          <a:xfrm>
            <a:off x="4301452" y="3689128"/>
            <a:ext cx="3798940" cy="31688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56" y="451669"/>
            <a:ext cx="8640960" cy="3295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94" y="3583551"/>
            <a:ext cx="3695809" cy="3257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6402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97" y="188640"/>
            <a:ext cx="6768752" cy="584775"/>
          </a:xfrm>
          <a:prstGeom prst="rect">
            <a:avLst/>
          </a:prstGeom>
          <a:noFill/>
        </p:spPr>
        <p:txBody>
          <a:bodyPr wrap="square" rtlCol="0">
            <a:spAutoFit/>
          </a:bodyPr>
          <a:lstStyle/>
          <a:p>
            <a:r>
              <a:rPr lang="en-GB" sz="3200" b="1" u="sng" dirty="0" smtClean="0"/>
              <a:t>Lesson </a:t>
            </a:r>
            <a:r>
              <a:rPr lang="en-GB" sz="3200" b="1" u="sng" dirty="0" smtClean="0"/>
              <a:t>2: Draw Accurately</a:t>
            </a:r>
            <a:endParaRPr lang="en-GB" sz="3200" b="1" u="sng"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69" y="1628800"/>
            <a:ext cx="4591050" cy="28207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8198" y="1628800"/>
            <a:ext cx="4615802" cy="28207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041188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750" y="11219"/>
            <a:ext cx="6768752" cy="584775"/>
          </a:xfrm>
          <a:prstGeom prst="rect">
            <a:avLst/>
          </a:prstGeom>
          <a:noFill/>
        </p:spPr>
        <p:txBody>
          <a:bodyPr wrap="square" rtlCol="0">
            <a:spAutoFit/>
          </a:bodyPr>
          <a:lstStyle/>
          <a:p>
            <a:r>
              <a:rPr lang="en-GB" sz="3200" b="1" u="sng" dirty="0" smtClean="0"/>
              <a:t>Lesson </a:t>
            </a:r>
            <a:r>
              <a:rPr lang="en-GB" sz="3200" b="1" u="sng" dirty="0" smtClean="0"/>
              <a:t>2: Draw Accurately</a:t>
            </a:r>
            <a:endParaRPr lang="en-GB" sz="3200" b="1" u="sng" dirty="0"/>
          </a:p>
        </p:txBody>
      </p:sp>
      <p:pic>
        <p:nvPicPr>
          <p:cNvPr id="5122"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7" y="2780928"/>
            <a:ext cx="9036496" cy="38707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18294" y="860271"/>
            <a:ext cx="8924695" cy="1938992"/>
          </a:xfrm>
          <a:prstGeom prst="rect">
            <a:avLst/>
          </a:prstGeom>
          <a:noFill/>
        </p:spPr>
        <p:txBody>
          <a:bodyPr wrap="square" rtlCol="0">
            <a:spAutoFit/>
          </a:bodyPr>
          <a:lstStyle/>
          <a:p>
            <a:r>
              <a:rPr lang="en-GB" sz="2400" dirty="0" smtClean="0"/>
              <a:t>Open up this Year 5 lesson on </a:t>
            </a:r>
            <a:r>
              <a:rPr lang="en-GB" sz="2400" b="1" dirty="0" smtClean="0"/>
              <a:t>Measuring Lengths</a:t>
            </a:r>
            <a:r>
              <a:rPr lang="en-GB" sz="2400" dirty="0" smtClean="0"/>
              <a:t>. Only do slides </a:t>
            </a:r>
            <a:r>
              <a:rPr lang="en-GB" sz="2400" b="1" dirty="0" smtClean="0"/>
              <a:t>1-3</a:t>
            </a:r>
            <a:r>
              <a:rPr lang="en-GB" sz="2400" dirty="0" smtClean="0"/>
              <a:t>. After you complete slide 3, if you click on slide 2 and then back to slide 3 you will get a new set of lines. </a:t>
            </a:r>
          </a:p>
          <a:p>
            <a:r>
              <a:rPr lang="en-GB" sz="2400" dirty="0">
                <a:hlinkClick r:id="rId2"/>
              </a:rPr>
              <a:t>https://</a:t>
            </a:r>
            <a:r>
              <a:rPr lang="en-GB" sz="2400" dirty="0" smtClean="0">
                <a:hlinkClick r:id="rId2"/>
              </a:rPr>
              <a:t>app.mymaths.co.uk/292-lesson/measuring-lengths</a:t>
            </a:r>
            <a:endParaRPr lang="en-GB" sz="2400" dirty="0" smtClean="0"/>
          </a:p>
          <a:p>
            <a:endParaRPr lang="en-GB" sz="2400" dirty="0"/>
          </a:p>
        </p:txBody>
      </p:sp>
    </p:spTree>
    <p:extLst>
      <p:ext uri="{BB962C8B-B14F-4D97-AF65-F5344CB8AC3E}">
        <p14:creationId xmlns:p14="http://schemas.microsoft.com/office/powerpoint/2010/main" val="13830269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1232955"/>
            <a:ext cx="7632700" cy="276999"/>
          </a:xfrm>
          <a:prstGeom prst="rect">
            <a:avLst/>
          </a:prstGeom>
          <a:noFill/>
        </p:spPr>
        <p:txBody>
          <a:bodyPr wrap="square" lIns="0" tIns="0" rIns="0" bIns="0" rtlCol="0">
            <a:spAutoFit/>
          </a:bodyPr>
          <a:lstStyle/>
          <a:p>
            <a:r>
              <a:rPr lang="en-GB" dirty="0"/>
              <a:t>Use a ruler to draw a line which is:</a:t>
            </a:r>
          </a:p>
        </p:txBody>
      </p:sp>
      <p:grpSp>
        <p:nvGrpSpPr>
          <p:cNvPr id="3" name="Group 2"/>
          <p:cNvGrpSpPr/>
          <p:nvPr/>
        </p:nvGrpSpPr>
        <p:grpSpPr>
          <a:xfrm>
            <a:off x="755650" y="1888481"/>
            <a:ext cx="6858000" cy="1534489"/>
            <a:chOff x="755650" y="1888481"/>
            <a:chExt cx="6858000" cy="1534489"/>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3690754" y="-499925"/>
              <a:ext cx="987791" cy="6858000"/>
            </a:xfrm>
            <a:prstGeom prst="rect">
              <a:avLst/>
            </a:prstGeom>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93702"/>
            <a:stretch/>
          </p:blipFill>
          <p:spPr>
            <a:xfrm rot="15406139">
              <a:off x="4021821" y="310363"/>
              <a:ext cx="171293" cy="3327529"/>
            </a:xfrm>
            <a:prstGeom prst="rect">
              <a:avLst/>
            </a:prstGeom>
          </p:spPr>
        </p:pic>
        <p:cxnSp>
          <p:nvCxnSpPr>
            <p:cNvPr id="12" name="Straight Connector 11"/>
            <p:cNvCxnSpPr/>
            <p:nvPr/>
          </p:nvCxnSpPr>
          <p:spPr>
            <a:xfrm>
              <a:off x="912942" y="2322318"/>
              <a:ext cx="1555324" cy="0"/>
            </a:xfrm>
            <a:prstGeom prst="line">
              <a:avLst/>
            </a:prstGeom>
            <a:ln w="38100">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4" name="Rectangle 13"/>
          <p:cNvSpPr/>
          <p:nvPr/>
        </p:nvSpPr>
        <p:spPr>
          <a:xfrm>
            <a:off x="755650" y="1622814"/>
            <a:ext cx="1518407" cy="40267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7cm </a:t>
            </a:r>
            <a:r>
              <a:rPr lang="en-GB" dirty="0" smtClean="0"/>
              <a:t>long</a:t>
            </a:r>
            <a:endParaRPr lang="en-GB" dirty="0"/>
          </a:p>
        </p:txBody>
      </p:sp>
      <p:sp>
        <p:nvSpPr>
          <p:cNvPr id="21" name="Rectangle 20"/>
          <p:cNvSpPr/>
          <p:nvPr/>
        </p:nvSpPr>
        <p:spPr>
          <a:xfrm>
            <a:off x="755650" y="3987646"/>
            <a:ext cx="1518407" cy="4026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43mm </a:t>
            </a:r>
            <a:r>
              <a:rPr lang="en-GB" dirty="0" smtClean="0"/>
              <a:t>long</a:t>
            </a:r>
            <a:endParaRPr lang="en-GB" dirty="0"/>
          </a:p>
        </p:txBody>
      </p:sp>
      <p:grpSp>
        <p:nvGrpSpPr>
          <p:cNvPr id="6" name="Group 5"/>
          <p:cNvGrpSpPr/>
          <p:nvPr/>
        </p:nvGrpSpPr>
        <p:grpSpPr>
          <a:xfrm>
            <a:off x="755650" y="4231407"/>
            <a:ext cx="6858000" cy="1556395"/>
            <a:chOff x="755650" y="4231407"/>
            <a:chExt cx="6858000" cy="1556395"/>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3690754" y="1864907"/>
              <a:ext cx="987791" cy="6858000"/>
            </a:xfrm>
            <a:prstGeom prst="rect">
              <a:avLst/>
            </a:prstGeom>
          </p:spPr>
        </p:pic>
        <p:cxnSp>
          <p:nvCxnSpPr>
            <p:cNvPr id="20" name="Straight Connector 19"/>
            <p:cNvCxnSpPr/>
            <p:nvPr/>
          </p:nvCxnSpPr>
          <p:spPr>
            <a:xfrm>
              <a:off x="912942" y="4687150"/>
              <a:ext cx="1016526"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5" name="Picture 14"/>
            <p:cNvPicPr>
              <a:picLocks noChangeAspect="1"/>
            </p:cNvPicPr>
            <p:nvPr/>
          </p:nvPicPr>
          <p:blipFill rotWithShape="1">
            <a:blip r:embed="rId4" cstate="print">
              <a:extLst>
                <a:ext uri="{28A0092B-C50C-407E-A947-70E740481C1C}">
                  <a14:useLocalDpi xmlns:a14="http://schemas.microsoft.com/office/drawing/2010/main" val="0"/>
                </a:ext>
              </a:extLst>
            </a:blip>
            <a:srcRect l="13332" r="79933"/>
            <a:stretch/>
          </p:blipFill>
          <p:spPr>
            <a:xfrm rot="15386517">
              <a:off x="3462814" y="2664868"/>
              <a:ext cx="182509" cy="3315587"/>
            </a:xfrm>
            <a:prstGeom prst="rect">
              <a:avLst/>
            </a:prstGeom>
          </p:spPr>
        </p:pic>
      </p:grpSp>
      <p:sp>
        <p:nvSpPr>
          <p:cNvPr id="17" name="TextBox 16"/>
          <p:cNvSpPr txBox="1"/>
          <p:nvPr/>
        </p:nvSpPr>
        <p:spPr>
          <a:xfrm>
            <a:off x="-22750" y="11219"/>
            <a:ext cx="6768752" cy="523220"/>
          </a:xfrm>
          <a:prstGeom prst="rect">
            <a:avLst/>
          </a:prstGeom>
          <a:noFill/>
        </p:spPr>
        <p:txBody>
          <a:bodyPr wrap="square" rtlCol="0">
            <a:spAutoFit/>
          </a:bodyPr>
          <a:lstStyle/>
          <a:p>
            <a:r>
              <a:rPr lang="en-GB" sz="2800" b="1" u="sng" dirty="0" smtClean="0"/>
              <a:t>Lesson </a:t>
            </a:r>
            <a:r>
              <a:rPr lang="en-GB" sz="2800" b="1" u="sng" dirty="0" smtClean="0"/>
              <a:t>2: Draw Accurately</a:t>
            </a:r>
            <a:endParaRPr lang="en-GB" sz="2800" b="1" u="sng" dirty="0"/>
          </a:p>
        </p:txBody>
      </p:sp>
    </p:spTree>
    <p:extLst>
      <p:ext uri="{BB962C8B-B14F-4D97-AF65-F5344CB8AC3E}">
        <p14:creationId xmlns:p14="http://schemas.microsoft.com/office/powerpoint/2010/main" val="1275186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1232955"/>
            <a:ext cx="7632700" cy="276999"/>
          </a:xfrm>
          <a:prstGeom prst="rect">
            <a:avLst/>
          </a:prstGeom>
          <a:noFill/>
        </p:spPr>
        <p:txBody>
          <a:bodyPr wrap="square" lIns="0" tIns="0" rIns="0" bIns="0" rtlCol="0">
            <a:spAutoFit/>
          </a:bodyPr>
          <a:lstStyle/>
          <a:p>
            <a:pPr algn="ctr"/>
            <a:r>
              <a:rPr lang="en-GB" dirty="0"/>
              <a:t>Use a ruler to accurately measure your pencil </a:t>
            </a:r>
            <a:r>
              <a:rPr lang="en-GB" b="1" dirty="0"/>
              <a:t>to the nearest cm</a:t>
            </a:r>
            <a:r>
              <a:rPr lang="en-GB" dirty="0"/>
              <a:t>.</a:t>
            </a:r>
          </a:p>
        </p:txBody>
      </p:sp>
      <p:sp>
        <p:nvSpPr>
          <p:cNvPr id="21" name="Rectangle 20"/>
          <p:cNvSpPr/>
          <p:nvPr/>
        </p:nvSpPr>
        <p:spPr>
          <a:xfrm>
            <a:off x="755650" y="1663408"/>
            <a:ext cx="7632700" cy="557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Check your partner’s measuring to see if you agree.</a:t>
            </a: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078104" y="1546126"/>
            <a:ext cx="987791" cy="6858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7732218">
            <a:off x="1884522" y="3268260"/>
            <a:ext cx="1968042" cy="2425940"/>
          </a:xfrm>
          <a:prstGeom prst="rect">
            <a:avLst/>
          </a:prstGeom>
        </p:spPr>
      </p:pic>
      <p:sp>
        <p:nvSpPr>
          <p:cNvPr id="6" name="Rectangle 5"/>
          <p:cNvSpPr/>
          <p:nvPr/>
        </p:nvSpPr>
        <p:spPr>
          <a:xfrm>
            <a:off x="996543" y="3372407"/>
            <a:ext cx="3743999" cy="646331"/>
          </a:xfrm>
          <a:prstGeom prst="rect">
            <a:avLst/>
          </a:prstGeom>
          <a:solidFill>
            <a:srgbClr val="FFE963"/>
          </a:solidFill>
        </p:spPr>
        <p:txBody>
          <a:bodyPr wrap="square">
            <a:spAutoFit/>
          </a:bodyPr>
          <a:lstStyle/>
          <a:p>
            <a:pPr algn="ctr"/>
            <a:r>
              <a:rPr lang="en-GB" dirty="0"/>
              <a:t>Remember to line up the end of your pencil with 0cm on the ruler.</a:t>
            </a:r>
          </a:p>
        </p:txBody>
      </p:sp>
      <p:sp>
        <p:nvSpPr>
          <p:cNvPr id="4" name="Isosceles Triangle 3"/>
          <p:cNvSpPr/>
          <p:nvPr/>
        </p:nvSpPr>
        <p:spPr>
          <a:xfrm flipV="1">
            <a:off x="2705244" y="3973748"/>
            <a:ext cx="326595" cy="281547"/>
          </a:xfrm>
          <a:prstGeom prst="triangle">
            <a:avLst/>
          </a:prstGeom>
          <a:solidFill>
            <a:srgbClr val="FFE9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22750" y="11219"/>
            <a:ext cx="6768752" cy="523220"/>
          </a:xfrm>
          <a:prstGeom prst="rect">
            <a:avLst/>
          </a:prstGeom>
          <a:noFill/>
        </p:spPr>
        <p:txBody>
          <a:bodyPr wrap="square" rtlCol="0">
            <a:spAutoFit/>
          </a:bodyPr>
          <a:lstStyle/>
          <a:p>
            <a:r>
              <a:rPr lang="en-GB" sz="2800" b="1" u="sng" dirty="0" smtClean="0"/>
              <a:t>Lesson </a:t>
            </a:r>
            <a:r>
              <a:rPr lang="en-GB" sz="2800" b="1" u="sng" dirty="0" smtClean="0"/>
              <a:t>2: Draw Accurately</a:t>
            </a:r>
            <a:endParaRPr lang="en-GB" sz="2800" b="1" u="sng" dirty="0"/>
          </a:p>
        </p:txBody>
      </p:sp>
    </p:spTree>
    <p:extLst>
      <p:ext uri="{BB962C8B-B14F-4D97-AF65-F5344CB8AC3E}">
        <p14:creationId xmlns:p14="http://schemas.microsoft.com/office/powerpoint/2010/main" val="188855738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140921" y="4150334"/>
            <a:ext cx="1291725" cy="3733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Kieran</a:t>
            </a:r>
          </a:p>
        </p:txBody>
      </p:sp>
      <p:sp>
        <p:nvSpPr>
          <p:cNvPr id="2" name="Rectangle 1"/>
          <p:cNvSpPr/>
          <p:nvPr/>
        </p:nvSpPr>
        <p:spPr>
          <a:xfrm>
            <a:off x="2286000" y="1170999"/>
            <a:ext cx="4572000" cy="646331"/>
          </a:xfrm>
          <a:prstGeom prst="rect">
            <a:avLst/>
          </a:prstGeom>
        </p:spPr>
        <p:txBody>
          <a:bodyPr>
            <a:spAutoFit/>
          </a:bodyPr>
          <a:lstStyle/>
          <a:p>
            <a:pPr algn="ctr"/>
            <a:r>
              <a:rPr lang="en-GB" dirty="0"/>
              <a:t>Aleesha and Kieran measure the same line.</a:t>
            </a:r>
          </a:p>
          <a:p>
            <a:pPr algn="ctr"/>
            <a:r>
              <a:rPr lang="en-GB" b="1" dirty="0"/>
              <a:t>What has each done wrong?</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3690755" y="-16978"/>
            <a:ext cx="987791" cy="6858000"/>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93702"/>
          <a:stretch/>
        </p:blipFill>
        <p:spPr>
          <a:xfrm rot="14813188">
            <a:off x="6886600" y="902533"/>
            <a:ext cx="138122" cy="2683142"/>
          </a:xfrm>
          <a:prstGeom prst="rect">
            <a:avLst/>
          </a:prstGeom>
        </p:spPr>
      </p:pic>
      <p:cxnSp>
        <p:nvCxnSpPr>
          <p:cNvPr id="10" name="Straight Connector 9"/>
          <p:cNvCxnSpPr/>
          <p:nvPr/>
        </p:nvCxnSpPr>
        <p:spPr>
          <a:xfrm>
            <a:off x="5694668" y="2805265"/>
            <a:ext cx="1737978" cy="0"/>
          </a:xfrm>
          <a:prstGeom prst="line">
            <a:avLst/>
          </a:prstGeom>
          <a:ln w="38100">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3690755" y="2169930"/>
            <a:ext cx="987791" cy="6858000"/>
          </a:xfrm>
          <a:prstGeom prst="rect">
            <a:avLst/>
          </a:prstGeom>
        </p:spPr>
      </p:pic>
      <p:cxnSp>
        <p:nvCxnSpPr>
          <p:cNvPr id="12" name="Straight Connector 11"/>
          <p:cNvCxnSpPr/>
          <p:nvPr/>
        </p:nvCxnSpPr>
        <p:spPr>
          <a:xfrm>
            <a:off x="755650" y="4992173"/>
            <a:ext cx="164360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3" name="Picture 12"/>
          <p:cNvPicPr>
            <a:picLocks noChangeAspect="1"/>
          </p:cNvPicPr>
          <p:nvPr/>
        </p:nvPicPr>
        <p:blipFill rotWithShape="1">
          <a:blip r:embed="rId4" cstate="print">
            <a:extLst>
              <a:ext uri="{28A0092B-C50C-407E-A947-70E740481C1C}">
                <a14:useLocalDpi xmlns:a14="http://schemas.microsoft.com/office/drawing/2010/main" val="0"/>
              </a:ext>
            </a:extLst>
          </a:blip>
          <a:srcRect l="13332" r="79933"/>
          <a:stretch/>
        </p:blipFill>
        <p:spPr>
          <a:xfrm rot="15386517">
            <a:off x="3940984" y="2969891"/>
            <a:ext cx="182509" cy="3315587"/>
          </a:xfrm>
          <a:prstGeom prst="rect">
            <a:avLst/>
          </a:prstGeom>
        </p:spPr>
      </p:pic>
      <p:grpSp>
        <p:nvGrpSpPr>
          <p:cNvPr id="15" name="Group 14"/>
          <p:cNvGrpSpPr/>
          <p:nvPr/>
        </p:nvGrpSpPr>
        <p:grpSpPr>
          <a:xfrm>
            <a:off x="7196952" y="3949050"/>
            <a:ext cx="1191398" cy="1193087"/>
            <a:chOff x="6563656" y="4033377"/>
            <a:chExt cx="1595225" cy="1597486"/>
          </a:xfrm>
        </p:grpSpPr>
        <p:sp>
          <p:nvSpPr>
            <p:cNvPr id="14" name="Oval 13"/>
            <p:cNvSpPr/>
            <p:nvPr/>
          </p:nvSpPr>
          <p:spPr>
            <a:xfrm>
              <a:off x="6563657" y="4033377"/>
              <a:ext cx="1595224" cy="15952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33570" t="856" r="37502" b="75883"/>
            <a:stretch/>
          </p:blipFill>
          <p:spPr>
            <a:xfrm>
              <a:off x="6563656" y="4035639"/>
              <a:ext cx="1595225" cy="1595224"/>
            </a:xfrm>
            <a:prstGeom prst="ellipse">
              <a:avLst/>
            </a:prstGeom>
          </p:spPr>
        </p:pic>
      </p:grpSp>
      <p:sp>
        <p:nvSpPr>
          <p:cNvPr id="4" name="Rectangle 3"/>
          <p:cNvSpPr/>
          <p:nvPr/>
        </p:nvSpPr>
        <p:spPr>
          <a:xfrm>
            <a:off x="4605283" y="4568513"/>
            <a:ext cx="2654894" cy="369332"/>
          </a:xfrm>
          <a:prstGeom prst="rect">
            <a:avLst/>
          </a:prstGeom>
        </p:spPr>
        <p:txBody>
          <a:bodyPr wrap="none">
            <a:spAutoFit/>
          </a:bodyPr>
          <a:lstStyle/>
          <a:p>
            <a:r>
              <a:rPr lang="en-GB" dirty="0"/>
              <a:t>“The line is 6.7cm </a:t>
            </a:r>
            <a:r>
              <a:rPr lang="en-GB" dirty="0" smtClean="0"/>
              <a:t>long.”</a:t>
            </a:r>
            <a:endParaRPr lang="en-GB" dirty="0"/>
          </a:p>
        </p:txBody>
      </p:sp>
      <p:sp>
        <p:nvSpPr>
          <p:cNvPr id="18" name="Rectangle 17"/>
          <p:cNvSpPr/>
          <p:nvPr/>
        </p:nvSpPr>
        <p:spPr>
          <a:xfrm>
            <a:off x="1813070" y="1872610"/>
            <a:ext cx="1291725" cy="33982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Aleesha</a:t>
            </a:r>
          </a:p>
        </p:txBody>
      </p:sp>
      <p:sp>
        <p:nvSpPr>
          <p:cNvPr id="20" name="Oval 19"/>
          <p:cNvSpPr/>
          <p:nvPr/>
        </p:nvSpPr>
        <p:spPr>
          <a:xfrm>
            <a:off x="855743" y="1671327"/>
            <a:ext cx="1191397" cy="119139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1976418" y="2304377"/>
            <a:ext cx="2595582" cy="369332"/>
          </a:xfrm>
          <a:prstGeom prst="rect">
            <a:avLst/>
          </a:prstGeom>
        </p:spPr>
        <p:txBody>
          <a:bodyPr wrap="none">
            <a:spAutoFit/>
          </a:bodyPr>
          <a:lstStyle/>
          <a:p>
            <a:r>
              <a:rPr lang="en-GB" dirty="0"/>
              <a:t>“The line is 22cm </a:t>
            </a:r>
            <a:r>
              <a:rPr lang="en-GB" dirty="0" smtClean="0"/>
              <a:t>long.”</a:t>
            </a:r>
            <a:endParaRPr lang="en-GB" dirty="0"/>
          </a:p>
        </p:txBody>
      </p:sp>
      <p:pic>
        <p:nvPicPr>
          <p:cNvPr id="5" name="Picture 4"/>
          <p:cNvPicPr>
            <a:picLocks noChangeAspect="1"/>
          </p:cNvPicPr>
          <p:nvPr/>
        </p:nvPicPr>
        <p:blipFill rotWithShape="1">
          <a:blip r:embed="rId6" cstate="print">
            <a:extLst>
              <a:ext uri="{28A0092B-C50C-407E-A947-70E740481C1C}">
                <a14:useLocalDpi xmlns:a14="http://schemas.microsoft.com/office/drawing/2010/main" val="0"/>
              </a:ext>
            </a:extLst>
          </a:blip>
          <a:srcRect l="7945" t="-5810" r="38649" b="55721"/>
          <a:stretch/>
        </p:blipFill>
        <p:spPr>
          <a:xfrm>
            <a:off x="853749" y="1653947"/>
            <a:ext cx="1193391" cy="1208777"/>
          </a:xfrm>
          <a:prstGeom prst="ellipse">
            <a:avLst/>
          </a:prstGeom>
        </p:spPr>
      </p:pic>
      <p:sp>
        <p:nvSpPr>
          <p:cNvPr id="23" name="TextBox 22"/>
          <p:cNvSpPr txBox="1"/>
          <p:nvPr/>
        </p:nvSpPr>
        <p:spPr>
          <a:xfrm>
            <a:off x="-22750" y="11219"/>
            <a:ext cx="6768752" cy="523220"/>
          </a:xfrm>
          <a:prstGeom prst="rect">
            <a:avLst/>
          </a:prstGeom>
          <a:noFill/>
        </p:spPr>
        <p:txBody>
          <a:bodyPr wrap="square" rtlCol="0">
            <a:spAutoFit/>
          </a:bodyPr>
          <a:lstStyle/>
          <a:p>
            <a:r>
              <a:rPr lang="en-GB" sz="2800" b="1" u="sng" dirty="0" smtClean="0"/>
              <a:t>Lesson </a:t>
            </a:r>
            <a:r>
              <a:rPr lang="en-GB" sz="2800" b="1" u="sng" dirty="0" smtClean="0"/>
              <a:t>2: Draw Accurately</a:t>
            </a:r>
            <a:endParaRPr lang="en-GB" sz="2800" b="1" u="sng" dirty="0"/>
          </a:p>
        </p:txBody>
      </p:sp>
    </p:spTree>
    <p:extLst>
      <p:ext uri="{BB962C8B-B14F-4D97-AF65-F5344CB8AC3E}">
        <p14:creationId xmlns:p14="http://schemas.microsoft.com/office/powerpoint/2010/main" val="95291493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750" y="11219"/>
            <a:ext cx="6768752" cy="523220"/>
          </a:xfrm>
          <a:prstGeom prst="rect">
            <a:avLst/>
          </a:prstGeom>
          <a:noFill/>
        </p:spPr>
        <p:txBody>
          <a:bodyPr wrap="square" rtlCol="0">
            <a:spAutoFit/>
          </a:bodyPr>
          <a:lstStyle/>
          <a:p>
            <a:r>
              <a:rPr lang="en-GB" sz="2800" b="1" u="sng" dirty="0" smtClean="0"/>
              <a:t>Lesson </a:t>
            </a:r>
            <a:r>
              <a:rPr lang="en-GB" sz="2800" b="1" u="sng" dirty="0" smtClean="0"/>
              <a:t>2: Draw Accurately</a:t>
            </a:r>
            <a:endParaRPr lang="en-GB" sz="2800" b="1" u="sng"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26543"/>
            <a:ext cx="9105900" cy="4010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534002"/>
            <a:ext cx="5400600" cy="2135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r="27507"/>
          <a:stretch/>
        </p:blipFill>
        <p:spPr bwMode="auto">
          <a:xfrm>
            <a:off x="5580112" y="5115911"/>
            <a:ext cx="3058921" cy="152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183918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a:t>
            </a:r>
            <a:r>
              <a:rPr lang="en-GB" sz="3200" b="1" u="sng" dirty="0" smtClean="0"/>
              <a:t>3: Horizontal and Vertical Lines</a:t>
            </a:r>
            <a:endParaRPr lang="en-GB" sz="3200" b="1" u="sng"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42" y="1858632"/>
            <a:ext cx="4757273" cy="2938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7415" y="1844824"/>
            <a:ext cx="4330081"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828607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a:t>
            </a:r>
            <a:r>
              <a:rPr lang="en-GB" sz="3200" b="1" u="sng" dirty="0" smtClean="0"/>
              <a:t>3: Horizontal and Vertical Lines</a:t>
            </a:r>
            <a:endParaRPr lang="en-GB" sz="3200" b="1" u="sng" dirty="0"/>
          </a:p>
        </p:txBody>
      </p:sp>
      <p:pic>
        <p:nvPicPr>
          <p:cNvPr id="8194"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2899351"/>
            <a:ext cx="9036496" cy="3952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07504" y="908720"/>
            <a:ext cx="8784976" cy="1569660"/>
          </a:xfrm>
          <a:prstGeom prst="rect">
            <a:avLst/>
          </a:prstGeom>
          <a:noFill/>
        </p:spPr>
        <p:txBody>
          <a:bodyPr wrap="square" rtlCol="0">
            <a:spAutoFit/>
          </a:bodyPr>
          <a:lstStyle/>
          <a:p>
            <a:r>
              <a:rPr lang="en-GB" sz="3200" dirty="0" smtClean="0"/>
              <a:t>Go back to this Year 3 Lesson on </a:t>
            </a:r>
            <a:r>
              <a:rPr lang="en-GB" sz="3200" b="1" dirty="0" smtClean="0"/>
              <a:t>Angles 1</a:t>
            </a:r>
            <a:r>
              <a:rPr lang="en-GB" sz="3200" dirty="0" smtClean="0"/>
              <a:t>. Only do </a:t>
            </a:r>
            <a:r>
              <a:rPr lang="en-GB" sz="3200" b="1" dirty="0" smtClean="0"/>
              <a:t>slides 8 and 9 </a:t>
            </a:r>
            <a:r>
              <a:rPr lang="en-GB" sz="3200" dirty="0" smtClean="0"/>
              <a:t>about horizontal and vertical lines. </a:t>
            </a:r>
          </a:p>
          <a:p>
            <a:r>
              <a:rPr lang="en-GB" sz="3200" dirty="0">
                <a:hlinkClick r:id="rId2"/>
              </a:rPr>
              <a:t>https://app.mymaths.co.uk/1755-lesson/angles-1</a:t>
            </a:r>
            <a:endParaRPr lang="en-GB" sz="3200" dirty="0"/>
          </a:p>
        </p:txBody>
      </p:sp>
    </p:spTree>
    <p:extLst>
      <p:ext uri="{BB962C8B-B14F-4D97-AF65-F5344CB8AC3E}">
        <p14:creationId xmlns:p14="http://schemas.microsoft.com/office/powerpoint/2010/main" val="29020184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408113" y="2332038"/>
            <a:ext cx="6227762" cy="1622425"/>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Rectangle 1"/>
          <p:cNvSpPr/>
          <p:nvPr/>
        </p:nvSpPr>
        <p:spPr>
          <a:xfrm>
            <a:off x="755650" y="1320800"/>
            <a:ext cx="7712075" cy="922338"/>
          </a:xfrm>
          <a:prstGeom prst="rect">
            <a:avLst/>
          </a:prstGeom>
        </p:spPr>
        <p:txBody>
          <a:bodyPr>
            <a:spAutoFit/>
          </a:bodyPr>
          <a:lstStyle/>
          <a:p>
            <a:pP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We can describe lines as horizontal or vertical.</a:t>
            </a:r>
          </a:p>
          <a:p>
            <a:pPr eaLnBrk="1" fontAlgn="auto" hangingPunct="1">
              <a:spcBef>
                <a:spcPts val="0"/>
              </a:spcBef>
              <a:spcAft>
                <a:spcPts val="0"/>
              </a:spcAft>
              <a:defRPr sz="1800" b="0" i="0" u="none" strike="noStrike" kern="0" cap="none" spc="0" baseline="0">
                <a:solidFill>
                  <a:srgbClr val="000000"/>
                </a:solidFill>
                <a:uFillTx/>
              </a:defRPr>
            </a:pPr>
            <a:endParaRPr lang="en-GB" kern="0" dirty="0">
              <a:solidFill>
                <a:srgbClr val="000000"/>
              </a:solidFill>
              <a:latin typeface="+mn-lt"/>
            </a:endParaRPr>
          </a:p>
          <a:p>
            <a:pP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A </a:t>
            </a:r>
            <a:r>
              <a:rPr lang="en-GB" b="1" kern="0" dirty="0">
                <a:solidFill>
                  <a:srgbClr val="000000"/>
                </a:solidFill>
                <a:latin typeface="+mn-lt"/>
              </a:rPr>
              <a:t>horizontal </a:t>
            </a:r>
            <a:r>
              <a:rPr lang="en-GB" kern="0" dirty="0">
                <a:solidFill>
                  <a:srgbClr val="000000"/>
                </a:solidFill>
                <a:latin typeface="+mn-lt"/>
              </a:rPr>
              <a:t>line runs across, from left to right (or right to left):</a:t>
            </a:r>
          </a:p>
        </p:txBody>
      </p:sp>
      <p:sp>
        <p:nvSpPr>
          <p:cNvPr id="3" name="Rectangle 2"/>
          <p:cNvSpPr/>
          <p:nvPr/>
        </p:nvSpPr>
        <p:spPr>
          <a:xfrm>
            <a:off x="755650" y="4041775"/>
            <a:ext cx="3648075" cy="369888"/>
          </a:xfrm>
          <a:prstGeom prst="rect">
            <a:avLst/>
          </a:prstGeom>
        </p:spPr>
        <p:txBody>
          <a:bodyPr wrap="none">
            <a:spAutoFit/>
          </a:bodyPr>
          <a:lstStyle/>
          <a:p>
            <a:pP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A </a:t>
            </a:r>
            <a:r>
              <a:rPr lang="en-GB" b="1" kern="0" dirty="0">
                <a:solidFill>
                  <a:srgbClr val="000000"/>
                </a:solidFill>
                <a:latin typeface="+mn-lt"/>
              </a:rPr>
              <a:t>vertical</a:t>
            </a:r>
            <a:r>
              <a:rPr lang="en-GB" kern="0" dirty="0">
                <a:solidFill>
                  <a:srgbClr val="000000"/>
                </a:solidFill>
                <a:latin typeface="+mn-lt"/>
              </a:rPr>
              <a:t> line runs up and down:</a:t>
            </a:r>
          </a:p>
        </p:txBody>
      </p:sp>
      <p:sp>
        <p:nvSpPr>
          <p:cNvPr id="9" name="Rectangle 8"/>
          <p:cNvSpPr/>
          <p:nvPr/>
        </p:nvSpPr>
        <p:spPr>
          <a:xfrm>
            <a:off x="1408113" y="4498975"/>
            <a:ext cx="6227762" cy="1622425"/>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cxnSp>
        <p:nvCxnSpPr>
          <p:cNvPr id="10" name="Straight Connector 9">
            <a:extLst>
              <a:ext uri="{FF2B5EF4-FFF2-40B4-BE49-F238E27FC236}"/>
            </a:extLst>
          </p:cNvPr>
          <p:cNvCxnSpPr/>
          <p:nvPr/>
        </p:nvCxnSpPr>
        <p:spPr>
          <a:xfrm>
            <a:off x="2579688" y="3109913"/>
            <a:ext cx="3813175" cy="0"/>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extLst>
          </p:cNvPr>
          <p:cNvCxnSpPr/>
          <p:nvPr/>
        </p:nvCxnSpPr>
        <p:spPr>
          <a:xfrm flipV="1">
            <a:off x="4605338" y="4718050"/>
            <a:ext cx="0" cy="1182688"/>
          </a:xfrm>
          <a:prstGeom prst="line">
            <a:avLst/>
          </a:prstGeom>
          <a:ln w="76200">
            <a:solidFill>
              <a:srgbClr val="00529C"/>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0" y="11219"/>
            <a:ext cx="6768752" cy="523220"/>
          </a:xfrm>
          <a:prstGeom prst="rect">
            <a:avLst/>
          </a:prstGeom>
          <a:noFill/>
        </p:spPr>
        <p:txBody>
          <a:bodyPr wrap="square" rtlCol="0">
            <a:spAutoFit/>
          </a:bodyPr>
          <a:lstStyle/>
          <a:p>
            <a:r>
              <a:rPr lang="en-GB" sz="2800" b="1" u="sng" dirty="0" smtClean="0"/>
              <a:t>Lesson </a:t>
            </a:r>
            <a:r>
              <a:rPr lang="en-GB" sz="2800" b="1" u="sng" dirty="0" smtClean="0"/>
              <a:t>3: Horizontal and Vertical Lines</a:t>
            </a:r>
            <a:endParaRPr lang="en-GB" sz="2800" b="1" u="sng" dirty="0"/>
          </a:p>
        </p:txBody>
      </p:sp>
    </p:spTree>
    <p:extLst>
      <p:ext uri="{BB962C8B-B14F-4D97-AF65-F5344CB8AC3E}">
        <p14:creationId xmlns:p14="http://schemas.microsoft.com/office/powerpoint/2010/main" val="39717714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066925" y="2192338"/>
            <a:ext cx="5124450" cy="3673475"/>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Rectangle 1"/>
          <p:cNvSpPr/>
          <p:nvPr/>
        </p:nvSpPr>
        <p:spPr>
          <a:xfrm>
            <a:off x="755650" y="1320800"/>
            <a:ext cx="7712075" cy="646113"/>
          </a:xfrm>
          <a:prstGeom prst="rect">
            <a:avLst/>
          </a:prstGeom>
        </p:spPr>
        <p:txBody>
          <a:bodyPr>
            <a:spAutoFit/>
          </a:bodyPr>
          <a:lstStyle/>
          <a:p>
            <a:pPr algn="ct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Look at this shape.</a:t>
            </a:r>
          </a:p>
          <a:p>
            <a:pPr algn="ct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Where are the horizontal lines?</a:t>
            </a:r>
          </a:p>
        </p:txBody>
      </p:sp>
      <p:sp>
        <p:nvSpPr>
          <p:cNvPr id="12" name="Rectangle: Top Corners Snipped 3">
            <a:extLst>
              <a:ext uri="{FF2B5EF4-FFF2-40B4-BE49-F238E27FC236}"/>
            </a:extLst>
          </p:cNvPr>
          <p:cNvSpPr/>
          <p:nvPr/>
        </p:nvSpPr>
        <p:spPr>
          <a:xfrm>
            <a:off x="3094038" y="2703513"/>
            <a:ext cx="3036887" cy="2470150"/>
          </a:xfrm>
          <a:prstGeom prst="snip2SameRect">
            <a:avLst>
              <a:gd name="adj1" fmla="val 34825"/>
              <a:gd name="adj2" fmla="val 0"/>
            </a:avLst>
          </a:prstGeom>
          <a:solidFill>
            <a:schemeClr val="bg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cxnSp>
        <p:nvCxnSpPr>
          <p:cNvPr id="14" name="Straight Connector 13">
            <a:extLst>
              <a:ext uri="{FF2B5EF4-FFF2-40B4-BE49-F238E27FC236}"/>
            </a:extLst>
          </p:cNvPr>
          <p:cNvCxnSpPr/>
          <p:nvPr/>
        </p:nvCxnSpPr>
        <p:spPr>
          <a:xfrm>
            <a:off x="3930650" y="2703513"/>
            <a:ext cx="1366838" cy="0"/>
          </a:xfrm>
          <a:prstGeom prst="line">
            <a:avLst/>
          </a:prstGeom>
          <a:ln w="85725">
            <a:solidFill>
              <a:srgbClr val="00529C"/>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extLst>
          </p:cNvPr>
          <p:cNvCxnSpPr/>
          <p:nvPr/>
        </p:nvCxnSpPr>
        <p:spPr>
          <a:xfrm>
            <a:off x="3094038" y="5173663"/>
            <a:ext cx="3036887" cy="0"/>
          </a:xfrm>
          <a:prstGeom prst="line">
            <a:avLst/>
          </a:prstGeom>
          <a:ln w="85725">
            <a:solidFill>
              <a:srgbClr val="00529C"/>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0" y="11219"/>
            <a:ext cx="6768752" cy="523220"/>
          </a:xfrm>
          <a:prstGeom prst="rect">
            <a:avLst/>
          </a:prstGeom>
          <a:noFill/>
        </p:spPr>
        <p:txBody>
          <a:bodyPr wrap="square" rtlCol="0">
            <a:spAutoFit/>
          </a:bodyPr>
          <a:lstStyle/>
          <a:p>
            <a:r>
              <a:rPr lang="en-GB" sz="2800" b="1" u="sng" dirty="0" smtClean="0"/>
              <a:t>Lesson </a:t>
            </a:r>
            <a:r>
              <a:rPr lang="en-GB" sz="2800" b="1" u="sng" dirty="0" smtClean="0"/>
              <a:t>3: Horizontal and Vertical Lines</a:t>
            </a:r>
            <a:endParaRPr lang="en-GB" sz="2800" b="1" u="sng" dirty="0"/>
          </a:p>
        </p:txBody>
      </p:sp>
    </p:spTree>
    <p:extLst>
      <p:ext uri="{BB962C8B-B14F-4D97-AF65-F5344CB8AC3E}">
        <p14:creationId xmlns:p14="http://schemas.microsoft.com/office/powerpoint/2010/main" val="839085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066925" y="1846263"/>
            <a:ext cx="5124450" cy="3671887"/>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ectangle: Top Corners Snipped 3">
            <a:extLst>
              <a:ext uri="{FF2B5EF4-FFF2-40B4-BE49-F238E27FC236}"/>
            </a:extLst>
          </p:cNvPr>
          <p:cNvSpPr/>
          <p:nvPr/>
        </p:nvSpPr>
        <p:spPr>
          <a:xfrm>
            <a:off x="3094038" y="2357438"/>
            <a:ext cx="3036887" cy="2470150"/>
          </a:xfrm>
          <a:prstGeom prst="snip2SameRect">
            <a:avLst>
              <a:gd name="adj1" fmla="val 34825"/>
              <a:gd name="adj2" fmla="val 0"/>
            </a:avLst>
          </a:prstGeom>
          <a:solidFill>
            <a:schemeClr val="bg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cxnSp>
        <p:nvCxnSpPr>
          <p:cNvPr id="14" name="Straight Connector 13">
            <a:extLst>
              <a:ext uri="{FF2B5EF4-FFF2-40B4-BE49-F238E27FC236}"/>
            </a:extLst>
          </p:cNvPr>
          <p:cNvCxnSpPr/>
          <p:nvPr/>
        </p:nvCxnSpPr>
        <p:spPr>
          <a:xfrm flipH="1">
            <a:off x="3094038" y="3230563"/>
            <a:ext cx="7937" cy="1597025"/>
          </a:xfrm>
          <a:prstGeom prst="line">
            <a:avLst/>
          </a:prstGeom>
          <a:ln w="85725">
            <a:solidFill>
              <a:srgbClr val="00529C"/>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extLst>
          </p:cNvPr>
          <p:cNvCxnSpPr/>
          <p:nvPr/>
        </p:nvCxnSpPr>
        <p:spPr>
          <a:xfrm flipH="1">
            <a:off x="6130925" y="3232150"/>
            <a:ext cx="7938" cy="1595438"/>
          </a:xfrm>
          <a:prstGeom prst="line">
            <a:avLst/>
          </a:prstGeom>
          <a:ln w="85725">
            <a:solidFill>
              <a:srgbClr val="00529C"/>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655638" y="5700713"/>
            <a:ext cx="7812087" cy="369887"/>
          </a:xfrm>
          <a:prstGeom prst="rect">
            <a:avLst/>
          </a:prstGeom>
        </p:spPr>
        <p:txBody>
          <a:bodyPr>
            <a:spAutoFit/>
          </a:bodyPr>
          <a:lstStyle/>
          <a:p>
            <a:pPr algn="ct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Remember that some lines may not be either vertical or horizontal.</a:t>
            </a:r>
          </a:p>
        </p:txBody>
      </p:sp>
      <p:sp>
        <p:nvSpPr>
          <p:cNvPr id="16" name="TextBox 15"/>
          <p:cNvSpPr txBox="1"/>
          <p:nvPr/>
        </p:nvSpPr>
        <p:spPr>
          <a:xfrm>
            <a:off x="0" y="11219"/>
            <a:ext cx="6768752" cy="523220"/>
          </a:xfrm>
          <a:prstGeom prst="rect">
            <a:avLst/>
          </a:prstGeom>
          <a:noFill/>
        </p:spPr>
        <p:txBody>
          <a:bodyPr wrap="square" rtlCol="0">
            <a:spAutoFit/>
          </a:bodyPr>
          <a:lstStyle/>
          <a:p>
            <a:r>
              <a:rPr lang="en-GB" sz="2800" b="1" u="sng" dirty="0" smtClean="0"/>
              <a:t>Lesson </a:t>
            </a:r>
            <a:r>
              <a:rPr lang="en-GB" sz="2800" b="1" u="sng" dirty="0" smtClean="0"/>
              <a:t>3: Horizontal and Vertical Lines</a:t>
            </a:r>
            <a:endParaRPr lang="en-GB" sz="2800" b="1" u="sng" dirty="0"/>
          </a:p>
        </p:txBody>
      </p:sp>
    </p:spTree>
    <p:extLst>
      <p:ext uri="{BB962C8B-B14F-4D97-AF65-F5344CB8AC3E}">
        <p14:creationId xmlns:p14="http://schemas.microsoft.com/office/powerpoint/2010/main" val="13959697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1400" y="1346200"/>
            <a:ext cx="7102475" cy="1476375"/>
          </a:xfrm>
          <a:prstGeom prst="rect">
            <a:avLst/>
          </a:prstGeom>
        </p:spPr>
        <p:txBody>
          <a:bodyPr>
            <a:spAutoFit/>
          </a:bodyPr>
          <a:lstStyle/>
          <a:p>
            <a:pP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When we look at symmetry, we can talk about a </a:t>
            </a:r>
            <a:r>
              <a:rPr lang="en-GB" b="1" kern="0" dirty="0">
                <a:solidFill>
                  <a:srgbClr val="000000"/>
                </a:solidFill>
                <a:latin typeface="+mn-lt"/>
              </a:rPr>
              <a:t>vertical line </a:t>
            </a:r>
            <a:br>
              <a:rPr lang="en-GB" b="1" kern="0" dirty="0">
                <a:solidFill>
                  <a:srgbClr val="000000"/>
                </a:solidFill>
                <a:latin typeface="+mn-lt"/>
              </a:rPr>
            </a:br>
            <a:r>
              <a:rPr lang="en-GB" b="1" kern="0" dirty="0">
                <a:solidFill>
                  <a:srgbClr val="000000"/>
                </a:solidFill>
                <a:latin typeface="+mn-lt"/>
              </a:rPr>
              <a:t>of symmetry.</a:t>
            </a:r>
          </a:p>
          <a:p>
            <a:pPr eaLnBrk="1" fontAlgn="auto" hangingPunct="1">
              <a:spcBef>
                <a:spcPts val="0"/>
              </a:spcBef>
              <a:spcAft>
                <a:spcPts val="0"/>
              </a:spcAft>
              <a:defRPr sz="1800" b="0" i="0" u="none" strike="noStrike" kern="0" cap="none" spc="0" baseline="0">
                <a:solidFill>
                  <a:srgbClr val="000000"/>
                </a:solidFill>
                <a:uFillTx/>
              </a:defRPr>
            </a:pPr>
            <a:endParaRPr lang="en-GB" b="1" kern="0" dirty="0">
              <a:solidFill>
                <a:srgbClr val="000000"/>
              </a:solidFill>
              <a:latin typeface="+mn-lt"/>
            </a:endParaRPr>
          </a:p>
          <a:p>
            <a:pP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That means that the line of symmetry goes from top to bottom, like this butterfly: </a:t>
            </a:r>
          </a:p>
        </p:txBody>
      </p:sp>
      <p:sp>
        <p:nvSpPr>
          <p:cNvPr id="7" name="Rectangle 6"/>
          <p:cNvSpPr/>
          <p:nvPr/>
        </p:nvSpPr>
        <p:spPr>
          <a:xfrm>
            <a:off x="2066925" y="3008313"/>
            <a:ext cx="5124450" cy="2873375"/>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34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13100" y="3471863"/>
            <a:ext cx="2759075"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a:extLst>
              <a:ext uri="{FF2B5EF4-FFF2-40B4-BE49-F238E27FC236}"/>
            </a:extLst>
          </p:cNvPr>
          <p:cNvCxnSpPr/>
          <p:nvPr/>
        </p:nvCxnSpPr>
        <p:spPr>
          <a:xfrm>
            <a:off x="4584700" y="3287713"/>
            <a:ext cx="7938" cy="2436812"/>
          </a:xfrm>
          <a:prstGeom prst="line">
            <a:avLst/>
          </a:prstGeom>
          <a:ln w="85725">
            <a:solidFill>
              <a:srgbClr val="00529C"/>
            </a:solidFill>
            <a:prstDash val="sysDot"/>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0" y="11219"/>
            <a:ext cx="6768752" cy="523220"/>
          </a:xfrm>
          <a:prstGeom prst="rect">
            <a:avLst/>
          </a:prstGeom>
          <a:noFill/>
        </p:spPr>
        <p:txBody>
          <a:bodyPr wrap="square" rtlCol="0">
            <a:spAutoFit/>
          </a:bodyPr>
          <a:lstStyle/>
          <a:p>
            <a:r>
              <a:rPr lang="en-GB" sz="2800" b="1" u="sng" dirty="0" smtClean="0"/>
              <a:t>Lesson </a:t>
            </a:r>
            <a:r>
              <a:rPr lang="en-GB" sz="2800" b="1" u="sng" dirty="0" smtClean="0"/>
              <a:t>3: Horizontal and Vertical Lines</a:t>
            </a:r>
            <a:endParaRPr lang="en-GB" sz="2800" b="1" u="sng" dirty="0"/>
          </a:p>
        </p:txBody>
      </p:sp>
    </p:spTree>
    <p:extLst>
      <p:ext uri="{BB962C8B-B14F-4D97-AF65-F5344CB8AC3E}">
        <p14:creationId xmlns:p14="http://schemas.microsoft.com/office/powerpoint/2010/main" val="42592245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066925" y="3008313"/>
            <a:ext cx="5124450" cy="2873375"/>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ight Arrow 2"/>
          <p:cNvSpPr/>
          <p:nvPr/>
        </p:nvSpPr>
        <p:spPr>
          <a:xfrm>
            <a:off x="3171825" y="3662363"/>
            <a:ext cx="2841625" cy="1565275"/>
          </a:xfrm>
          <a:prstGeom prst="rightArrow">
            <a:avLst/>
          </a:prstGeom>
          <a:solidFill>
            <a:srgbClr val="F57795"/>
          </a:solidFill>
          <a:ln w="38100">
            <a:solidFill>
              <a:srgbClr val="BB05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1041400" y="1346200"/>
            <a:ext cx="7102475" cy="1476375"/>
          </a:xfrm>
          <a:prstGeom prst="rect">
            <a:avLst/>
          </a:prstGeom>
        </p:spPr>
        <p:txBody>
          <a:bodyPr>
            <a:spAutoFit/>
          </a:bodyPr>
          <a:lstStyle/>
          <a:p>
            <a:pP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When we look at symmetry, we can talk about a </a:t>
            </a:r>
            <a:r>
              <a:rPr lang="en-GB" b="1" kern="0" dirty="0">
                <a:solidFill>
                  <a:srgbClr val="000000"/>
                </a:solidFill>
                <a:latin typeface="+mn-lt"/>
              </a:rPr>
              <a:t>horizontal line </a:t>
            </a:r>
            <a:br>
              <a:rPr lang="en-GB" b="1" kern="0" dirty="0">
                <a:solidFill>
                  <a:srgbClr val="000000"/>
                </a:solidFill>
                <a:latin typeface="+mn-lt"/>
              </a:rPr>
            </a:br>
            <a:r>
              <a:rPr lang="en-GB" b="1" kern="0" dirty="0">
                <a:solidFill>
                  <a:srgbClr val="000000"/>
                </a:solidFill>
                <a:latin typeface="+mn-lt"/>
              </a:rPr>
              <a:t>of symmetry.</a:t>
            </a:r>
          </a:p>
          <a:p>
            <a:pPr eaLnBrk="1" fontAlgn="auto" hangingPunct="1">
              <a:spcBef>
                <a:spcPts val="0"/>
              </a:spcBef>
              <a:spcAft>
                <a:spcPts val="0"/>
              </a:spcAft>
              <a:defRPr sz="1800" b="0" i="0" u="none" strike="noStrike" kern="0" cap="none" spc="0" baseline="0">
                <a:solidFill>
                  <a:srgbClr val="000000"/>
                </a:solidFill>
                <a:uFillTx/>
              </a:defRPr>
            </a:pPr>
            <a:endParaRPr lang="en-GB" b="1" kern="0" dirty="0">
              <a:solidFill>
                <a:srgbClr val="000000"/>
              </a:solidFill>
              <a:latin typeface="+mn-lt"/>
            </a:endParaRPr>
          </a:p>
          <a:p>
            <a:pP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That means that the line of symmetry goes from side to side, like this arrow: </a:t>
            </a:r>
          </a:p>
        </p:txBody>
      </p:sp>
      <p:cxnSp>
        <p:nvCxnSpPr>
          <p:cNvPr id="9" name="Straight Connector 8">
            <a:extLst>
              <a:ext uri="{FF2B5EF4-FFF2-40B4-BE49-F238E27FC236}"/>
            </a:extLst>
          </p:cNvPr>
          <p:cNvCxnSpPr/>
          <p:nvPr/>
        </p:nvCxnSpPr>
        <p:spPr>
          <a:xfrm>
            <a:off x="2613025" y="4437063"/>
            <a:ext cx="3779838" cy="0"/>
          </a:xfrm>
          <a:prstGeom prst="line">
            <a:avLst/>
          </a:prstGeom>
          <a:ln w="76200">
            <a:solidFill>
              <a:srgbClr val="00529C"/>
            </a:solidFill>
            <a:prstDash val="sysDot"/>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0" y="11219"/>
            <a:ext cx="6768752" cy="523220"/>
          </a:xfrm>
          <a:prstGeom prst="rect">
            <a:avLst/>
          </a:prstGeom>
          <a:noFill/>
        </p:spPr>
        <p:txBody>
          <a:bodyPr wrap="square" rtlCol="0">
            <a:spAutoFit/>
          </a:bodyPr>
          <a:lstStyle/>
          <a:p>
            <a:r>
              <a:rPr lang="en-GB" sz="2800" b="1" u="sng" dirty="0" smtClean="0"/>
              <a:t>Lesson </a:t>
            </a:r>
            <a:r>
              <a:rPr lang="en-GB" sz="2800" b="1" u="sng" dirty="0" smtClean="0"/>
              <a:t>3: Horizontal and Vertical Lines</a:t>
            </a:r>
            <a:endParaRPr lang="en-GB" sz="2800" b="1" u="sng" dirty="0"/>
          </a:p>
        </p:txBody>
      </p:sp>
    </p:spTree>
    <p:extLst>
      <p:ext uri="{BB962C8B-B14F-4D97-AF65-F5344CB8AC3E}">
        <p14:creationId xmlns:p14="http://schemas.microsoft.com/office/powerpoint/2010/main" val="27644699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8675" y="1320800"/>
            <a:ext cx="7385050" cy="923925"/>
          </a:xfrm>
          <a:prstGeom prst="rect">
            <a:avLst/>
          </a:prstGeom>
        </p:spPr>
        <p:txBody>
          <a:bodyPr>
            <a:spAutoFit/>
          </a:bodyPr>
          <a:lstStyle/>
          <a:p>
            <a:pP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Lots of letters have lines of symmetry.</a:t>
            </a:r>
          </a:p>
          <a:p>
            <a:pPr eaLnBrk="1" fontAlgn="auto" hangingPunct="1">
              <a:spcBef>
                <a:spcPts val="0"/>
              </a:spcBef>
              <a:spcAft>
                <a:spcPts val="0"/>
              </a:spcAft>
              <a:defRPr sz="1800" b="0" i="0" u="none" strike="noStrike" kern="0" cap="none" spc="0" baseline="0">
                <a:solidFill>
                  <a:srgbClr val="000000"/>
                </a:solidFill>
                <a:uFillTx/>
              </a:defRPr>
            </a:pPr>
            <a:endParaRPr lang="en-GB" kern="0" dirty="0">
              <a:solidFill>
                <a:srgbClr val="000000"/>
              </a:solidFill>
              <a:latin typeface="+mn-lt"/>
            </a:endParaRPr>
          </a:p>
          <a:p>
            <a:pP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00000"/>
                </a:solidFill>
                <a:latin typeface="+mn-lt"/>
              </a:rPr>
              <a:t>Sort the letters in the box into the Venn diagram:</a:t>
            </a:r>
          </a:p>
        </p:txBody>
      </p:sp>
      <p:sp>
        <p:nvSpPr>
          <p:cNvPr id="7" name="Rectangle 6"/>
          <p:cNvSpPr/>
          <p:nvPr/>
        </p:nvSpPr>
        <p:spPr>
          <a:xfrm>
            <a:off x="6159500" y="1489075"/>
            <a:ext cx="2278063" cy="2043113"/>
          </a:xfrm>
          <a:prstGeom prst="rect">
            <a:avLst/>
          </a:prstGeom>
          <a:solidFill>
            <a:srgbClr val="C7E8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Oval 2"/>
          <p:cNvSpPr/>
          <p:nvPr/>
        </p:nvSpPr>
        <p:spPr>
          <a:xfrm>
            <a:off x="1162050" y="2479675"/>
            <a:ext cx="2684463" cy="268605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Oval 8"/>
          <p:cNvSpPr/>
          <p:nvPr/>
        </p:nvSpPr>
        <p:spPr>
          <a:xfrm>
            <a:off x="2979738" y="2479675"/>
            <a:ext cx="2686050" cy="268605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p:cNvSpPr/>
          <p:nvPr/>
        </p:nvSpPr>
        <p:spPr>
          <a:xfrm>
            <a:off x="1454150" y="5484813"/>
            <a:ext cx="1885950" cy="742950"/>
          </a:xfrm>
          <a:prstGeom prst="rect">
            <a:avLst/>
          </a:prstGeom>
          <a:solidFill>
            <a:srgbClr val="007AC3"/>
          </a:solidFill>
          <a:ln w="38100">
            <a:solidFill>
              <a:srgbClr val="C7E8F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95" name="Rectangle 11"/>
          <p:cNvSpPr>
            <a:spLocks noChangeArrowheads="1"/>
          </p:cNvSpPr>
          <p:nvPr/>
        </p:nvSpPr>
        <p:spPr bwMode="auto">
          <a:xfrm>
            <a:off x="1582738" y="5532438"/>
            <a:ext cx="16271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a:solidFill>
                  <a:schemeClr val="bg1"/>
                </a:solidFill>
              </a:rPr>
              <a:t>Vertical line of symmetry</a:t>
            </a:r>
          </a:p>
        </p:txBody>
      </p:sp>
      <p:sp>
        <p:nvSpPr>
          <p:cNvPr id="13" name="Rectangle 12"/>
          <p:cNvSpPr/>
          <p:nvPr/>
        </p:nvSpPr>
        <p:spPr>
          <a:xfrm>
            <a:off x="3468688" y="5484813"/>
            <a:ext cx="1887537" cy="742950"/>
          </a:xfrm>
          <a:prstGeom prst="rect">
            <a:avLst/>
          </a:prstGeom>
          <a:solidFill>
            <a:srgbClr val="007AC3"/>
          </a:solidFill>
          <a:ln w="38100">
            <a:solidFill>
              <a:srgbClr val="C7E8F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97" name="Rectangle 13"/>
          <p:cNvSpPr>
            <a:spLocks noChangeArrowheads="1"/>
          </p:cNvSpPr>
          <p:nvPr/>
        </p:nvSpPr>
        <p:spPr bwMode="auto">
          <a:xfrm>
            <a:off x="3468688" y="5532438"/>
            <a:ext cx="18875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a:solidFill>
                  <a:schemeClr val="bg1"/>
                </a:solidFill>
              </a:rPr>
              <a:t>Horizontal line of symmetry</a:t>
            </a:r>
          </a:p>
        </p:txBody>
      </p:sp>
      <p:sp>
        <p:nvSpPr>
          <p:cNvPr id="4" name="Rectangle 3"/>
          <p:cNvSpPr>
            <a:spLocks noChangeArrowheads="1"/>
          </p:cNvSpPr>
          <p:nvPr/>
        </p:nvSpPr>
        <p:spPr bwMode="auto">
          <a:xfrm>
            <a:off x="6292850" y="1547813"/>
            <a:ext cx="4365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B</a:t>
            </a:r>
            <a:endParaRPr lang="en-GB" altLang="en-US" sz="3200">
              <a:solidFill>
                <a:schemeClr val="tx1"/>
              </a:solidFill>
            </a:endParaRPr>
          </a:p>
        </p:txBody>
      </p:sp>
      <p:sp>
        <p:nvSpPr>
          <p:cNvPr id="16" name="Rectangle 15"/>
          <p:cNvSpPr>
            <a:spLocks noChangeArrowheads="1"/>
          </p:cNvSpPr>
          <p:nvPr/>
        </p:nvSpPr>
        <p:spPr bwMode="auto">
          <a:xfrm>
            <a:off x="7089775" y="1547813"/>
            <a:ext cx="452438"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A</a:t>
            </a:r>
            <a:endParaRPr lang="en-GB" altLang="en-US" sz="3200">
              <a:solidFill>
                <a:schemeClr val="tx1"/>
              </a:solidFill>
            </a:endParaRPr>
          </a:p>
        </p:txBody>
      </p:sp>
      <p:sp>
        <p:nvSpPr>
          <p:cNvPr id="17" name="Rectangle 16"/>
          <p:cNvSpPr>
            <a:spLocks noChangeArrowheads="1"/>
          </p:cNvSpPr>
          <p:nvPr/>
        </p:nvSpPr>
        <p:spPr bwMode="auto">
          <a:xfrm>
            <a:off x="7902575" y="1593850"/>
            <a:ext cx="3984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F</a:t>
            </a:r>
            <a:endParaRPr lang="en-GB" altLang="en-US" sz="3200">
              <a:solidFill>
                <a:schemeClr val="tx1"/>
              </a:solidFill>
            </a:endParaRPr>
          </a:p>
        </p:txBody>
      </p:sp>
      <p:sp>
        <p:nvSpPr>
          <p:cNvPr id="18" name="Rectangle 17"/>
          <p:cNvSpPr>
            <a:spLocks noChangeArrowheads="1"/>
          </p:cNvSpPr>
          <p:nvPr/>
        </p:nvSpPr>
        <p:spPr bwMode="auto">
          <a:xfrm>
            <a:off x="6267450" y="2201863"/>
            <a:ext cx="4730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H</a:t>
            </a:r>
            <a:endParaRPr lang="en-GB" altLang="en-US" sz="3200">
              <a:solidFill>
                <a:schemeClr val="tx1"/>
              </a:solidFill>
            </a:endParaRPr>
          </a:p>
        </p:txBody>
      </p:sp>
      <p:sp>
        <p:nvSpPr>
          <p:cNvPr id="19" name="Rectangle 18"/>
          <p:cNvSpPr>
            <a:spLocks noChangeArrowheads="1"/>
          </p:cNvSpPr>
          <p:nvPr/>
        </p:nvSpPr>
        <p:spPr bwMode="auto">
          <a:xfrm>
            <a:off x="7108825" y="2208213"/>
            <a:ext cx="3984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J</a:t>
            </a:r>
            <a:endParaRPr lang="en-GB" altLang="en-US" sz="3200">
              <a:solidFill>
                <a:schemeClr val="tx1"/>
              </a:solidFill>
            </a:endParaRPr>
          </a:p>
        </p:txBody>
      </p:sp>
      <p:sp>
        <p:nvSpPr>
          <p:cNvPr id="20" name="Rectangle 19"/>
          <p:cNvSpPr>
            <a:spLocks noChangeArrowheads="1"/>
          </p:cNvSpPr>
          <p:nvPr/>
        </p:nvSpPr>
        <p:spPr bwMode="auto">
          <a:xfrm>
            <a:off x="7877175" y="2208213"/>
            <a:ext cx="4381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C</a:t>
            </a:r>
            <a:endParaRPr lang="en-GB" altLang="en-US" sz="3200">
              <a:solidFill>
                <a:schemeClr val="tx1"/>
              </a:solidFill>
            </a:endParaRPr>
          </a:p>
        </p:txBody>
      </p:sp>
      <p:sp>
        <p:nvSpPr>
          <p:cNvPr id="21" name="Rectangle 20"/>
          <p:cNvSpPr>
            <a:spLocks noChangeArrowheads="1"/>
          </p:cNvSpPr>
          <p:nvPr/>
        </p:nvSpPr>
        <p:spPr bwMode="auto">
          <a:xfrm>
            <a:off x="6267450" y="2862263"/>
            <a:ext cx="4397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X</a:t>
            </a:r>
            <a:endParaRPr lang="en-GB" altLang="en-US" sz="3200">
              <a:solidFill>
                <a:schemeClr val="tx1"/>
              </a:solidFill>
            </a:endParaRPr>
          </a:p>
        </p:txBody>
      </p:sp>
      <p:sp>
        <p:nvSpPr>
          <p:cNvPr id="22" name="Rectangle 21"/>
          <p:cNvSpPr>
            <a:spLocks noChangeArrowheads="1"/>
          </p:cNvSpPr>
          <p:nvPr/>
        </p:nvSpPr>
        <p:spPr bwMode="auto">
          <a:xfrm>
            <a:off x="7089775" y="2862263"/>
            <a:ext cx="4492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K</a:t>
            </a:r>
            <a:endParaRPr lang="en-GB" altLang="en-US" sz="3200">
              <a:solidFill>
                <a:schemeClr val="tx1"/>
              </a:solidFill>
            </a:endParaRPr>
          </a:p>
        </p:txBody>
      </p:sp>
      <p:sp>
        <p:nvSpPr>
          <p:cNvPr id="23" name="Rectangle 22"/>
          <p:cNvSpPr>
            <a:spLocks noChangeArrowheads="1"/>
          </p:cNvSpPr>
          <p:nvPr/>
        </p:nvSpPr>
        <p:spPr bwMode="auto">
          <a:xfrm>
            <a:off x="7837488" y="2852738"/>
            <a:ext cx="5191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M</a:t>
            </a:r>
            <a:endParaRPr lang="en-GB" altLang="en-US" sz="3200">
              <a:solidFill>
                <a:schemeClr val="tx1"/>
              </a:solidFill>
            </a:endParaRPr>
          </a:p>
        </p:txBody>
      </p:sp>
      <p:sp>
        <p:nvSpPr>
          <p:cNvPr id="24" name="Rectangle 23"/>
          <p:cNvSpPr>
            <a:spLocks noChangeArrowheads="1"/>
          </p:cNvSpPr>
          <p:nvPr/>
        </p:nvSpPr>
        <p:spPr bwMode="auto">
          <a:xfrm>
            <a:off x="4078288" y="2781300"/>
            <a:ext cx="438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B</a:t>
            </a:r>
            <a:endParaRPr lang="en-GB" altLang="en-US" sz="3200">
              <a:solidFill>
                <a:schemeClr val="tx1"/>
              </a:solidFill>
            </a:endParaRPr>
          </a:p>
        </p:txBody>
      </p:sp>
      <p:sp>
        <p:nvSpPr>
          <p:cNvPr id="25" name="Rectangle 24"/>
          <p:cNvSpPr>
            <a:spLocks noChangeArrowheads="1"/>
          </p:cNvSpPr>
          <p:nvPr/>
        </p:nvSpPr>
        <p:spPr bwMode="auto">
          <a:xfrm>
            <a:off x="4846638" y="3357563"/>
            <a:ext cx="438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C</a:t>
            </a:r>
            <a:endParaRPr lang="en-GB" altLang="en-US" sz="3200">
              <a:solidFill>
                <a:schemeClr val="tx1"/>
              </a:solidFill>
            </a:endParaRPr>
          </a:p>
        </p:txBody>
      </p:sp>
      <p:sp>
        <p:nvSpPr>
          <p:cNvPr id="26" name="Rectangle 25"/>
          <p:cNvSpPr>
            <a:spLocks noChangeArrowheads="1"/>
          </p:cNvSpPr>
          <p:nvPr/>
        </p:nvSpPr>
        <p:spPr bwMode="auto">
          <a:xfrm>
            <a:off x="4292600" y="4137025"/>
            <a:ext cx="4492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K</a:t>
            </a:r>
            <a:endParaRPr lang="en-GB" altLang="en-US" sz="3200">
              <a:solidFill>
                <a:schemeClr val="tx1"/>
              </a:solidFill>
            </a:endParaRPr>
          </a:p>
        </p:txBody>
      </p:sp>
      <p:sp>
        <p:nvSpPr>
          <p:cNvPr id="27" name="Rectangle 26"/>
          <p:cNvSpPr>
            <a:spLocks noChangeArrowheads="1"/>
          </p:cNvSpPr>
          <p:nvPr/>
        </p:nvSpPr>
        <p:spPr bwMode="auto">
          <a:xfrm>
            <a:off x="1604963" y="3179763"/>
            <a:ext cx="4524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A</a:t>
            </a:r>
            <a:endParaRPr lang="en-GB" altLang="en-US" sz="3200">
              <a:solidFill>
                <a:schemeClr val="tx1"/>
              </a:solidFill>
            </a:endParaRPr>
          </a:p>
        </p:txBody>
      </p:sp>
      <p:sp>
        <p:nvSpPr>
          <p:cNvPr id="28" name="Rectangle 27"/>
          <p:cNvSpPr>
            <a:spLocks noChangeArrowheads="1"/>
          </p:cNvSpPr>
          <p:nvPr/>
        </p:nvSpPr>
        <p:spPr bwMode="auto">
          <a:xfrm>
            <a:off x="5478463" y="2430463"/>
            <a:ext cx="39846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F</a:t>
            </a:r>
            <a:endParaRPr lang="en-GB" altLang="en-US" sz="3200">
              <a:solidFill>
                <a:schemeClr val="tx1"/>
              </a:solidFill>
            </a:endParaRPr>
          </a:p>
        </p:txBody>
      </p:sp>
      <p:sp>
        <p:nvSpPr>
          <p:cNvPr id="29" name="Rectangle 28"/>
          <p:cNvSpPr>
            <a:spLocks noChangeArrowheads="1"/>
          </p:cNvSpPr>
          <p:nvPr/>
        </p:nvSpPr>
        <p:spPr bwMode="auto">
          <a:xfrm>
            <a:off x="3178175" y="3889375"/>
            <a:ext cx="4730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H</a:t>
            </a:r>
            <a:endParaRPr lang="en-GB" altLang="en-US" sz="3200">
              <a:solidFill>
                <a:schemeClr val="tx1"/>
              </a:solidFill>
            </a:endParaRPr>
          </a:p>
        </p:txBody>
      </p:sp>
      <p:sp>
        <p:nvSpPr>
          <p:cNvPr id="30" name="Rectangle 29"/>
          <p:cNvSpPr>
            <a:spLocks noChangeArrowheads="1"/>
          </p:cNvSpPr>
          <p:nvPr/>
        </p:nvSpPr>
        <p:spPr bwMode="auto">
          <a:xfrm>
            <a:off x="969963" y="4678363"/>
            <a:ext cx="381000" cy="59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J</a:t>
            </a:r>
            <a:endParaRPr lang="en-GB" altLang="en-US" sz="3200">
              <a:solidFill>
                <a:schemeClr val="tx1"/>
              </a:solidFill>
            </a:endParaRPr>
          </a:p>
        </p:txBody>
      </p:sp>
      <p:sp>
        <p:nvSpPr>
          <p:cNvPr id="31" name="Rectangle 30"/>
          <p:cNvSpPr>
            <a:spLocks noChangeArrowheads="1"/>
          </p:cNvSpPr>
          <p:nvPr/>
        </p:nvSpPr>
        <p:spPr bwMode="auto">
          <a:xfrm>
            <a:off x="3211513" y="3186113"/>
            <a:ext cx="4397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X</a:t>
            </a:r>
            <a:endParaRPr lang="en-GB" altLang="en-US" sz="3200">
              <a:solidFill>
                <a:schemeClr val="tx1"/>
              </a:solidFill>
            </a:endParaRPr>
          </a:p>
        </p:txBody>
      </p:sp>
      <p:sp>
        <p:nvSpPr>
          <p:cNvPr id="32" name="Rectangle 31"/>
          <p:cNvSpPr>
            <a:spLocks noChangeArrowheads="1"/>
          </p:cNvSpPr>
          <p:nvPr/>
        </p:nvSpPr>
        <p:spPr bwMode="auto">
          <a:xfrm>
            <a:off x="2178050" y="3900488"/>
            <a:ext cx="5175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3200" b="1">
                <a:solidFill>
                  <a:schemeClr val="tx1"/>
                </a:solidFill>
              </a:rPr>
              <a:t>M</a:t>
            </a:r>
            <a:endParaRPr lang="en-GB" altLang="en-US" sz="3200">
              <a:solidFill>
                <a:schemeClr val="tx1"/>
              </a:solidFill>
            </a:endParaRPr>
          </a:p>
        </p:txBody>
      </p:sp>
      <p:sp>
        <p:nvSpPr>
          <p:cNvPr id="5" name="Rectangle 4"/>
          <p:cNvSpPr/>
          <p:nvPr/>
        </p:nvSpPr>
        <p:spPr>
          <a:xfrm>
            <a:off x="828675" y="2322513"/>
            <a:ext cx="5233988" cy="3059112"/>
          </a:xfrm>
          <a:prstGeom prst="rect">
            <a:avLst/>
          </a:prstGeom>
          <a:noFill/>
          <a:ln>
            <a:solidFill>
              <a:srgbClr val="007AC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3" name="TextBox 32"/>
          <p:cNvSpPr txBox="1"/>
          <p:nvPr/>
        </p:nvSpPr>
        <p:spPr>
          <a:xfrm>
            <a:off x="0" y="11219"/>
            <a:ext cx="6768752" cy="523220"/>
          </a:xfrm>
          <a:prstGeom prst="rect">
            <a:avLst/>
          </a:prstGeom>
          <a:noFill/>
        </p:spPr>
        <p:txBody>
          <a:bodyPr wrap="square" rtlCol="0">
            <a:spAutoFit/>
          </a:bodyPr>
          <a:lstStyle/>
          <a:p>
            <a:r>
              <a:rPr lang="en-GB" sz="2800" b="1" u="sng" dirty="0" smtClean="0"/>
              <a:t>Lesson </a:t>
            </a:r>
            <a:r>
              <a:rPr lang="en-GB" sz="2800" b="1" u="sng" dirty="0" smtClean="0"/>
              <a:t>3: Horizontal and Vertical Lines</a:t>
            </a:r>
            <a:endParaRPr lang="en-GB" sz="2800" b="1" u="sng" dirty="0"/>
          </a:p>
        </p:txBody>
      </p:sp>
    </p:spTree>
    <p:extLst>
      <p:ext uri="{BB962C8B-B14F-4D97-AF65-F5344CB8AC3E}">
        <p14:creationId xmlns:p14="http://schemas.microsoft.com/office/powerpoint/2010/main" val="9726578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par>
                                <p:cTn id="12" presetID="26" presetClass="emph" presetSubtype="0" fill="hold" grpId="1" nodeType="withEffect">
                                  <p:stCondLst>
                                    <p:cond delay="0"/>
                                  </p:stCondLst>
                                  <p:childTnLst>
                                    <p:animEffect transition="out" filter="fade">
                                      <p:cBhvr>
                                        <p:cTn id="13" dur="500" tmFilter="0, 0; .2, .5; .8, .5; 1, 0"/>
                                        <p:tgtEl>
                                          <p:spTgt spid="24"/>
                                        </p:tgtEl>
                                      </p:cBhvr>
                                    </p:animEffect>
                                    <p:animScale>
                                      <p:cBhvr>
                                        <p:cTn id="14" dur="250" autoRev="1" fill="hold"/>
                                        <p:tgtEl>
                                          <p:spTgt spid="24"/>
                                        </p:tgtEl>
                                      </p:cBhvr>
                                      <p:by x="105000" y="105000"/>
                                    </p:animScale>
                                  </p:childTnLst>
                                </p:cTn>
                              </p:par>
                            </p:childTnLst>
                          </p:cTn>
                        </p:par>
                      </p:childTnLst>
                    </p:cTn>
                  </p:par>
                </p:childTnLst>
              </p:cTn>
              <p:nextCondLst>
                <p:cond evt="onClick" delay="0">
                  <p:tgtEl>
                    <p:spTgt spid="4"/>
                  </p:tgtEl>
                </p:cond>
              </p:nextCondLst>
            </p:seq>
            <p:seq concurrent="1" nextAc="seek">
              <p:cTn id="15" restart="whenNotActive" fill="hold" evtFilter="cancelBubble" nodeType="interactiveSeq">
                <p:stCondLst>
                  <p:cond evt="onClick" delay="0">
                    <p:tgtEl>
                      <p:spTgt spid="16"/>
                    </p:tgtEl>
                  </p:cond>
                </p:stCondLst>
                <p:endSync evt="end" delay="0">
                  <p:rtn val="all"/>
                </p:endSync>
                <p:childTnLst>
                  <p:par>
                    <p:cTn id="16" fill="hold" nodeType="clickPar">
                      <p:stCondLst>
                        <p:cond delay="0"/>
                      </p:stCondLst>
                      <p:childTnLst>
                        <p:par>
                          <p:cTn id="17" fill="hold" nodeType="withGroup">
                            <p:stCondLst>
                              <p:cond delay="0"/>
                            </p:stCondLst>
                            <p:childTnLst>
                              <p:par>
                                <p:cTn id="18" presetID="10" presetClass="exit" presetSubtype="0" fill="hold" grpId="0" nodeType="clickEffect">
                                  <p:stCondLst>
                                    <p:cond delay="0"/>
                                  </p:stCondLst>
                                  <p:childTnLst>
                                    <p:animEffect transition="out" filter="fade">
                                      <p:cBhvr>
                                        <p:cTn id="19" dur="500"/>
                                        <p:tgtEl>
                                          <p:spTgt spid="16"/>
                                        </p:tgtEl>
                                      </p:cBhvr>
                                    </p:animEffect>
                                    <p:set>
                                      <p:cBhvr>
                                        <p:cTn id="20" dur="1" fill="hold">
                                          <p:stCondLst>
                                            <p:cond delay="499"/>
                                          </p:stCondLst>
                                        </p:cTn>
                                        <p:tgtEl>
                                          <p:spTgt spid="16"/>
                                        </p:tgtEl>
                                        <p:attrNameLst>
                                          <p:attrName>style.visibility</p:attrName>
                                        </p:attrNameLst>
                                      </p:cBhvr>
                                      <p:to>
                                        <p:strVal val="hidden"/>
                                      </p:to>
                                    </p:set>
                                  </p:childTnLst>
                                </p:cTn>
                              </p:par>
                            </p:childTnLst>
                          </p:cTn>
                        </p:par>
                        <p:par>
                          <p:cTn id="21" fill="hold" nodeType="afterGroup">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par>
                                <p:cTn id="25" presetID="26" presetClass="emph" presetSubtype="0" fill="hold" grpId="1" nodeType="withEffect">
                                  <p:stCondLst>
                                    <p:cond delay="0"/>
                                  </p:stCondLst>
                                  <p:childTnLst>
                                    <p:animEffect transition="out" filter="fade">
                                      <p:cBhvr>
                                        <p:cTn id="26" dur="500" tmFilter="0, 0; .2, .5; .8, .5; 1, 0"/>
                                        <p:tgtEl>
                                          <p:spTgt spid="27"/>
                                        </p:tgtEl>
                                      </p:cBhvr>
                                    </p:animEffect>
                                    <p:animScale>
                                      <p:cBhvr>
                                        <p:cTn id="27" dur="250" autoRev="1" fill="hold"/>
                                        <p:tgtEl>
                                          <p:spTgt spid="27"/>
                                        </p:tgtEl>
                                      </p:cBhvr>
                                      <p:by x="105000" y="105000"/>
                                    </p:animScale>
                                  </p:childTnLst>
                                </p:cTn>
                              </p:par>
                            </p:childTnLst>
                          </p:cTn>
                        </p:par>
                      </p:childTnLst>
                    </p:cTn>
                  </p:par>
                </p:childTnLst>
              </p:cTn>
              <p:nextCondLst>
                <p:cond evt="onClick" delay="0">
                  <p:tgtEl>
                    <p:spTgt spid="16"/>
                  </p:tgtEl>
                </p:cond>
              </p:nextCondLst>
            </p:seq>
            <p:seq concurrent="1" nextAc="seek">
              <p:cTn id="28" restart="whenNotActive" fill="hold" evtFilter="cancelBubble" nodeType="interactiveSeq">
                <p:stCondLst>
                  <p:cond evt="onClick" delay="0">
                    <p:tgtEl>
                      <p:spTgt spid="17"/>
                    </p:tgtEl>
                  </p:cond>
                </p:stCondLst>
                <p:endSync evt="end" delay="0">
                  <p:rtn val="all"/>
                </p:endSync>
                <p:childTnLst>
                  <p:par>
                    <p:cTn id="29" fill="hold" nodeType="clickPar">
                      <p:stCondLst>
                        <p:cond delay="0"/>
                      </p:stCondLst>
                      <p:childTnLst>
                        <p:par>
                          <p:cTn id="30" fill="hold" nodeType="withGroup">
                            <p:stCondLst>
                              <p:cond delay="0"/>
                            </p:stCondLst>
                            <p:childTnLst>
                              <p:par>
                                <p:cTn id="31" presetID="10" presetClass="exit" presetSubtype="0" fill="hold" grpId="0" nodeType="clickEffect">
                                  <p:stCondLst>
                                    <p:cond delay="0"/>
                                  </p:stCondLst>
                                  <p:childTnLst>
                                    <p:animEffect transition="out" filter="fade">
                                      <p:cBhvr>
                                        <p:cTn id="32" dur="500"/>
                                        <p:tgtEl>
                                          <p:spTgt spid="17"/>
                                        </p:tgtEl>
                                      </p:cBhvr>
                                    </p:animEffect>
                                    <p:set>
                                      <p:cBhvr>
                                        <p:cTn id="33" dur="1" fill="hold">
                                          <p:stCondLst>
                                            <p:cond delay="499"/>
                                          </p:stCondLst>
                                        </p:cTn>
                                        <p:tgtEl>
                                          <p:spTgt spid="17"/>
                                        </p:tgtEl>
                                        <p:attrNameLst>
                                          <p:attrName>style.visibility</p:attrName>
                                        </p:attrNameLst>
                                      </p:cBhvr>
                                      <p:to>
                                        <p:strVal val="hidden"/>
                                      </p:to>
                                    </p:set>
                                  </p:childTnLst>
                                </p:cTn>
                              </p:par>
                            </p:childTnLst>
                          </p:cTn>
                        </p:par>
                        <p:par>
                          <p:cTn id="34" fill="hold" nodeType="afterGroup">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par>
                                <p:cTn id="38" presetID="26" presetClass="emph" presetSubtype="0" fill="hold" grpId="1" nodeType="withEffect">
                                  <p:stCondLst>
                                    <p:cond delay="0"/>
                                  </p:stCondLst>
                                  <p:childTnLst>
                                    <p:animEffect transition="out" filter="fade">
                                      <p:cBhvr>
                                        <p:cTn id="39" dur="500" tmFilter="0, 0; .2, .5; .8, .5; 1, 0"/>
                                        <p:tgtEl>
                                          <p:spTgt spid="28"/>
                                        </p:tgtEl>
                                      </p:cBhvr>
                                    </p:animEffect>
                                    <p:animScale>
                                      <p:cBhvr>
                                        <p:cTn id="40" dur="250" autoRev="1" fill="hold"/>
                                        <p:tgtEl>
                                          <p:spTgt spid="28"/>
                                        </p:tgtEl>
                                      </p:cBhvr>
                                      <p:by x="105000" y="105000"/>
                                    </p:animScale>
                                  </p:childTnLst>
                                </p:cTn>
                              </p:par>
                            </p:childTnLst>
                          </p:cTn>
                        </p:par>
                      </p:childTnLst>
                    </p:cTn>
                  </p:par>
                </p:childTnLst>
              </p:cTn>
              <p:nextCondLst>
                <p:cond evt="onClick" delay="0">
                  <p:tgtEl>
                    <p:spTgt spid="17"/>
                  </p:tgtEl>
                </p:cond>
              </p:nextCondLst>
            </p:seq>
            <p:seq concurrent="1" nextAc="seek">
              <p:cTn id="41" restart="whenNotActive" fill="hold" evtFilter="cancelBubble" nodeType="interactiveSeq">
                <p:stCondLst>
                  <p:cond evt="onClick" delay="0">
                    <p:tgtEl>
                      <p:spTgt spid="18"/>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10" presetClass="exit" presetSubtype="0" fill="hold" grpId="0" nodeType="clickEffect">
                                  <p:stCondLst>
                                    <p:cond delay="0"/>
                                  </p:stCondLst>
                                  <p:childTnLst>
                                    <p:animEffect transition="out" filter="fade">
                                      <p:cBhvr>
                                        <p:cTn id="45" dur="500"/>
                                        <p:tgtEl>
                                          <p:spTgt spid="18"/>
                                        </p:tgtEl>
                                      </p:cBhvr>
                                    </p:animEffect>
                                    <p:set>
                                      <p:cBhvr>
                                        <p:cTn id="46" dur="1" fill="hold">
                                          <p:stCondLst>
                                            <p:cond delay="499"/>
                                          </p:stCondLst>
                                        </p:cTn>
                                        <p:tgtEl>
                                          <p:spTgt spid="18"/>
                                        </p:tgtEl>
                                        <p:attrNameLst>
                                          <p:attrName>style.visibility</p:attrName>
                                        </p:attrNameLst>
                                      </p:cBhvr>
                                      <p:to>
                                        <p:strVal val="hidden"/>
                                      </p:to>
                                    </p:set>
                                  </p:childTnLst>
                                </p:cTn>
                              </p:par>
                            </p:childTnLst>
                          </p:cTn>
                        </p:par>
                        <p:par>
                          <p:cTn id="47" fill="hold" nodeType="afterGroup">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par>
                                <p:cTn id="51" presetID="26" presetClass="emph" presetSubtype="0" fill="hold" grpId="1" nodeType="withEffect">
                                  <p:stCondLst>
                                    <p:cond delay="0"/>
                                  </p:stCondLst>
                                  <p:childTnLst>
                                    <p:animEffect transition="out" filter="fade">
                                      <p:cBhvr>
                                        <p:cTn id="52" dur="500" tmFilter="0, 0; .2, .5; .8, .5; 1, 0"/>
                                        <p:tgtEl>
                                          <p:spTgt spid="29"/>
                                        </p:tgtEl>
                                      </p:cBhvr>
                                    </p:animEffect>
                                    <p:animScale>
                                      <p:cBhvr>
                                        <p:cTn id="53" dur="250" autoRev="1" fill="hold"/>
                                        <p:tgtEl>
                                          <p:spTgt spid="29"/>
                                        </p:tgtEl>
                                      </p:cBhvr>
                                      <p:by x="105000" y="105000"/>
                                    </p:animScale>
                                  </p:childTnLst>
                                </p:cTn>
                              </p:par>
                            </p:childTnLst>
                          </p:cTn>
                        </p:par>
                      </p:childTnLst>
                    </p:cTn>
                  </p:par>
                </p:childTnLst>
              </p:cTn>
              <p:nextCondLst>
                <p:cond evt="onClick" delay="0">
                  <p:tgtEl>
                    <p:spTgt spid="18"/>
                  </p:tgtEl>
                </p:cond>
              </p:nextCondLst>
            </p:seq>
            <p:seq concurrent="1" nextAc="seek">
              <p:cTn id="54" restart="whenNotActive" fill="hold" evtFilter="cancelBubble" nodeType="interactiveSeq">
                <p:stCondLst>
                  <p:cond evt="onClick" delay="0">
                    <p:tgtEl>
                      <p:spTgt spid="19"/>
                    </p:tgtEl>
                  </p:cond>
                </p:stCondLst>
                <p:endSync evt="end" delay="0">
                  <p:rtn val="all"/>
                </p:endSync>
                <p:childTnLst>
                  <p:par>
                    <p:cTn id="55" fill="hold" nodeType="clickPar">
                      <p:stCondLst>
                        <p:cond delay="0"/>
                      </p:stCondLst>
                      <p:childTnLst>
                        <p:par>
                          <p:cTn id="56" fill="hold" nodeType="withGroup">
                            <p:stCondLst>
                              <p:cond delay="0"/>
                            </p:stCondLst>
                            <p:childTnLst>
                              <p:par>
                                <p:cTn id="57" presetID="10" presetClass="exit" presetSubtype="0" fill="hold" grpId="0" nodeType="clickEffect">
                                  <p:stCondLst>
                                    <p:cond delay="0"/>
                                  </p:stCondLst>
                                  <p:childTnLst>
                                    <p:animEffect transition="out" filter="fade">
                                      <p:cBhvr>
                                        <p:cTn id="58" dur="500"/>
                                        <p:tgtEl>
                                          <p:spTgt spid="19"/>
                                        </p:tgtEl>
                                      </p:cBhvr>
                                    </p:animEffect>
                                    <p:set>
                                      <p:cBhvr>
                                        <p:cTn id="59" dur="1" fill="hold">
                                          <p:stCondLst>
                                            <p:cond delay="499"/>
                                          </p:stCondLst>
                                        </p:cTn>
                                        <p:tgtEl>
                                          <p:spTgt spid="19"/>
                                        </p:tgtEl>
                                        <p:attrNameLst>
                                          <p:attrName>style.visibility</p:attrName>
                                        </p:attrNameLst>
                                      </p:cBhvr>
                                      <p:to>
                                        <p:strVal val="hidden"/>
                                      </p:to>
                                    </p:set>
                                  </p:childTnLst>
                                </p:cTn>
                              </p:par>
                            </p:childTnLst>
                          </p:cTn>
                        </p:par>
                        <p:par>
                          <p:cTn id="60" fill="hold" nodeType="afterGroup">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par>
                                <p:cTn id="64" presetID="26" presetClass="emph" presetSubtype="0" fill="hold" grpId="1" nodeType="withEffect">
                                  <p:stCondLst>
                                    <p:cond delay="0"/>
                                  </p:stCondLst>
                                  <p:childTnLst>
                                    <p:animEffect transition="out" filter="fade">
                                      <p:cBhvr>
                                        <p:cTn id="65" dur="500" tmFilter="0, 0; .2, .5; .8, .5; 1, 0"/>
                                        <p:tgtEl>
                                          <p:spTgt spid="30"/>
                                        </p:tgtEl>
                                      </p:cBhvr>
                                    </p:animEffect>
                                    <p:animScale>
                                      <p:cBhvr>
                                        <p:cTn id="66" dur="250" autoRev="1" fill="hold"/>
                                        <p:tgtEl>
                                          <p:spTgt spid="30"/>
                                        </p:tgtEl>
                                      </p:cBhvr>
                                      <p:by x="105000" y="105000"/>
                                    </p:animScale>
                                  </p:childTnLst>
                                </p:cTn>
                              </p:par>
                            </p:childTnLst>
                          </p:cTn>
                        </p:par>
                      </p:childTnLst>
                    </p:cTn>
                  </p:par>
                </p:childTnLst>
              </p:cTn>
              <p:nextCondLst>
                <p:cond evt="onClick" delay="0">
                  <p:tgtEl>
                    <p:spTgt spid="19"/>
                  </p:tgtEl>
                </p:cond>
              </p:nextCondLst>
            </p:seq>
            <p:seq concurrent="1" nextAc="seek">
              <p:cTn id="67" restart="whenNotActive" fill="hold" evtFilter="cancelBubble" nodeType="interactiveSeq">
                <p:stCondLst>
                  <p:cond evt="onClick" delay="0">
                    <p:tgtEl>
                      <p:spTgt spid="20"/>
                    </p:tgtEl>
                  </p:cond>
                </p:stCondLst>
                <p:endSync evt="end" delay="0">
                  <p:rtn val="all"/>
                </p:endSync>
                <p:childTnLst>
                  <p:par>
                    <p:cTn id="68" fill="hold" nodeType="clickPar">
                      <p:stCondLst>
                        <p:cond delay="0"/>
                      </p:stCondLst>
                      <p:childTnLst>
                        <p:par>
                          <p:cTn id="69" fill="hold" nodeType="withGroup">
                            <p:stCondLst>
                              <p:cond delay="0"/>
                            </p:stCondLst>
                            <p:childTnLst>
                              <p:par>
                                <p:cTn id="70" presetID="10" presetClass="exit" presetSubtype="0" fill="hold" grpId="0" nodeType="clickEffect">
                                  <p:stCondLst>
                                    <p:cond delay="0"/>
                                  </p:stCondLst>
                                  <p:childTnLst>
                                    <p:animEffect transition="out" filter="fade">
                                      <p:cBhvr>
                                        <p:cTn id="71" dur="500"/>
                                        <p:tgtEl>
                                          <p:spTgt spid="20"/>
                                        </p:tgtEl>
                                      </p:cBhvr>
                                    </p:animEffect>
                                    <p:set>
                                      <p:cBhvr>
                                        <p:cTn id="72" dur="1" fill="hold">
                                          <p:stCondLst>
                                            <p:cond delay="499"/>
                                          </p:stCondLst>
                                        </p:cTn>
                                        <p:tgtEl>
                                          <p:spTgt spid="20"/>
                                        </p:tgtEl>
                                        <p:attrNameLst>
                                          <p:attrName>style.visibility</p:attrName>
                                        </p:attrNameLst>
                                      </p:cBhvr>
                                      <p:to>
                                        <p:strVal val="hidden"/>
                                      </p:to>
                                    </p:set>
                                  </p:childTnLst>
                                </p:cTn>
                              </p:par>
                            </p:childTnLst>
                          </p:cTn>
                        </p:par>
                        <p:par>
                          <p:cTn id="73" fill="hold" nodeType="afterGroup">
                            <p:stCondLst>
                              <p:cond delay="500"/>
                            </p:stCondLst>
                            <p:childTnLst>
                              <p:par>
                                <p:cTn id="74" presetID="10" presetClass="entr" presetSubtype="0" fill="hold" grpId="0" nodeType="after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fade">
                                      <p:cBhvr>
                                        <p:cTn id="76" dur="500"/>
                                        <p:tgtEl>
                                          <p:spTgt spid="25"/>
                                        </p:tgtEl>
                                      </p:cBhvr>
                                    </p:animEffect>
                                  </p:childTnLst>
                                </p:cTn>
                              </p:par>
                              <p:par>
                                <p:cTn id="77" presetID="26" presetClass="emph" presetSubtype="0" fill="hold" grpId="1" nodeType="withEffect">
                                  <p:stCondLst>
                                    <p:cond delay="0"/>
                                  </p:stCondLst>
                                  <p:childTnLst>
                                    <p:animEffect transition="out" filter="fade">
                                      <p:cBhvr>
                                        <p:cTn id="78" dur="500" tmFilter="0, 0; .2, .5; .8, .5; 1, 0"/>
                                        <p:tgtEl>
                                          <p:spTgt spid="25"/>
                                        </p:tgtEl>
                                      </p:cBhvr>
                                    </p:animEffect>
                                    <p:animScale>
                                      <p:cBhvr>
                                        <p:cTn id="79" dur="250" autoRev="1" fill="hold"/>
                                        <p:tgtEl>
                                          <p:spTgt spid="25"/>
                                        </p:tgtEl>
                                      </p:cBhvr>
                                      <p:by x="105000" y="105000"/>
                                    </p:animScale>
                                  </p:childTnLst>
                                </p:cTn>
                              </p:par>
                            </p:childTnLst>
                          </p:cTn>
                        </p:par>
                      </p:childTnLst>
                    </p:cTn>
                  </p:par>
                </p:childTnLst>
              </p:cTn>
              <p:nextCondLst>
                <p:cond evt="onClick" delay="0">
                  <p:tgtEl>
                    <p:spTgt spid="20"/>
                  </p:tgtEl>
                </p:cond>
              </p:nextCondLst>
            </p:seq>
            <p:seq concurrent="1" nextAc="seek">
              <p:cTn id="80" restart="whenNotActive" fill="hold" evtFilter="cancelBubble" nodeType="interactiveSeq">
                <p:stCondLst>
                  <p:cond evt="onClick" delay="0">
                    <p:tgtEl>
                      <p:spTgt spid="21"/>
                    </p:tgtEl>
                  </p:cond>
                </p:stCondLst>
                <p:endSync evt="end" delay="0">
                  <p:rtn val="all"/>
                </p:endSync>
                <p:childTnLst>
                  <p:par>
                    <p:cTn id="81" fill="hold" nodeType="clickPar">
                      <p:stCondLst>
                        <p:cond delay="0"/>
                      </p:stCondLst>
                      <p:childTnLst>
                        <p:par>
                          <p:cTn id="82" fill="hold" nodeType="withGroup">
                            <p:stCondLst>
                              <p:cond delay="0"/>
                            </p:stCondLst>
                            <p:childTnLst>
                              <p:par>
                                <p:cTn id="83" presetID="10" presetClass="exit" presetSubtype="0" fill="hold" grpId="0" nodeType="clickEffect">
                                  <p:stCondLst>
                                    <p:cond delay="0"/>
                                  </p:stCondLst>
                                  <p:childTnLst>
                                    <p:animEffect transition="out" filter="fade">
                                      <p:cBhvr>
                                        <p:cTn id="84" dur="500"/>
                                        <p:tgtEl>
                                          <p:spTgt spid="21"/>
                                        </p:tgtEl>
                                      </p:cBhvr>
                                    </p:animEffect>
                                    <p:set>
                                      <p:cBhvr>
                                        <p:cTn id="85" dur="1" fill="hold">
                                          <p:stCondLst>
                                            <p:cond delay="499"/>
                                          </p:stCondLst>
                                        </p:cTn>
                                        <p:tgtEl>
                                          <p:spTgt spid="21"/>
                                        </p:tgtEl>
                                        <p:attrNameLst>
                                          <p:attrName>style.visibility</p:attrName>
                                        </p:attrNameLst>
                                      </p:cBhvr>
                                      <p:to>
                                        <p:strVal val="hidden"/>
                                      </p:to>
                                    </p:set>
                                  </p:childTnLst>
                                </p:cTn>
                              </p:par>
                            </p:childTnLst>
                          </p:cTn>
                        </p:par>
                        <p:par>
                          <p:cTn id="86" fill="hold" nodeType="afterGroup">
                            <p:stCondLst>
                              <p:cond delay="500"/>
                            </p:stCondLst>
                            <p:childTnLst>
                              <p:par>
                                <p:cTn id="87" presetID="10" presetClass="entr" presetSubtype="0" fill="hold" grpId="0" nodeType="afterEffect">
                                  <p:stCondLst>
                                    <p:cond delay="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500"/>
                                        <p:tgtEl>
                                          <p:spTgt spid="31"/>
                                        </p:tgtEl>
                                      </p:cBhvr>
                                    </p:animEffect>
                                  </p:childTnLst>
                                </p:cTn>
                              </p:par>
                              <p:par>
                                <p:cTn id="90" presetID="26" presetClass="emph" presetSubtype="0" fill="hold" grpId="1" nodeType="withEffect">
                                  <p:stCondLst>
                                    <p:cond delay="0"/>
                                  </p:stCondLst>
                                  <p:childTnLst>
                                    <p:animEffect transition="out" filter="fade">
                                      <p:cBhvr>
                                        <p:cTn id="91" dur="500" tmFilter="0, 0; .2, .5; .8, .5; 1, 0"/>
                                        <p:tgtEl>
                                          <p:spTgt spid="31"/>
                                        </p:tgtEl>
                                      </p:cBhvr>
                                    </p:animEffect>
                                    <p:animScale>
                                      <p:cBhvr>
                                        <p:cTn id="92" dur="250" autoRev="1" fill="hold"/>
                                        <p:tgtEl>
                                          <p:spTgt spid="31"/>
                                        </p:tgtEl>
                                      </p:cBhvr>
                                      <p:by x="105000" y="105000"/>
                                    </p:animScale>
                                  </p:childTnLst>
                                </p:cTn>
                              </p:par>
                            </p:childTnLst>
                          </p:cTn>
                        </p:par>
                      </p:childTnLst>
                    </p:cTn>
                  </p:par>
                </p:childTnLst>
              </p:cTn>
              <p:nextCondLst>
                <p:cond evt="onClick" delay="0">
                  <p:tgtEl>
                    <p:spTgt spid="21"/>
                  </p:tgtEl>
                </p:cond>
              </p:nextCondLst>
            </p:seq>
            <p:seq concurrent="1" nextAc="seek">
              <p:cTn id="93" restart="whenNotActive" fill="hold" evtFilter="cancelBubble" nodeType="interactiveSeq">
                <p:stCondLst>
                  <p:cond evt="onClick" delay="0">
                    <p:tgtEl>
                      <p:spTgt spid="22"/>
                    </p:tgtEl>
                  </p:cond>
                </p:stCondLst>
                <p:endSync evt="end" delay="0">
                  <p:rtn val="all"/>
                </p:endSync>
                <p:childTnLst>
                  <p:par>
                    <p:cTn id="94" fill="hold" nodeType="clickPar">
                      <p:stCondLst>
                        <p:cond delay="0"/>
                      </p:stCondLst>
                      <p:childTnLst>
                        <p:par>
                          <p:cTn id="95" fill="hold" nodeType="withGroup">
                            <p:stCondLst>
                              <p:cond delay="0"/>
                            </p:stCondLst>
                            <p:childTnLst>
                              <p:par>
                                <p:cTn id="96" presetID="10" presetClass="exit" presetSubtype="0" fill="hold" grpId="0" nodeType="clickEffect">
                                  <p:stCondLst>
                                    <p:cond delay="0"/>
                                  </p:stCondLst>
                                  <p:childTnLst>
                                    <p:animEffect transition="out" filter="fade">
                                      <p:cBhvr>
                                        <p:cTn id="97" dur="500"/>
                                        <p:tgtEl>
                                          <p:spTgt spid="22"/>
                                        </p:tgtEl>
                                      </p:cBhvr>
                                    </p:animEffect>
                                    <p:set>
                                      <p:cBhvr>
                                        <p:cTn id="98" dur="1" fill="hold">
                                          <p:stCondLst>
                                            <p:cond delay="499"/>
                                          </p:stCondLst>
                                        </p:cTn>
                                        <p:tgtEl>
                                          <p:spTgt spid="22"/>
                                        </p:tgtEl>
                                        <p:attrNameLst>
                                          <p:attrName>style.visibility</p:attrName>
                                        </p:attrNameLst>
                                      </p:cBhvr>
                                      <p:to>
                                        <p:strVal val="hidden"/>
                                      </p:to>
                                    </p:set>
                                  </p:childTnLst>
                                </p:cTn>
                              </p:par>
                            </p:childTnLst>
                          </p:cTn>
                        </p:par>
                        <p:par>
                          <p:cTn id="99" fill="hold" nodeType="afterGroup">
                            <p:stCondLst>
                              <p:cond delay="500"/>
                            </p:stCondLst>
                            <p:childTnLst>
                              <p:par>
                                <p:cTn id="100" presetID="10" presetClass="entr" presetSubtype="0" fill="hold" grpId="0" nodeType="afterEffect">
                                  <p:stCondLst>
                                    <p:cond delay="0"/>
                                  </p:stCondLst>
                                  <p:childTnLst>
                                    <p:set>
                                      <p:cBhvr>
                                        <p:cTn id="101" dur="1" fill="hold">
                                          <p:stCondLst>
                                            <p:cond delay="0"/>
                                          </p:stCondLst>
                                        </p:cTn>
                                        <p:tgtEl>
                                          <p:spTgt spid="26"/>
                                        </p:tgtEl>
                                        <p:attrNameLst>
                                          <p:attrName>style.visibility</p:attrName>
                                        </p:attrNameLst>
                                      </p:cBhvr>
                                      <p:to>
                                        <p:strVal val="visible"/>
                                      </p:to>
                                    </p:set>
                                    <p:animEffect transition="in" filter="fade">
                                      <p:cBhvr>
                                        <p:cTn id="102" dur="500"/>
                                        <p:tgtEl>
                                          <p:spTgt spid="26"/>
                                        </p:tgtEl>
                                      </p:cBhvr>
                                    </p:animEffect>
                                  </p:childTnLst>
                                </p:cTn>
                              </p:par>
                              <p:par>
                                <p:cTn id="103" presetID="26" presetClass="emph" presetSubtype="0" fill="hold" grpId="1" nodeType="withEffect">
                                  <p:stCondLst>
                                    <p:cond delay="0"/>
                                  </p:stCondLst>
                                  <p:childTnLst>
                                    <p:animEffect transition="out" filter="fade">
                                      <p:cBhvr>
                                        <p:cTn id="104" dur="500" tmFilter="0, 0; .2, .5; .8, .5; 1, 0"/>
                                        <p:tgtEl>
                                          <p:spTgt spid="26"/>
                                        </p:tgtEl>
                                      </p:cBhvr>
                                    </p:animEffect>
                                    <p:animScale>
                                      <p:cBhvr>
                                        <p:cTn id="105" dur="250" autoRev="1" fill="hold"/>
                                        <p:tgtEl>
                                          <p:spTgt spid="26"/>
                                        </p:tgtEl>
                                      </p:cBhvr>
                                      <p:by x="105000" y="105000"/>
                                    </p:animScale>
                                  </p:childTnLst>
                                </p:cTn>
                              </p:par>
                            </p:childTnLst>
                          </p:cTn>
                        </p:par>
                      </p:childTnLst>
                    </p:cTn>
                  </p:par>
                </p:childTnLst>
              </p:cTn>
              <p:nextCondLst>
                <p:cond evt="onClick" delay="0">
                  <p:tgtEl>
                    <p:spTgt spid="22"/>
                  </p:tgtEl>
                </p:cond>
              </p:nextCondLst>
            </p:seq>
            <p:seq concurrent="1" nextAc="seek">
              <p:cTn id="106" restart="whenNotActive" fill="hold" evtFilter="cancelBubble" nodeType="interactiveSeq">
                <p:stCondLst>
                  <p:cond evt="onClick" delay="0">
                    <p:tgtEl>
                      <p:spTgt spid="23"/>
                    </p:tgtEl>
                  </p:cond>
                </p:stCondLst>
                <p:endSync evt="end" delay="0">
                  <p:rtn val="all"/>
                </p:endSync>
                <p:childTnLst>
                  <p:par>
                    <p:cTn id="107" fill="hold" nodeType="clickPar">
                      <p:stCondLst>
                        <p:cond delay="0"/>
                      </p:stCondLst>
                      <p:childTnLst>
                        <p:par>
                          <p:cTn id="108" fill="hold" nodeType="withGroup">
                            <p:stCondLst>
                              <p:cond delay="0"/>
                            </p:stCondLst>
                            <p:childTnLst>
                              <p:par>
                                <p:cTn id="109" presetID="10" presetClass="exit" presetSubtype="0" fill="hold" grpId="0" nodeType="clickEffect">
                                  <p:stCondLst>
                                    <p:cond delay="0"/>
                                  </p:stCondLst>
                                  <p:childTnLst>
                                    <p:animEffect transition="out" filter="fade">
                                      <p:cBhvr>
                                        <p:cTn id="110" dur="500"/>
                                        <p:tgtEl>
                                          <p:spTgt spid="23"/>
                                        </p:tgtEl>
                                      </p:cBhvr>
                                    </p:animEffect>
                                    <p:set>
                                      <p:cBhvr>
                                        <p:cTn id="111" dur="1" fill="hold">
                                          <p:stCondLst>
                                            <p:cond delay="499"/>
                                          </p:stCondLst>
                                        </p:cTn>
                                        <p:tgtEl>
                                          <p:spTgt spid="23"/>
                                        </p:tgtEl>
                                        <p:attrNameLst>
                                          <p:attrName>style.visibility</p:attrName>
                                        </p:attrNameLst>
                                      </p:cBhvr>
                                      <p:to>
                                        <p:strVal val="hidden"/>
                                      </p:to>
                                    </p:set>
                                  </p:childTnLst>
                                </p:cTn>
                              </p:par>
                            </p:childTnLst>
                          </p:cTn>
                        </p:par>
                        <p:par>
                          <p:cTn id="112" fill="hold" nodeType="afterGroup">
                            <p:stCondLst>
                              <p:cond delay="500"/>
                            </p:stCondLst>
                            <p:childTnLst>
                              <p:par>
                                <p:cTn id="113" presetID="10" presetClass="entr" presetSubtype="0" fill="hold" grpId="0" nodeType="afterEffect">
                                  <p:stCondLst>
                                    <p:cond delay="0"/>
                                  </p:stCondLst>
                                  <p:childTnLst>
                                    <p:set>
                                      <p:cBhvr>
                                        <p:cTn id="114" dur="1" fill="hold">
                                          <p:stCondLst>
                                            <p:cond delay="0"/>
                                          </p:stCondLst>
                                        </p:cTn>
                                        <p:tgtEl>
                                          <p:spTgt spid="32"/>
                                        </p:tgtEl>
                                        <p:attrNameLst>
                                          <p:attrName>style.visibility</p:attrName>
                                        </p:attrNameLst>
                                      </p:cBhvr>
                                      <p:to>
                                        <p:strVal val="visible"/>
                                      </p:to>
                                    </p:set>
                                    <p:animEffect transition="in" filter="fade">
                                      <p:cBhvr>
                                        <p:cTn id="115" dur="500"/>
                                        <p:tgtEl>
                                          <p:spTgt spid="32"/>
                                        </p:tgtEl>
                                      </p:cBhvr>
                                    </p:animEffect>
                                  </p:childTnLst>
                                </p:cTn>
                              </p:par>
                              <p:par>
                                <p:cTn id="116" presetID="26" presetClass="emph" presetSubtype="0" fill="hold" grpId="1" nodeType="withEffect">
                                  <p:stCondLst>
                                    <p:cond delay="0"/>
                                  </p:stCondLst>
                                  <p:childTnLst>
                                    <p:animEffect transition="out" filter="fade">
                                      <p:cBhvr>
                                        <p:cTn id="117" dur="500" tmFilter="0, 0; .2, .5; .8, .5; 1, 0"/>
                                        <p:tgtEl>
                                          <p:spTgt spid="32"/>
                                        </p:tgtEl>
                                      </p:cBhvr>
                                    </p:animEffect>
                                    <p:animScale>
                                      <p:cBhvr>
                                        <p:cTn id="118" dur="250" autoRev="1" fill="hold"/>
                                        <p:tgtEl>
                                          <p:spTgt spid="32"/>
                                        </p:tgtEl>
                                      </p:cBhvr>
                                      <p:by x="105000" y="105000"/>
                                    </p:animScale>
                                  </p:childTnLst>
                                </p:cTn>
                              </p:par>
                            </p:childTnLst>
                          </p:cTn>
                        </p:par>
                      </p:childTnLst>
                    </p:cTn>
                  </p:par>
                </p:childTnLst>
              </p:cTn>
              <p:nextCondLst>
                <p:cond evt="onClick" delay="0">
                  <p:tgtEl>
                    <p:spTgt spid="23"/>
                  </p:tgtEl>
                </p:cond>
              </p:nextCondLst>
            </p:seq>
          </p:childTnLst>
        </p:cTn>
      </p:par>
    </p:tnLst>
    <p:bldLst>
      <p:bldP spid="4" grpId="0"/>
      <p:bldP spid="16" grpId="0"/>
      <p:bldP spid="17" grpId="0"/>
      <p:bldP spid="18" grpId="0"/>
      <p:bldP spid="19" grpId="0"/>
      <p:bldP spid="20" grpId="0"/>
      <p:bldP spid="21" grpId="0"/>
      <p:bldP spid="22" grpId="0"/>
      <p:bldP spid="23" grpId="0"/>
      <p:bldP spid="24" grpId="0"/>
      <p:bldP spid="24" grpId="1"/>
      <p:bldP spid="25" grpId="0"/>
      <p:bldP spid="25" grpId="1"/>
      <p:bldP spid="26" grpId="0"/>
      <p:bldP spid="26" grpId="1"/>
      <p:bldP spid="27" grpId="0"/>
      <p:bldP spid="27" grpId="1"/>
      <p:bldP spid="28" grpId="0"/>
      <p:bldP spid="28" grpId="1"/>
      <p:bldP spid="29" grpId="0"/>
      <p:bldP spid="29" grpId="1"/>
      <p:bldP spid="30" grpId="0"/>
      <p:bldP spid="30" grpId="1"/>
      <p:bldP spid="31" grpId="0"/>
      <p:bldP spid="31" grpId="1"/>
      <p:bldP spid="32" grpId="0"/>
      <p:bldP spid="32" grpId="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1219"/>
            <a:ext cx="6768752" cy="523220"/>
          </a:xfrm>
          <a:prstGeom prst="rect">
            <a:avLst/>
          </a:prstGeom>
          <a:noFill/>
        </p:spPr>
        <p:txBody>
          <a:bodyPr wrap="square" rtlCol="0">
            <a:spAutoFit/>
          </a:bodyPr>
          <a:lstStyle/>
          <a:p>
            <a:r>
              <a:rPr lang="en-GB" sz="2800" b="1" u="sng" dirty="0" smtClean="0"/>
              <a:t>Lesson </a:t>
            </a:r>
            <a:r>
              <a:rPr lang="en-GB" sz="2800" b="1" u="sng" dirty="0" smtClean="0"/>
              <a:t>3: Horizontal and Vertical Lines</a:t>
            </a:r>
            <a:endParaRPr lang="en-GB" sz="2800" b="1" u="sng"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570220"/>
            <a:ext cx="7344816" cy="1637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92895"/>
            <a:ext cx="9144000" cy="18722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2078" y="4653136"/>
            <a:ext cx="6572250" cy="196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73658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a:t>
            </a:r>
            <a:r>
              <a:rPr lang="en-GB" sz="3200" b="1" u="sng" dirty="0" smtClean="0"/>
              <a:t>3: Horizontal and Vertical Lines</a:t>
            </a:r>
            <a:endParaRPr lang="en-GB" sz="3200" b="1" u="sng"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81150"/>
            <a:ext cx="4810125" cy="3695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5436096" y="1581150"/>
            <a:ext cx="3582144" cy="4401205"/>
          </a:xfrm>
          <a:prstGeom prst="rect">
            <a:avLst/>
          </a:prstGeom>
        </p:spPr>
        <p:txBody>
          <a:bodyPr wrap="square">
            <a:spAutoFit/>
          </a:bodyPr>
          <a:lstStyle/>
          <a:p>
            <a:r>
              <a:rPr lang="en-GB" sz="2800" dirty="0"/>
              <a:t>How many horizontal and vertical lines can you spot in this image by Mondrian</a:t>
            </a:r>
            <a:r>
              <a:rPr lang="en-GB" sz="2800" dirty="0" smtClean="0"/>
              <a:t>? </a:t>
            </a:r>
            <a:r>
              <a:rPr lang="en-GB" dirty="0" smtClean="0">
                <a:solidFill>
                  <a:srgbClr val="FF0000"/>
                </a:solidFill>
              </a:rPr>
              <a:t>Answer on the next slide.</a:t>
            </a:r>
            <a:endParaRPr lang="en-GB" sz="2800" dirty="0">
              <a:solidFill>
                <a:srgbClr val="FF0000"/>
              </a:solidFill>
            </a:endParaRPr>
          </a:p>
          <a:p>
            <a:endParaRPr lang="en-GB" sz="2800" dirty="0" smtClean="0"/>
          </a:p>
          <a:p>
            <a:r>
              <a:rPr lang="en-GB" sz="2800" dirty="0" smtClean="0"/>
              <a:t>Create </a:t>
            </a:r>
            <a:r>
              <a:rPr lang="en-GB" sz="2800" dirty="0"/>
              <a:t>your own piece of art work using only horizontal and vertical lines</a:t>
            </a:r>
          </a:p>
        </p:txBody>
      </p:sp>
    </p:spTree>
    <p:extLst>
      <p:ext uri="{BB962C8B-B14F-4D97-AF65-F5344CB8AC3E}">
        <p14:creationId xmlns:p14="http://schemas.microsoft.com/office/powerpoint/2010/main" val="107040200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a:t>
            </a:r>
            <a:r>
              <a:rPr lang="en-GB" sz="3200" b="1" u="sng" dirty="0" smtClean="0"/>
              <a:t>3: Horizontal and Vertical Lines</a:t>
            </a:r>
            <a:endParaRPr lang="en-GB" sz="3200" b="1" u="sng"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412776"/>
            <a:ext cx="4810125" cy="3695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5580112" y="1916832"/>
            <a:ext cx="3384376" cy="2554545"/>
          </a:xfrm>
          <a:prstGeom prst="rect">
            <a:avLst/>
          </a:prstGeom>
        </p:spPr>
        <p:txBody>
          <a:bodyPr wrap="square">
            <a:spAutoFit/>
          </a:bodyPr>
          <a:lstStyle/>
          <a:p>
            <a:r>
              <a:rPr lang="en-GB" sz="4000" dirty="0"/>
              <a:t>There are 5 horizontal lines and 8 vertical lines.</a:t>
            </a:r>
          </a:p>
        </p:txBody>
      </p:sp>
    </p:spTree>
    <p:extLst>
      <p:ext uri="{BB962C8B-B14F-4D97-AF65-F5344CB8AC3E}">
        <p14:creationId xmlns:p14="http://schemas.microsoft.com/office/powerpoint/2010/main" val="31751342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536" y="0"/>
            <a:ext cx="2736304" cy="764704"/>
          </a:xfrm>
        </p:spPr>
        <p:txBody>
          <a:bodyPr/>
          <a:lstStyle/>
          <a:p>
            <a:r>
              <a:rPr lang="en-GB" dirty="0" smtClean="0"/>
              <a:t>Topic</a:t>
            </a:r>
            <a:endParaRPr lang="en-GB"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4704"/>
            <a:ext cx="4524375" cy="3371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17032"/>
            <a:ext cx="5847880" cy="31409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536504" y="116632"/>
            <a:ext cx="4644008" cy="4001095"/>
          </a:xfrm>
          <a:prstGeom prst="rect">
            <a:avLst/>
          </a:prstGeom>
          <a:noFill/>
        </p:spPr>
        <p:txBody>
          <a:bodyPr wrap="square" rtlCol="0">
            <a:spAutoFit/>
          </a:bodyPr>
          <a:lstStyle/>
          <a:p>
            <a:r>
              <a:rPr lang="en-GB" sz="2400" b="1" dirty="0" smtClean="0"/>
              <a:t>Task:</a:t>
            </a:r>
            <a:r>
              <a:rPr lang="en-GB" sz="2400" dirty="0" smtClean="0"/>
              <a:t> research some toys and games that were played in The Victorian times. </a:t>
            </a:r>
          </a:p>
          <a:p>
            <a:r>
              <a:rPr lang="en-GB" sz="2400" dirty="0" smtClean="0"/>
              <a:t>Print out or draw pictures of the toys and label them. </a:t>
            </a:r>
          </a:p>
          <a:p>
            <a:endParaRPr lang="en-GB" sz="2400" dirty="0"/>
          </a:p>
          <a:p>
            <a:r>
              <a:rPr lang="en-GB" sz="2400" b="1" dirty="0" smtClean="0"/>
              <a:t>Challenge:</a:t>
            </a:r>
            <a:r>
              <a:rPr lang="en-GB" sz="2400" dirty="0" smtClean="0"/>
              <a:t> can you put them in a table labelled ‘rich children’ and ‘poor children’. </a:t>
            </a:r>
          </a:p>
          <a:p>
            <a:endParaRPr lang="en-GB" dirty="0"/>
          </a:p>
          <a:p>
            <a:r>
              <a:rPr lang="en-GB" dirty="0" smtClean="0"/>
              <a:t>A good website to use is: </a:t>
            </a:r>
            <a:endParaRPr lang="en-GB" sz="1600" dirty="0" smtClean="0"/>
          </a:p>
        </p:txBody>
      </p:sp>
      <p:sp>
        <p:nvSpPr>
          <p:cNvPr id="5" name="Rectangle 4"/>
          <p:cNvSpPr/>
          <p:nvPr/>
        </p:nvSpPr>
        <p:spPr>
          <a:xfrm>
            <a:off x="4524375" y="3893373"/>
            <a:ext cx="4572000" cy="646331"/>
          </a:xfrm>
          <a:prstGeom prst="rect">
            <a:avLst/>
          </a:prstGeom>
        </p:spPr>
        <p:txBody>
          <a:bodyPr>
            <a:spAutoFit/>
          </a:bodyPr>
          <a:lstStyle/>
          <a:p>
            <a:r>
              <a:rPr lang="en-GB" dirty="0" smtClean="0">
                <a:hlinkClick r:id="rId4"/>
              </a:rPr>
              <a:t>https</a:t>
            </a:r>
            <a:r>
              <a:rPr lang="en-GB" dirty="0">
                <a:hlinkClick r:id="rId4"/>
              </a:rPr>
              <a:t>://</a:t>
            </a:r>
            <a:r>
              <a:rPr lang="en-GB" dirty="0" err="1">
                <a:hlinkClick r:id="rId4"/>
              </a:rPr>
              <a:t>victorianchildren.org</a:t>
            </a:r>
            <a:r>
              <a:rPr lang="en-GB" dirty="0">
                <a:hlinkClick r:id="rId4"/>
              </a:rPr>
              <a:t>/</a:t>
            </a:r>
            <a:r>
              <a:rPr lang="en-GB" dirty="0" err="1">
                <a:hlinkClick r:id="rId4"/>
              </a:rPr>
              <a:t>victorian</a:t>
            </a:r>
            <a:r>
              <a:rPr lang="en-GB" dirty="0">
                <a:hlinkClick r:id="rId4"/>
              </a:rPr>
              <a:t>-toys-and-</a:t>
            </a:r>
            <a:r>
              <a:rPr lang="en-GB" dirty="0" err="1">
                <a:hlinkClick r:id="rId4"/>
              </a:rPr>
              <a:t>victorian</a:t>
            </a:r>
            <a:r>
              <a:rPr lang="en-GB" dirty="0">
                <a:hlinkClick r:id="rId4"/>
              </a:rPr>
              <a:t>-games</a:t>
            </a:r>
            <a:r>
              <a:rPr lang="en-GB" dirty="0" smtClean="0">
                <a:hlinkClick r:id="rId4"/>
              </a:rPr>
              <a:t>/</a:t>
            </a:r>
            <a:endParaRPr lang="en-GB" dirty="0" smtClean="0"/>
          </a:p>
        </p:txBody>
      </p:sp>
    </p:spTree>
    <p:extLst>
      <p:ext uri="{BB962C8B-B14F-4D97-AF65-F5344CB8AC3E}">
        <p14:creationId xmlns:p14="http://schemas.microsoft.com/office/powerpoint/2010/main" val="15873944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836712"/>
            <a:ext cx="8496944" cy="3661867"/>
          </a:xfrm>
        </p:spPr>
        <p:txBody>
          <a:bodyPr>
            <a:normAutofit/>
          </a:bodyPr>
          <a:lstStyle/>
          <a:p>
            <a:pPr marL="0" indent="0">
              <a:buNone/>
            </a:pPr>
            <a:r>
              <a:rPr lang="en-GB" sz="2400" dirty="0" smtClean="0"/>
              <a:t>It is important to keep your children active. If it is safe to do so, ensure they have some time outside throughout the day. Please visit </a:t>
            </a:r>
            <a:r>
              <a:rPr lang="en-GB" sz="2400" b="1" dirty="0" smtClean="0"/>
              <a:t>Joe Wicks</a:t>
            </a:r>
            <a:r>
              <a:rPr lang="en-GB" sz="2400" dirty="0" smtClean="0"/>
              <a:t> YouTube channel (</a:t>
            </a:r>
            <a:r>
              <a:rPr lang="en-GB" sz="2400" dirty="0" smtClean="0">
                <a:hlinkClick r:id="rId2"/>
              </a:rPr>
              <a:t>https://www.youtube.com/channel/UCAxW1XT0iEJo0TYlRfn6rYQ</a:t>
            </a:r>
            <a:r>
              <a:rPr lang="en-GB" sz="2400" dirty="0" smtClean="0"/>
              <a:t>), which has lots of exercise videos for children. He will also be hosting a live P.E. lessons Monday to Friday at 9:00am.</a:t>
            </a:r>
            <a:endParaRPr lang="en-GB"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356992"/>
            <a:ext cx="6625898"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23528" y="188640"/>
            <a:ext cx="8568543" cy="1143000"/>
          </a:xfrm>
        </p:spPr>
        <p:txBody>
          <a:bodyPr>
            <a:normAutofit fontScale="90000"/>
          </a:bodyPr>
          <a:lstStyle/>
          <a:p>
            <a:pPr algn="l"/>
            <a:r>
              <a:rPr lang="en-GB" dirty="0" smtClean="0"/>
              <a:t>                              P.E.</a:t>
            </a:r>
            <a:br>
              <a:rPr lang="en-GB" dirty="0" smtClean="0"/>
            </a:br>
            <a:endParaRPr lang="en-GB" dirty="0"/>
          </a:p>
        </p:txBody>
      </p:sp>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6331</TotalTime>
  <Words>1754</Words>
  <Application>Microsoft Office PowerPoint</Application>
  <PresentationFormat>On-screen Show (4:3)</PresentationFormat>
  <Paragraphs>188</Paragraphs>
  <Slides>48</Slides>
  <Notes>1</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Home Learning </vt:lpstr>
      <vt:lpstr>Message from the class teachers</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Task 2: comprehension. Answer these questions from the jungle log.  </vt:lpstr>
      <vt:lpstr>PowerPoint Presentation</vt:lpstr>
      <vt:lpstr>PowerPoint Presentation</vt:lpstr>
      <vt:lpstr>PowerPoint Presentation</vt:lpstr>
      <vt:lpstr>Task 3: list poem. </vt:lpstr>
      <vt:lpstr>Maths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Topic</vt:lpstr>
      <vt:lpstr>                              P.E. </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77</cp:revision>
  <dcterms:created xsi:type="dcterms:W3CDTF">2020-03-18T10:41:37Z</dcterms:created>
  <dcterms:modified xsi:type="dcterms:W3CDTF">2020-06-06T23:48:52Z</dcterms:modified>
</cp:coreProperties>
</file>